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54A34A-1DE4-42D0-B775-E324123B72AD}"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221477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4A34A-1DE4-42D0-B775-E324123B72AD}"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708282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4A34A-1DE4-42D0-B775-E324123B72AD}"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427058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4A34A-1DE4-42D0-B775-E324123B72AD}"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3225297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54A34A-1DE4-42D0-B775-E324123B72AD}"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3402170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54A34A-1DE4-42D0-B775-E324123B72AD}"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1700582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54A34A-1DE4-42D0-B775-E324123B72AD}"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2490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54A34A-1DE4-42D0-B775-E324123B72AD}"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332309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4A34A-1DE4-42D0-B775-E324123B72AD}"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351704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54A34A-1DE4-42D0-B775-E324123B72AD}"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345306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54A34A-1DE4-42D0-B775-E324123B72AD}"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732E5-6F08-427E-AD03-35FB24907D72}" type="slidenum">
              <a:rPr lang="en-US" smtClean="0"/>
              <a:t>‹#›</a:t>
            </a:fld>
            <a:endParaRPr lang="en-US"/>
          </a:p>
        </p:txBody>
      </p:sp>
    </p:spTree>
    <p:extLst>
      <p:ext uri="{BB962C8B-B14F-4D97-AF65-F5344CB8AC3E}">
        <p14:creationId xmlns:p14="http://schemas.microsoft.com/office/powerpoint/2010/main" val="13809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4A34A-1DE4-42D0-B775-E324123B72AD}" type="datetimeFigureOut">
              <a:rPr lang="en-US" smtClean="0"/>
              <a:t>02-Dec-20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732E5-6F08-427E-AD03-35FB24907D72}" type="slidenum">
              <a:rPr lang="en-US" smtClean="0"/>
              <a:t>‹#›</a:t>
            </a:fld>
            <a:endParaRPr lang="en-US"/>
          </a:p>
        </p:txBody>
      </p:sp>
    </p:spTree>
    <p:extLst>
      <p:ext uri="{BB962C8B-B14F-4D97-AF65-F5344CB8AC3E}">
        <p14:creationId xmlns:p14="http://schemas.microsoft.com/office/powerpoint/2010/main" val="330233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4320"/>
            <a:ext cx="8596668" cy="838200"/>
          </a:xfrm>
        </p:spPr>
        <p:txBody>
          <a:bodyPr/>
          <a:lstStyle/>
          <a:p>
            <a:r>
              <a:rPr lang="en-US" dirty="0" smtClean="0"/>
              <a:t>Rural Social Structure </a:t>
            </a:r>
            <a:endParaRPr lang="en-US" dirty="0"/>
          </a:p>
        </p:txBody>
      </p:sp>
      <p:sp>
        <p:nvSpPr>
          <p:cNvPr id="3" name="Content Placeholder 2"/>
          <p:cNvSpPr>
            <a:spLocks noGrp="1"/>
          </p:cNvSpPr>
          <p:nvPr>
            <p:ph idx="1"/>
          </p:nvPr>
        </p:nvSpPr>
        <p:spPr>
          <a:xfrm>
            <a:off x="677334" y="1112520"/>
            <a:ext cx="8947188" cy="5303519"/>
          </a:xfrm>
        </p:spPr>
        <p:txBody>
          <a:bodyPr>
            <a:noAutofit/>
          </a:bodyPr>
          <a:lstStyle/>
          <a:p>
            <a:r>
              <a:rPr lang="en-US" sz="2800" b="1" dirty="0"/>
              <a:t>Social structure of rural </a:t>
            </a:r>
            <a:r>
              <a:rPr lang="en-US" sz="2800" b="1" dirty="0" smtClean="0"/>
              <a:t>society: </a:t>
            </a:r>
            <a:r>
              <a:rPr lang="en-US" sz="2800" dirty="0"/>
              <a:t>every society has certain units. </a:t>
            </a:r>
            <a:endParaRPr lang="en-US" sz="2800" dirty="0" smtClean="0"/>
          </a:p>
          <a:p>
            <a:r>
              <a:rPr lang="en-US" sz="2800" dirty="0" smtClean="0"/>
              <a:t>It </a:t>
            </a:r>
            <a:r>
              <a:rPr lang="en-US" sz="2800" dirty="0"/>
              <a:t>is these units that form the social set up or social structure. These units are inter-related and through their study, it is possible to study the behavior patterns of the society. </a:t>
            </a:r>
          </a:p>
          <a:p>
            <a:r>
              <a:rPr lang="en-US" sz="2800" dirty="0" smtClean="0"/>
              <a:t>A </a:t>
            </a:r>
            <a:r>
              <a:rPr lang="en-US" sz="2800" dirty="0"/>
              <a:t>social structure includes is made-up of elements of society, such as institutions, statuses, roles, groups and social classes. Sociologists study social structure by examining the elements or parts that comprise it. </a:t>
            </a:r>
          </a:p>
        </p:txBody>
      </p:sp>
    </p:spTree>
    <p:extLst>
      <p:ext uri="{BB962C8B-B14F-4D97-AF65-F5344CB8AC3E}">
        <p14:creationId xmlns:p14="http://schemas.microsoft.com/office/powerpoint/2010/main" val="2646541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Caste, a Component of rural Social Structure </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The </a:t>
            </a:r>
            <a:r>
              <a:rPr lang="en-US" sz="2400" dirty="0"/>
              <a:t>second unit of the social </a:t>
            </a:r>
            <a:r>
              <a:rPr lang="en-US" sz="2400" dirty="0" smtClean="0"/>
              <a:t>organization </a:t>
            </a:r>
            <a:r>
              <a:rPr lang="en-US" sz="2400" dirty="0"/>
              <a:t>of social structure of the Rural Society in the Caste System. Through the institution, the functions status, occupation role and social position are determined </a:t>
            </a:r>
            <a:r>
              <a:rPr lang="en-US" sz="2400" dirty="0" smtClean="0"/>
              <a:t>Normally, </a:t>
            </a:r>
            <a:r>
              <a:rPr lang="en-US" sz="2400" dirty="0"/>
              <a:t>it has the following characteristics:- </a:t>
            </a:r>
            <a:endParaRPr lang="en-US" sz="2400" dirty="0" smtClean="0"/>
          </a:p>
          <a:p>
            <a:pPr>
              <a:buAutoNum type="arabicParenR"/>
            </a:pPr>
            <a:r>
              <a:rPr lang="en-US" sz="2400" dirty="0" smtClean="0"/>
              <a:t>Limited </a:t>
            </a:r>
            <a:r>
              <a:rPr lang="en-US" sz="2400" dirty="0"/>
              <a:t>to the persons born within that caste. </a:t>
            </a:r>
            <a:endParaRPr lang="en-US" sz="2400" dirty="0" smtClean="0"/>
          </a:p>
          <a:p>
            <a:pPr>
              <a:buAutoNum type="arabicParenR"/>
            </a:pPr>
            <a:r>
              <a:rPr lang="en-US" sz="2400" dirty="0" smtClean="0"/>
              <a:t>2</a:t>
            </a:r>
            <a:r>
              <a:rPr lang="en-US" sz="2400" dirty="0"/>
              <a:t>) Endogamous group, </a:t>
            </a:r>
            <a:endParaRPr lang="en-US" sz="2400" dirty="0" smtClean="0"/>
          </a:p>
          <a:p>
            <a:pPr>
              <a:buAutoNum type="arabicParenR"/>
            </a:pPr>
            <a:r>
              <a:rPr lang="en-US" sz="2400" dirty="0" smtClean="0"/>
              <a:t>3</a:t>
            </a:r>
            <a:r>
              <a:rPr lang="en-US" sz="2400" dirty="0"/>
              <a:t>) Determined </a:t>
            </a:r>
            <a:r>
              <a:rPr lang="en-US" sz="2400" dirty="0" smtClean="0"/>
              <a:t>occupation</a:t>
            </a:r>
            <a:endParaRPr lang="en-US" sz="2400" dirty="0"/>
          </a:p>
        </p:txBody>
      </p:sp>
    </p:spTree>
    <p:extLst>
      <p:ext uri="{BB962C8B-B14F-4D97-AF65-F5344CB8AC3E}">
        <p14:creationId xmlns:p14="http://schemas.microsoft.com/office/powerpoint/2010/main" val="2940152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internal organization of Rural Social Structure </a:t>
            </a:r>
            <a:endParaRPr lang="en-US" dirty="0"/>
          </a:p>
        </p:txBody>
      </p:sp>
      <p:sp>
        <p:nvSpPr>
          <p:cNvPr id="3" name="Content Placeholder 2"/>
          <p:cNvSpPr>
            <a:spLocks noGrp="1"/>
          </p:cNvSpPr>
          <p:nvPr>
            <p:ph idx="1"/>
          </p:nvPr>
        </p:nvSpPr>
        <p:spPr/>
        <p:txBody>
          <a:bodyPr>
            <a:noAutofit/>
          </a:bodyPr>
          <a:lstStyle/>
          <a:p>
            <a:r>
              <a:rPr lang="en-US" sz="2400" dirty="0"/>
              <a:t>Normally every village can have a Panchayat or like or and its head; it is elected with the consent of almost all the adult members of the village. </a:t>
            </a:r>
            <a:endParaRPr lang="en-US" sz="2400" dirty="0" smtClean="0"/>
          </a:p>
          <a:p>
            <a:r>
              <a:rPr lang="en-US" sz="2400" dirty="0" smtClean="0"/>
              <a:t>Such </a:t>
            </a:r>
            <a:r>
              <a:rPr lang="en-US" sz="2400" dirty="0"/>
              <a:t>as revenue, law and order </a:t>
            </a:r>
            <a:r>
              <a:rPr lang="en-US" sz="2400" dirty="0" err="1"/>
              <a:t>etc</a:t>
            </a:r>
            <a:r>
              <a:rPr lang="en-US" sz="2400" dirty="0"/>
              <a:t>, generally there is a village Panchayat, a village </a:t>
            </a:r>
            <a:r>
              <a:rPr lang="en-US" sz="2400" dirty="0" err="1"/>
              <a:t>Nyay</a:t>
            </a:r>
            <a:r>
              <a:rPr lang="en-US" sz="2400" dirty="0"/>
              <a:t> Panchayat, Panchayat of different castes and certain other social, religious and political group’s voluntary groups. </a:t>
            </a:r>
          </a:p>
          <a:p>
            <a:r>
              <a:rPr lang="en-US" sz="2400" dirty="0" smtClean="0"/>
              <a:t>That </a:t>
            </a:r>
            <a:r>
              <a:rPr lang="en-US" sz="2400" dirty="0"/>
              <a:t>are indented at helping the villagers are maintaining the religious customs and traditions play a vital role in determining the internal </a:t>
            </a:r>
            <a:r>
              <a:rPr lang="en-US" sz="2400" dirty="0" smtClean="0"/>
              <a:t>organization </a:t>
            </a:r>
            <a:r>
              <a:rPr lang="en-US" sz="2400" dirty="0"/>
              <a:t>and working of the villagers and village life. •</a:t>
            </a:r>
          </a:p>
        </p:txBody>
      </p:sp>
    </p:spTree>
    <p:extLst>
      <p:ext uri="{BB962C8B-B14F-4D97-AF65-F5344CB8AC3E}">
        <p14:creationId xmlns:p14="http://schemas.microsoft.com/office/powerpoint/2010/main" val="1632119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Religion and religious </a:t>
            </a:r>
            <a:r>
              <a:rPr lang="en-US" dirty="0" smtClean="0"/>
              <a:t>organization</a:t>
            </a:r>
            <a:endParaRPr lang="en-US" dirty="0"/>
          </a:p>
        </p:txBody>
      </p:sp>
      <p:sp>
        <p:nvSpPr>
          <p:cNvPr id="3" name="Content Placeholder 2"/>
          <p:cNvSpPr>
            <a:spLocks noGrp="1"/>
          </p:cNvSpPr>
          <p:nvPr>
            <p:ph idx="1"/>
          </p:nvPr>
        </p:nvSpPr>
        <p:spPr/>
        <p:txBody>
          <a:bodyPr>
            <a:normAutofit/>
          </a:bodyPr>
          <a:lstStyle/>
          <a:p>
            <a:r>
              <a:rPr lang="en-US" sz="2400" dirty="0"/>
              <a:t>Like caste, family internal </a:t>
            </a:r>
            <a:r>
              <a:rPr lang="en-US" sz="2400" dirty="0" smtClean="0"/>
              <a:t>organization etc., </a:t>
            </a:r>
            <a:r>
              <a:rPr lang="en-US" sz="2400" dirty="0"/>
              <a:t>religion is an important unit of the village social structure of </a:t>
            </a:r>
            <a:r>
              <a:rPr lang="en-US" sz="2400" dirty="0" smtClean="0"/>
              <a:t>organization. </a:t>
            </a:r>
          </a:p>
          <a:p>
            <a:r>
              <a:rPr lang="en-US" sz="2400" dirty="0"/>
              <a:t>R</a:t>
            </a:r>
            <a:r>
              <a:rPr lang="en-US" sz="2400" dirty="0" smtClean="0"/>
              <a:t>eligion </a:t>
            </a:r>
            <a:r>
              <a:rPr lang="en-US" sz="2400" dirty="0"/>
              <a:t>means worship of the super natural power. This super natural power means god and other gods and deities, worship of supernatural power and the ditties form an important part of village life. </a:t>
            </a:r>
            <a:endParaRPr lang="en-US" sz="2400" dirty="0" smtClean="0"/>
          </a:p>
          <a:p>
            <a:r>
              <a:rPr lang="en-US" sz="2400" dirty="0" smtClean="0"/>
              <a:t>In Pakistan, ,mostly rural communities are Muslims and follow monotheism school of thought.  </a:t>
            </a:r>
            <a:endParaRPr lang="en-US" sz="2400" dirty="0"/>
          </a:p>
        </p:txBody>
      </p:sp>
    </p:spTree>
    <p:extLst>
      <p:ext uri="{BB962C8B-B14F-4D97-AF65-F5344CB8AC3E}">
        <p14:creationId xmlns:p14="http://schemas.microsoft.com/office/powerpoint/2010/main" val="1418833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system:</a:t>
            </a:r>
          </a:p>
        </p:txBody>
      </p:sp>
      <p:sp>
        <p:nvSpPr>
          <p:cNvPr id="3" name="Content Placeholder 2"/>
          <p:cNvSpPr>
            <a:spLocks noGrp="1"/>
          </p:cNvSpPr>
          <p:nvPr>
            <p:ph idx="1"/>
          </p:nvPr>
        </p:nvSpPr>
        <p:spPr/>
        <p:txBody>
          <a:bodyPr>
            <a:normAutofit/>
          </a:bodyPr>
          <a:lstStyle/>
          <a:p>
            <a:r>
              <a:rPr lang="en-US" sz="2400" dirty="0" smtClean="0"/>
              <a:t>Economic </a:t>
            </a:r>
            <a:r>
              <a:rPr lang="en-US" sz="2400" dirty="0"/>
              <a:t>system has now come to occupy an important place in every social structure. </a:t>
            </a:r>
            <a:endParaRPr lang="en-US" sz="2400" dirty="0" smtClean="0"/>
          </a:p>
          <a:p>
            <a:r>
              <a:rPr lang="en-US" sz="2400" dirty="0" smtClean="0"/>
              <a:t>In </a:t>
            </a:r>
            <a:r>
              <a:rPr lang="en-US" sz="2400" dirty="0"/>
              <a:t>fact economic system determines not only the social structure but various other things</a:t>
            </a:r>
            <a:r>
              <a:rPr lang="en-US" sz="2400" dirty="0" smtClean="0"/>
              <a:t>.</a:t>
            </a:r>
          </a:p>
          <a:p>
            <a:r>
              <a:rPr lang="en-US" sz="2400" dirty="0" smtClean="0"/>
              <a:t> </a:t>
            </a:r>
            <a:r>
              <a:rPr lang="en-US" sz="2400" dirty="0"/>
              <a:t>It includes the means and the system of production system of distribution, sharing of profit </a:t>
            </a:r>
            <a:r>
              <a:rPr lang="en-US" sz="2400" dirty="0" smtClean="0"/>
              <a:t>etc., </a:t>
            </a:r>
            <a:r>
              <a:rPr lang="en-US" sz="2400" dirty="0"/>
              <a:t>according to Raymond forth; social and economic activities are inter-related have a mutual relationship. </a:t>
            </a:r>
            <a:endParaRPr lang="en-US" sz="2400" dirty="0" smtClean="0"/>
          </a:p>
          <a:p>
            <a:endParaRPr lang="en-US" sz="2400" dirty="0"/>
          </a:p>
        </p:txBody>
      </p:sp>
    </p:spTree>
    <p:extLst>
      <p:ext uri="{BB962C8B-B14F-4D97-AF65-F5344CB8AC3E}">
        <p14:creationId xmlns:p14="http://schemas.microsoft.com/office/powerpoint/2010/main" val="127617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361"/>
            <a:ext cx="10515600" cy="990599"/>
          </a:xfrm>
        </p:spPr>
        <p:txBody>
          <a:bodyPr>
            <a:normAutofit fontScale="90000"/>
          </a:bodyPr>
          <a:lstStyle/>
          <a:p>
            <a:r>
              <a:rPr lang="en-US" dirty="0" smtClean="0"/>
              <a:t>Components of Economic Structure in Rural Societies </a:t>
            </a:r>
            <a:endParaRPr lang="en-US" dirty="0"/>
          </a:p>
        </p:txBody>
      </p:sp>
      <p:sp>
        <p:nvSpPr>
          <p:cNvPr id="3" name="Content Placeholder 2"/>
          <p:cNvSpPr>
            <a:spLocks noGrp="1"/>
          </p:cNvSpPr>
          <p:nvPr>
            <p:ph idx="1"/>
          </p:nvPr>
        </p:nvSpPr>
        <p:spPr>
          <a:xfrm>
            <a:off x="838200" y="1203960"/>
            <a:ext cx="10515600" cy="5836920"/>
          </a:xfrm>
        </p:spPr>
        <p:txBody>
          <a:bodyPr>
            <a:noAutofit/>
          </a:bodyPr>
          <a:lstStyle/>
          <a:p>
            <a:r>
              <a:rPr lang="en-US" dirty="0"/>
              <a:t>The economic structures components </a:t>
            </a:r>
            <a:r>
              <a:rPr lang="en-US" dirty="0" smtClean="0"/>
              <a:t>of </a:t>
            </a:r>
            <a:r>
              <a:rPr lang="en-US" dirty="0"/>
              <a:t>rural society are </a:t>
            </a:r>
          </a:p>
          <a:p>
            <a:pPr>
              <a:buAutoNum type="arabicPeriod"/>
            </a:pPr>
            <a:r>
              <a:rPr lang="en-US" dirty="0" smtClean="0"/>
              <a:t>Major </a:t>
            </a:r>
            <a:r>
              <a:rPr lang="en-US" dirty="0"/>
              <a:t>occupation of population(might be agriculture) </a:t>
            </a:r>
          </a:p>
          <a:p>
            <a:pPr>
              <a:buAutoNum type="arabicPeriod"/>
            </a:pPr>
            <a:r>
              <a:rPr lang="en-US" dirty="0" smtClean="0"/>
              <a:t>Labor </a:t>
            </a:r>
            <a:r>
              <a:rPr lang="en-US" dirty="0"/>
              <a:t>force composition based on education</a:t>
            </a:r>
            <a:r>
              <a:rPr lang="en-US" dirty="0" smtClean="0"/>
              <a:t>, income, age </a:t>
            </a:r>
            <a:r>
              <a:rPr lang="en-US" dirty="0"/>
              <a:t>gender </a:t>
            </a:r>
          </a:p>
          <a:p>
            <a:pPr>
              <a:buAutoNum type="arabicPeriod"/>
            </a:pPr>
            <a:r>
              <a:rPr lang="en-US" dirty="0" smtClean="0"/>
              <a:t>Employment </a:t>
            </a:r>
            <a:r>
              <a:rPr lang="en-US" dirty="0"/>
              <a:t>trend(traditional</a:t>
            </a:r>
            <a:r>
              <a:rPr lang="en-US" dirty="0" smtClean="0"/>
              <a:t>, urban </a:t>
            </a:r>
            <a:r>
              <a:rPr lang="en-US" dirty="0"/>
              <a:t>directed, </a:t>
            </a:r>
            <a:r>
              <a:rPr lang="en-US" dirty="0" smtClean="0"/>
              <a:t>migration)</a:t>
            </a:r>
          </a:p>
          <a:p>
            <a:pPr>
              <a:buAutoNum type="arabicPeriod"/>
            </a:pPr>
            <a:r>
              <a:rPr lang="en-US" dirty="0" smtClean="0"/>
              <a:t>Status </a:t>
            </a:r>
            <a:r>
              <a:rPr lang="en-US" dirty="0"/>
              <a:t>of land holding (who holds? And at what proportion? Where used?) </a:t>
            </a:r>
          </a:p>
          <a:p>
            <a:pPr>
              <a:buAutoNum type="arabicPeriod"/>
            </a:pPr>
            <a:r>
              <a:rPr lang="en-US" dirty="0" smtClean="0"/>
              <a:t>Labor </a:t>
            </a:r>
            <a:r>
              <a:rPr lang="en-US" dirty="0"/>
              <a:t>market issues </a:t>
            </a:r>
          </a:p>
          <a:p>
            <a:pPr>
              <a:buAutoNum type="arabicPeriod"/>
            </a:pPr>
            <a:r>
              <a:rPr lang="en-US" dirty="0" smtClean="0"/>
              <a:t>Land </a:t>
            </a:r>
            <a:r>
              <a:rPr lang="en-US" dirty="0"/>
              <a:t>reforms issues </a:t>
            </a:r>
          </a:p>
          <a:p>
            <a:pPr>
              <a:buAutoNum type="arabicPeriod"/>
            </a:pPr>
            <a:r>
              <a:rPr lang="en-US" dirty="0" smtClean="0"/>
              <a:t>Rural </a:t>
            </a:r>
            <a:r>
              <a:rPr lang="en-US" dirty="0"/>
              <a:t>Society under the Impact of Urbanism and change in production and consumption pattern </a:t>
            </a:r>
          </a:p>
          <a:p>
            <a:pPr>
              <a:buAutoNum type="arabicPeriod"/>
            </a:pPr>
            <a:r>
              <a:rPr lang="en-US" dirty="0" smtClean="0"/>
              <a:t>Supplies </a:t>
            </a:r>
            <a:r>
              <a:rPr lang="en-US" dirty="0"/>
              <a:t>and marketing(Commercialization of Agriculture) </a:t>
            </a:r>
          </a:p>
          <a:p>
            <a:pPr>
              <a:buAutoNum type="arabicPeriod"/>
            </a:pPr>
            <a:r>
              <a:rPr lang="en-US" dirty="0" smtClean="0"/>
              <a:t>Village administration</a:t>
            </a:r>
            <a:endParaRPr lang="en-US" dirty="0"/>
          </a:p>
        </p:txBody>
      </p:sp>
    </p:spTree>
    <p:extLst>
      <p:ext uri="{BB962C8B-B14F-4D97-AF65-F5344CB8AC3E}">
        <p14:creationId xmlns:p14="http://schemas.microsoft.com/office/powerpoint/2010/main" val="163606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sz="2400" dirty="0"/>
              <a:t>In Rural Society, different villages are the units and they have geographical, moral and other types of structures. Their behavior pattern, there believes ideas, faiths etc. are also different from one another.</a:t>
            </a:r>
          </a:p>
          <a:p>
            <a:r>
              <a:rPr lang="en-US" sz="2400" dirty="0"/>
              <a:t> For the proper study of the Pakistani Rural Society, the units that from the social structure have to be studied. Some of them are Family system, Caste System ,Internal Organization, Role of Religion, Economic System, kinship, marriage. </a:t>
            </a:r>
          </a:p>
          <a:p>
            <a:endParaRPr lang="en-US" dirty="0"/>
          </a:p>
        </p:txBody>
      </p:sp>
    </p:spTree>
    <p:extLst>
      <p:ext uri="{BB962C8B-B14F-4D97-AF65-F5344CB8AC3E}">
        <p14:creationId xmlns:p14="http://schemas.microsoft.com/office/powerpoint/2010/main" val="2451637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t>
            </a:r>
            <a:r>
              <a:rPr lang="en-US" b="1" dirty="0" smtClean="0"/>
              <a:t>he </a:t>
            </a:r>
            <a:r>
              <a:rPr lang="en-US" b="1" dirty="0"/>
              <a:t>important elements of social structure</a:t>
            </a:r>
            <a:endParaRPr lang="en-US" dirty="0"/>
          </a:p>
        </p:txBody>
      </p:sp>
      <p:sp>
        <p:nvSpPr>
          <p:cNvPr id="3" name="Content Placeholder 2"/>
          <p:cNvSpPr>
            <a:spLocks noGrp="1"/>
          </p:cNvSpPr>
          <p:nvPr>
            <p:ph idx="1"/>
          </p:nvPr>
        </p:nvSpPr>
        <p:spPr/>
        <p:txBody>
          <a:bodyPr>
            <a:normAutofit/>
          </a:bodyPr>
          <a:lstStyle/>
          <a:p>
            <a:pPr marL="0" indent="0" fontAlgn="base">
              <a:buNone/>
            </a:pPr>
            <a:r>
              <a:rPr lang="en-US" sz="2400" b="1" dirty="0"/>
              <a:t>(1) Values:</a:t>
            </a:r>
          </a:p>
          <a:p>
            <a:pPr fontAlgn="base"/>
            <a:r>
              <a:rPr lang="en-US" sz="2400" dirty="0"/>
              <a:t>At the top level are the societal values. These are the most general or abstract normative conceptions of what the ideal society itself would be </a:t>
            </a:r>
            <a:r>
              <a:rPr lang="en-US" sz="2400" dirty="0" smtClean="0"/>
              <a:t>like. Individuals </a:t>
            </a:r>
            <a:r>
              <a:rPr lang="en-US" sz="2400" dirty="0"/>
              <a:t>or groups are found to be emotionally committed to values. These values help to integrate personality or a system of interaction.</a:t>
            </a:r>
          </a:p>
          <a:p>
            <a:pPr marL="0" indent="0" fontAlgn="base">
              <a:buNone/>
            </a:pPr>
            <a:endParaRPr lang="en-US" dirty="0"/>
          </a:p>
        </p:txBody>
      </p:sp>
    </p:spTree>
    <p:extLst>
      <p:ext uri="{BB962C8B-B14F-4D97-AF65-F5344CB8AC3E}">
        <p14:creationId xmlns:p14="http://schemas.microsoft.com/office/powerpoint/2010/main" val="1710345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447801"/>
            <a:ext cx="8596668" cy="4593562"/>
          </a:xfrm>
        </p:spPr>
        <p:txBody>
          <a:bodyPr/>
          <a:lstStyle/>
          <a:p>
            <a:pPr marL="0" indent="0" fontAlgn="base">
              <a:buNone/>
            </a:pPr>
            <a:r>
              <a:rPr lang="en-US" b="1" dirty="0"/>
              <a:t> </a:t>
            </a:r>
            <a:r>
              <a:rPr lang="en-US" sz="2000" b="1" dirty="0"/>
              <a:t>Groups and Institutions:</a:t>
            </a:r>
          </a:p>
          <a:p>
            <a:pPr fontAlgn="base"/>
            <a:r>
              <a:rPr lang="en-US" sz="2000" dirty="0"/>
              <a:t>Social structure can be viewed in terms of inter relationships of the component parts. Social structure includes social groups and institutions. These are called the major groups and institutions. Four of these – the family, economic institutions, political institutions and religious institutions – center upon getting food and other items of wealth, procreation, worship and ruling.</a:t>
            </a:r>
          </a:p>
          <a:p>
            <a:pPr fontAlgn="base"/>
            <a:r>
              <a:rPr lang="en-US" sz="2000" dirty="0"/>
              <a:t>The community, the total organized life of a locality, is the most inclusive spontaneous grouping in the social structure. There are also the enduring phenomena of social classes, the ethnic or racial in group and the temporary grouping of crowd. These are more or less spontaneous configurations responsive to various interests that develop within the community.</a:t>
            </a:r>
          </a:p>
          <a:p>
            <a:endParaRPr lang="en-US" dirty="0"/>
          </a:p>
        </p:txBody>
      </p:sp>
    </p:spTree>
    <p:extLst>
      <p:ext uri="{BB962C8B-B14F-4D97-AF65-F5344CB8AC3E}">
        <p14:creationId xmlns:p14="http://schemas.microsoft.com/office/powerpoint/2010/main" val="162133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173481"/>
            <a:ext cx="8596668" cy="4867882"/>
          </a:xfrm>
        </p:spPr>
        <p:txBody>
          <a:bodyPr>
            <a:normAutofit/>
          </a:bodyPr>
          <a:lstStyle/>
          <a:p>
            <a:pPr marL="0" indent="0" fontAlgn="base">
              <a:buNone/>
            </a:pPr>
            <a:r>
              <a:rPr lang="en-US" b="1" dirty="0"/>
              <a:t>(3) </a:t>
            </a:r>
            <a:r>
              <a:rPr lang="en-US" sz="2000" b="1" dirty="0"/>
              <a:t>Organizations:</a:t>
            </a:r>
            <a:endParaRPr lang="en-US" sz="2000" dirty="0" smtClean="0"/>
          </a:p>
          <a:p>
            <a:pPr fontAlgn="base"/>
            <a:r>
              <a:rPr lang="en-US" sz="2000" dirty="0" smtClean="0"/>
              <a:t>In </a:t>
            </a:r>
            <a:r>
              <a:rPr lang="en-US" sz="2000" dirty="0"/>
              <a:t>the larger societies of modern time, human beings deliberately establish certain organizations for the pursuit of their specific ends or purposes. These organizations, very often called associations, are group manifestations of life and common interests. To quote </a:t>
            </a:r>
            <a:r>
              <a:rPr lang="en-US" sz="2000" dirty="0" err="1"/>
              <a:t>Maclver</a:t>
            </a:r>
            <a:r>
              <a:rPr lang="en-US" sz="2000" dirty="0"/>
              <a:t> and Page, “The associations constitute the most conspicuous part of the social structure and they gain in coherence, definite number and efficacy as the conditions of the society grow more complex”.</a:t>
            </a:r>
          </a:p>
          <a:p>
            <a:pPr marL="0" indent="0" fontAlgn="base">
              <a:buNone/>
            </a:pPr>
            <a:r>
              <a:rPr lang="en-US" sz="2000" b="1" dirty="0"/>
              <a:t>(4) Collectivities:</a:t>
            </a:r>
          </a:p>
          <a:p>
            <a:pPr fontAlgn="base"/>
            <a:r>
              <a:rPr lang="en-US" sz="2000" dirty="0"/>
              <a:t>There are specialized collectivities such as families, firms, schools, political parties etc. (Differentiated institutional patterns almost directly imply the existence of collective and role units whose activities have different kinds of functional significance).</a:t>
            </a:r>
          </a:p>
          <a:p>
            <a:endParaRPr lang="en-US" dirty="0"/>
          </a:p>
        </p:txBody>
      </p:sp>
    </p:spTree>
    <p:extLst>
      <p:ext uri="{BB962C8B-B14F-4D97-AF65-F5344CB8AC3E}">
        <p14:creationId xmlns:p14="http://schemas.microsoft.com/office/powerpoint/2010/main" val="81153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188721"/>
            <a:ext cx="8596668" cy="4852642"/>
          </a:xfrm>
        </p:spPr>
        <p:txBody>
          <a:bodyPr/>
          <a:lstStyle/>
          <a:p>
            <a:pPr marL="0" indent="0" fontAlgn="base">
              <a:buNone/>
            </a:pPr>
            <a:r>
              <a:rPr lang="en-US" sz="2400" b="1" dirty="0"/>
              <a:t>(5) Roles:</a:t>
            </a:r>
          </a:p>
          <a:p>
            <a:pPr fontAlgn="base"/>
            <a:r>
              <a:rPr lang="en-US" sz="2400" dirty="0"/>
              <a:t>Finally, within all such collectivities one can distinguish types of roles. “Concretely these are the relevant performances of their individual occupants. Functionally, they are contributions to collective goal attainment”.</a:t>
            </a:r>
          </a:p>
          <a:p>
            <a:pPr fontAlgn="base"/>
            <a:r>
              <a:rPr lang="en-US" sz="2400" dirty="0"/>
              <a:t>Role occupants are expected to fulfill their obligations to other people (who are also role occupants). For example, in family the husband has obligations towards his wife. According to Nodal, the elements of social structure are roles.</a:t>
            </a:r>
          </a:p>
          <a:p>
            <a:pPr marL="0" indent="0">
              <a:buNone/>
            </a:pPr>
            <a:endParaRPr lang="en-US" dirty="0"/>
          </a:p>
        </p:txBody>
      </p:sp>
    </p:spTree>
    <p:extLst>
      <p:ext uri="{BB962C8B-B14F-4D97-AF65-F5344CB8AC3E}">
        <p14:creationId xmlns:p14="http://schemas.microsoft.com/office/powerpoint/2010/main" val="3251456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493521"/>
            <a:ext cx="8596668" cy="4547842"/>
          </a:xfrm>
        </p:spPr>
        <p:txBody>
          <a:bodyPr>
            <a:normAutofit/>
          </a:bodyPr>
          <a:lstStyle/>
          <a:p>
            <a:pPr marL="0" indent="0">
              <a:buNone/>
            </a:pPr>
            <a:r>
              <a:rPr lang="en-US" sz="2000" b="1" dirty="0"/>
              <a:t>(6) Norms:</a:t>
            </a:r>
          </a:p>
          <a:p>
            <a:pPr fontAlgn="base"/>
            <a:r>
              <a:rPr lang="en-US" sz="2000" dirty="0"/>
              <a:t>According to H.M. Johnson, sub-groups and roles are governed by social norms. Social norms are of two types: (</a:t>
            </a:r>
            <a:r>
              <a:rPr lang="en-US" sz="2000" dirty="0" err="1"/>
              <a:t>i</a:t>
            </a:r>
            <a:r>
              <a:rPr lang="en-US" sz="2000" dirty="0"/>
              <a:t>) obligatory or relational and (ii) permissive or regulative.</a:t>
            </a:r>
          </a:p>
          <a:p>
            <a:pPr fontAlgn="base"/>
            <a:r>
              <a:rPr lang="en-US" sz="2000" dirty="0"/>
              <a:t>Some norms specify positive obligations. But they are not commonly applied to all the roles and sub-groups. For example, the positive obligations of a family are not the same as those of business firm.</a:t>
            </a:r>
          </a:p>
          <a:p>
            <a:pPr fontAlgn="base"/>
            <a:r>
              <a:rPr lang="en-US" sz="2000" dirty="0"/>
              <a:t>Some other norms specify the limit of permissible action. A role occupant of a sub-group in this case ‘must’ do certain things, ‘may’ do certain things and ‘must not do sill others. They are called regulative norms. They do not differentiate between roles and sub-groups. For example in our society, regardless of one’s role, one must not seek to influence others by threat of violence or by violence itself.</a:t>
            </a:r>
          </a:p>
          <a:p>
            <a:endParaRPr lang="en-US" dirty="0"/>
          </a:p>
        </p:txBody>
      </p:sp>
    </p:spTree>
    <p:extLst>
      <p:ext uri="{BB962C8B-B14F-4D97-AF65-F5344CB8AC3E}">
        <p14:creationId xmlns:p14="http://schemas.microsoft.com/office/powerpoint/2010/main" val="425090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social </a:t>
            </a:r>
            <a:r>
              <a:rPr lang="en-US" dirty="0" smtClean="0"/>
              <a:t>structure in Rural Society</a:t>
            </a:r>
            <a:endParaRPr lang="en-US" dirty="0"/>
          </a:p>
        </p:txBody>
      </p:sp>
      <p:sp>
        <p:nvSpPr>
          <p:cNvPr id="3" name="Content Placeholder 2"/>
          <p:cNvSpPr>
            <a:spLocks noGrp="1"/>
          </p:cNvSpPr>
          <p:nvPr>
            <p:ph idx="1"/>
          </p:nvPr>
        </p:nvSpPr>
        <p:spPr/>
        <p:txBody>
          <a:bodyPr>
            <a:normAutofit/>
          </a:bodyPr>
          <a:lstStyle/>
          <a:p>
            <a:r>
              <a:rPr lang="en-US" sz="2400" b="1" dirty="0"/>
              <a:t>The </a:t>
            </a:r>
            <a:r>
              <a:rPr lang="en-US" sz="2400" b="1" dirty="0" smtClean="0"/>
              <a:t>family:</a:t>
            </a:r>
          </a:p>
          <a:p>
            <a:r>
              <a:rPr lang="en-US" sz="2400" dirty="0" smtClean="0"/>
              <a:t>Family </a:t>
            </a:r>
            <a:r>
              <a:rPr lang="en-US" sz="2400" dirty="0"/>
              <a:t>is the basic unit of social structure. </a:t>
            </a:r>
            <a:endParaRPr lang="en-US" sz="2400" dirty="0" smtClean="0"/>
          </a:p>
          <a:p>
            <a:r>
              <a:rPr lang="en-US" sz="2400" dirty="0" smtClean="0"/>
              <a:t>It </a:t>
            </a:r>
            <a:r>
              <a:rPr lang="en-US" sz="2400" dirty="0"/>
              <a:t>occupied an important place in the Rural Society. </a:t>
            </a:r>
            <a:r>
              <a:rPr lang="en-US" sz="2400" dirty="0" smtClean="0"/>
              <a:t>The </a:t>
            </a:r>
            <a:r>
              <a:rPr lang="en-US" sz="2400" dirty="0"/>
              <a:t>family also brings about </a:t>
            </a:r>
            <a:r>
              <a:rPr lang="en-US" sz="2400" dirty="0" smtClean="0"/>
              <a:t>socialization, </a:t>
            </a:r>
            <a:r>
              <a:rPr lang="en-US" sz="2400" dirty="0"/>
              <a:t>social control and also performs various basic and important tasks; the family also brings about </a:t>
            </a:r>
            <a:r>
              <a:rPr lang="en-US" sz="2400" b="1" dirty="0" smtClean="0"/>
              <a:t>socialization, </a:t>
            </a:r>
            <a:r>
              <a:rPr lang="en-US" sz="2400" b="1" dirty="0"/>
              <a:t>social control </a:t>
            </a:r>
            <a:r>
              <a:rPr lang="en-US" sz="2400" dirty="0"/>
              <a:t>and also performs various </a:t>
            </a:r>
            <a:r>
              <a:rPr lang="en-US" sz="2400" b="1" dirty="0"/>
              <a:t>economic activities</a:t>
            </a:r>
            <a:r>
              <a:rPr lang="en-US" sz="2400" dirty="0"/>
              <a:t>. </a:t>
            </a:r>
            <a:endParaRPr lang="en-US" sz="2400" dirty="0" smtClean="0"/>
          </a:p>
          <a:p>
            <a:r>
              <a:rPr lang="en-US" sz="2400" dirty="0" smtClean="0"/>
              <a:t>It </a:t>
            </a:r>
            <a:r>
              <a:rPr lang="en-US" sz="2400" dirty="0"/>
              <a:t>is the agency that controls the </a:t>
            </a:r>
            <a:r>
              <a:rPr lang="en-US" sz="2400" b="1" dirty="0"/>
              <a:t>religion activities </a:t>
            </a:r>
            <a:r>
              <a:rPr lang="en-US" sz="2400" dirty="0"/>
              <a:t>particularly in the Rural Society. </a:t>
            </a:r>
            <a:endParaRPr lang="en-US" sz="2400" dirty="0" smtClean="0"/>
          </a:p>
        </p:txBody>
      </p:sp>
    </p:spTree>
    <p:extLst>
      <p:ext uri="{BB962C8B-B14F-4D97-AF65-F5344CB8AC3E}">
        <p14:creationId xmlns:p14="http://schemas.microsoft.com/office/powerpoint/2010/main" val="2062480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Social Structure </a:t>
            </a:r>
            <a:endParaRPr lang="en-US" dirty="0"/>
          </a:p>
        </p:txBody>
      </p:sp>
      <p:sp>
        <p:nvSpPr>
          <p:cNvPr id="3" name="Content Placeholder 2"/>
          <p:cNvSpPr>
            <a:spLocks noGrp="1"/>
          </p:cNvSpPr>
          <p:nvPr>
            <p:ph idx="1"/>
          </p:nvPr>
        </p:nvSpPr>
        <p:spPr/>
        <p:txBody>
          <a:bodyPr/>
          <a:lstStyle/>
          <a:p>
            <a:r>
              <a:rPr lang="en-US" sz="2800" dirty="0"/>
              <a:t>It has the following characteristics: </a:t>
            </a:r>
          </a:p>
          <a:p>
            <a:r>
              <a:rPr lang="en-US" sz="2800" dirty="0" smtClean="0"/>
              <a:t>a</a:t>
            </a:r>
            <a:r>
              <a:rPr lang="en-US" sz="2800" dirty="0"/>
              <a:t>) Patriarchal family structure, </a:t>
            </a:r>
            <a:endParaRPr lang="en-US" sz="2800" dirty="0" smtClean="0"/>
          </a:p>
          <a:p>
            <a:r>
              <a:rPr lang="en-US" sz="2800" dirty="0" smtClean="0"/>
              <a:t>b</a:t>
            </a:r>
            <a:r>
              <a:rPr lang="en-US" sz="2800" dirty="0"/>
              <a:t>) joint family system, </a:t>
            </a:r>
            <a:endParaRPr lang="en-US" sz="2800" dirty="0" smtClean="0"/>
          </a:p>
          <a:p>
            <a:r>
              <a:rPr lang="en-US" sz="2800" dirty="0" smtClean="0"/>
              <a:t>c</a:t>
            </a:r>
            <a:r>
              <a:rPr lang="en-US" sz="2800" dirty="0"/>
              <a:t>) extended family structure. </a:t>
            </a:r>
          </a:p>
          <a:p>
            <a:endParaRPr lang="en-US" dirty="0"/>
          </a:p>
        </p:txBody>
      </p:sp>
    </p:spTree>
    <p:extLst>
      <p:ext uri="{BB962C8B-B14F-4D97-AF65-F5344CB8AC3E}">
        <p14:creationId xmlns:p14="http://schemas.microsoft.com/office/powerpoint/2010/main" val="1329185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769</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Rural Social Structure </vt:lpstr>
      <vt:lpstr>Continued.. </vt:lpstr>
      <vt:lpstr>The important elements of social structure</vt:lpstr>
      <vt:lpstr>Continued.. </vt:lpstr>
      <vt:lpstr>Continued.. </vt:lpstr>
      <vt:lpstr>Continued.. </vt:lpstr>
      <vt:lpstr>Continued.. </vt:lpstr>
      <vt:lpstr>Components of social structure in Rural Society</vt:lpstr>
      <vt:lpstr>Characteristics of Social Structure </vt:lpstr>
      <vt:lpstr>2. Caste, a Component of rural Social Structure </vt:lpstr>
      <vt:lpstr>The internal organization of Rural Social Structure </vt:lpstr>
      <vt:lpstr>Religion and religious organization</vt:lpstr>
      <vt:lpstr>Economic system:</vt:lpstr>
      <vt:lpstr>Components of Economic Structure in Rural Societies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Land tenure System In Pakistan:</dc:title>
  <dc:creator>Hyperlink</dc:creator>
  <cp:lastModifiedBy>Hyperlink</cp:lastModifiedBy>
  <cp:revision>2</cp:revision>
  <dcterms:created xsi:type="dcterms:W3CDTF">2020-11-09T14:53:20Z</dcterms:created>
  <dcterms:modified xsi:type="dcterms:W3CDTF">2020-12-01T19:13:58Z</dcterms:modified>
</cp:coreProperties>
</file>