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7" r:id="rId3"/>
    <p:sldId id="291" r:id="rId4"/>
    <p:sldId id="292" r:id="rId5"/>
    <p:sldId id="323" r:id="rId6"/>
    <p:sldId id="294" r:id="rId7"/>
    <p:sldId id="295" r:id="rId8"/>
    <p:sldId id="296" r:id="rId9"/>
    <p:sldId id="298" r:id="rId10"/>
    <p:sldId id="324" r:id="rId11"/>
    <p:sldId id="271" r:id="rId12"/>
    <p:sldId id="301" r:id="rId13"/>
    <p:sldId id="300" r:id="rId14"/>
    <p:sldId id="325" r:id="rId15"/>
    <p:sldId id="302" r:id="rId16"/>
    <p:sldId id="303" r:id="rId17"/>
    <p:sldId id="304" r:id="rId18"/>
    <p:sldId id="326" r:id="rId19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>
      <p:cViewPr varScale="1">
        <p:scale>
          <a:sx n="73" d="100"/>
          <a:sy n="73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711E80-7CD0-4859-8B1F-AB74197C01A0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9831EF-4ECE-4DD8-AC26-12EE8FBA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32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903859-B1CB-4B11-B2AF-38ABDCC015B6}" type="datetimeFigureOut">
              <a:rPr lang="en-US" smtClean="0"/>
              <a:pPr/>
              <a:t>09-May-17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4219F2D-486B-4501-8722-9F9A6AF2E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79B3-AFB5-4EB1-9551-40C3C99CE3D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83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6B96-0066-43CC-A926-F34854563483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F78-0C97-4297-B4FB-34A00F363744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16C6-8A07-4913-BB50-6C4FB63B9DF9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7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00BB-F0F6-4555-8DB6-FB117017CE2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48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E36B-8FF8-4936-9503-C9A8DF3E98DC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43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6CC5-BCCF-4489-9028-98D052604314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2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526-1807-484F-AE9D-76B5D7213000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37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B48F-E57A-41B4-850C-2B111B9FF12E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63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8B95D8E-9459-47E1-B6F6-3E492D377CC9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4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68B-18C6-4DE1-8999-DA6EFE9F1BDD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3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958DD51-6FA1-4EF6-8845-CBF54BA699DE}" type="datetime1">
              <a:rPr lang="en-US" smtClean="0"/>
              <a:pPr/>
              <a:t>09-May-17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55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4400" dirty="0" smtClean="0"/>
              <a:t>Lecture </a:t>
            </a:r>
            <a:r>
              <a:rPr lang="en-US" sz="4400" dirty="0" smtClean="0"/>
              <a:t>5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Enterprise Architecture Methods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</a:t>
            </a:r>
            <a:r>
              <a:rPr lang="en-US" dirty="0" smtClean="0"/>
              <a:t>of UML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05000"/>
            <a:ext cx="7543801" cy="3964094"/>
          </a:xfrm>
        </p:spPr>
        <p:txBody>
          <a:bodyPr/>
          <a:lstStyle/>
          <a:p>
            <a:r>
              <a:rPr lang="en-US" sz="2400" dirty="0"/>
              <a:t>Rational Corporation develop associated UML modeling Software tools, widely used in the late 1990s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IBM purchased Rational Corporation in 2003, The Rational software tools became IBM software tools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30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Enterprise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Architecture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1447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Business Knowledge Needed for EA</a:t>
            </a:r>
            <a:endParaRPr lang="en-US" sz="4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153400" cy="4800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EA applied in a top-down approach, Business expertise is critical;</a:t>
            </a:r>
          </a:p>
          <a:p>
            <a:pPr lvl="1" algn="just">
              <a:buNone/>
            </a:pP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2000" i="1" dirty="0" smtClean="0"/>
              <a:t>“EA requires business specialist experts, including IT, to work together in a design partnership.”</a:t>
            </a:r>
          </a:p>
          <a:p>
            <a:pPr lvl="1" algn="just"/>
            <a:r>
              <a:rPr lang="en-US" sz="2000" b="1" u="sng" dirty="0" smtClean="0"/>
              <a:t>Business experts</a:t>
            </a:r>
            <a:r>
              <a:rPr lang="en-US" sz="2000" b="1" dirty="0" smtClean="0"/>
              <a:t> </a:t>
            </a:r>
            <a:r>
              <a:rPr lang="en-US" sz="2000" dirty="0" smtClean="0"/>
              <a:t>know the business,</a:t>
            </a:r>
          </a:p>
          <a:p>
            <a:pPr lvl="1" algn="just"/>
            <a:r>
              <a:rPr lang="en-US" sz="2000" b="1" u="sng" dirty="0" smtClean="0"/>
              <a:t>IT experts</a:t>
            </a:r>
            <a:r>
              <a:rPr lang="en-US" sz="2000" b="1" dirty="0" smtClean="0"/>
              <a:t> </a:t>
            </a:r>
            <a:r>
              <a:rPr lang="en-US" sz="2000" dirty="0" smtClean="0"/>
              <a:t>know the capability and limitations of computers. </a:t>
            </a:r>
          </a:p>
          <a:p>
            <a:pPr lvl="1" algn="just"/>
            <a:endParaRPr lang="en-US" sz="2000" dirty="0" smtClean="0"/>
          </a:p>
          <a:p>
            <a:pPr algn="just"/>
            <a:r>
              <a:rPr lang="en-US" sz="2400" dirty="0" smtClean="0"/>
              <a:t>Each draw on their respective areas of expertise, to </a:t>
            </a:r>
            <a:r>
              <a:rPr lang="en-US" sz="2400" dirty="0"/>
              <a:t>determine the most effective </a:t>
            </a:r>
            <a:r>
              <a:rPr lang="en-US" sz="2400"/>
              <a:t>process </a:t>
            </a:r>
            <a:r>
              <a:rPr lang="en-US" sz="2400" smtClean="0"/>
              <a:t>and technology </a:t>
            </a:r>
            <a:r>
              <a:rPr lang="en-US" sz="2400" dirty="0" smtClean="0"/>
              <a:t>solutions </a:t>
            </a:r>
            <a:r>
              <a:rPr lang="en-US" sz="2400" dirty="0"/>
              <a:t>for the business.</a:t>
            </a:r>
          </a:p>
          <a:p>
            <a:pPr algn="just"/>
            <a:endParaRPr lang="en-US" sz="1400" dirty="0" smtClean="0"/>
          </a:p>
          <a:p>
            <a:pPr algn="just"/>
            <a:r>
              <a:rPr lang="en-US" sz="2400" dirty="0" smtClean="0"/>
              <a:t>EA builds on this business knowledge and allows experts to apply their respective knowledge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447800"/>
          </a:xfrm>
        </p:spPr>
        <p:txBody>
          <a:bodyPr>
            <a:normAutofit/>
          </a:bodyPr>
          <a:lstStyle/>
          <a:p>
            <a:r>
              <a:rPr lang="en-US" sz="4400" dirty="0"/>
              <a:t>Technology Decisions Using EA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4648200"/>
          </a:xfrm>
        </p:spPr>
        <p:txBody>
          <a:bodyPr>
            <a:noAutofit/>
          </a:bodyPr>
          <a:lstStyle/>
          <a:p>
            <a:pPr algn="just"/>
            <a:r>
              <a:rPr lang="en-US" sz="2200" dirty="0" smtClean="0"/>
              <a:t>IT is regarded as  </a:t>
            </a:r>
            <a:r>
              <a:rPr lang="en-US" sz="2200" b="1" dirty="0" smtClean="0"/>
              <a:t>“</a:t>
            </a:r>
            <a:r>
              <a:rPr lang="en-US" sz="2200" b="1" dirty="0"/>
              <a:t>overhead</a:t>
            </a:r>
            <a:r>
              <a:rPr lang="en-US" sz="2200" b="1" dirty="0" smtClean="0"/>
              <a:t> cost” </a:t>
            </a:r>
            <a:r>
              <a:rPr lang="en-US" sz="2200" dirty="0" smtClean="0"/>
              <a:t>expense, </a:t>
            </a:r>
          </a:p>
          <a:p>
            <a:pPr algn="just"/>
            <a:r>
              <a:rPr lang="en-US" sz="2200" dirty="0" smtClean="0"/>
              <a:t>IT decisions should be treated exactly like any other business investment decision. </a:t>
            </a:r>
          </a:p>
          <a:p>
            <a:pPr algn="just"/>
            <a:endParaRPr lang="en-US" sz="1100" dirty="0" smtClean="0"/>
          </a:p>
          <a:p>
            <a:pPr algn="just"/>
            <a:r>
              <a:rPr lang="en-US" sz="2200" dirty="0" smtClean="0"/>
              <a:t>For example, the criteria to investment whether for building a new plant, a new manual system, or a new automated system:</a:t>
            </a:r>
          </a:p>
          <a:p>
            <a:pPr lvl="1" algn="just">
              <a:buNone/>
            </a:pPr>
            <a:r>
              <a:rPr lang="en-US" sz="2000" dirty="0" smtClean="0"/>
              <a:t>• What costs are involved in construction?</a:t>
            </a:r>
          </a:p>
          <a:p>
            <a:pPr lvl="1" algn="just">
              <a:buNone/>
            </a:pPr>
            <a:r>
              <a:rPr lang="en-US" sz="2000" dirty="0" smtClean="0"/>
              <a:t>• What benefits will be delivered?</a:t>
            </a:r>
          </a:p>
          <a:p>
            <a:pPr lvl="1" algn="just">
              <a:buNone/>
            </a:pPr>
            <a:r>
              <a:rPr lang="en-US" sz="2000" dirty="0" smtClean="0"/>
              <a:t>• How long will it take for the completed to realize these benefits?</a:t>
            </a:r>
          </a:p>
          <a:p>
            <a:pPr lvl="1" algn="just">
              <a:buNone/>
            </a:pPr>
            <a:r>
              <a:rPr lang="en-US" sz="2000" dirty="0" smtClean="0"/>
              <a:t>• What is the expected ROI that will be delivered?</a:t>
            </a:r>
          </a:p>
          <a:p>
            <a:pPr lvl="1" algn="just">
              <a:buNone/>
            </a:pPr>
            <a:r>
              <a:rPr lang="en-US" sz="2000" dirty="0" smtClean="0"/>
              <a:t>• Will the completed plant/system enhance future business flexibility?</a:t>
            </a:r>
          </a:p>
          <a:p>
            <a:endParaRPr lang="en-US" sz="2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543800" cy="1450757"/>
          </a:xfrm>
        </p:spPr>
        <p:txBody>
          <a:bodyPr/>
          <a:lstStyle/>
          <a:p>
            <a:r>
              <a:rPr lang="en-US" dirty="0"/>
              <a:t>Technology Decisions Using 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Important condition is the last bulleted point,</a:t>
            </a:r>
          </a:p>
          <a:p>
            <a:pPr lvl="1" algn="just"/>
            <a:r>
              <a:rPr lang="en-US" sz="2400" dirty="0"/>
              <a:t>“Support and enhance the ability of the business to change rapidly whenever required in the future</a:t>
            </a:r>
            <a:r>
              <a:rPr lang="en-US" sz="2400" dirty="0" smtClean="0"/>
              <a:t>”</a:t>
            </a:r>
          </a:p>
          <a:p>
            <a:pPr lvl="1" algn="just"/>
            <a:endParaRPr lang="en-US" sz="2400" dirty="0"/>
          </a:p>
          <a:p>
            <a:pPr algn="just"/>
            <a:r>
              <a:rPr lang="en-US" sz="2400" dirty="0"/>
              <a:t>Because the only thing that is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stable today ... is CHANGE itself!!!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EA and the Pace of Change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057400"/>
            <a:ext cx="8153400" cy="44958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Most technology decisions are based on traditional systems development,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unable to change</a:t>
            </a:r>
            <a:r>
              <a:rPr lang="en-US" sz="2400" dirty="0" smtClean="0"/>
              <a:t>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400" dirty="0" smtClean="0"/>
              <a:t>Focus on automating current processes, processes are typically instable parts of enterprises.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400" dirty="0" smtClean="0"/>
              <a:t>To be able to be changed easily, rapidly, and often, systems must be stable. </a:t>
            </a:r>
          </a:p>
          <a:p>
            <a:pPr algn="just"/>
            <a:endParaRPr lang="en-US" sz="1000" dirty="0" smtClean="0"/>
          </a:p>
          <a:p>
            <a:pPr algn="just"/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“Processes are instable, but data are stable.”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95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EA and the Pace of Change (2)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following examples: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Accounting processes:</a:t>
            </a:r>
          </a:p>
          <a:p>
            <a:pPr lvl="2"/>
            <a:r>
              <a:rPr lang="en-US" sz="2400" u="sng" dirty="0" smtClean="0"/>
              <a:t>Past</a:t>
            </a:r>
            <a:r>
              <a:rPr lang="en-US" sz="2400" dirty="0" smtClean="0"/>
              <a:t> involved pencil, paper, and double ledger.</a:t>
            </a:r>
          </a:p>
          <a:p>
            <a:pPr lvl="2"/>
            <a:r>
              <a:rPr lang="en-US" sz="2400" u="sng" dirty="0" smtClean="0"/>
              <a:t>Today</a:t>
            </a:r>
            <a:r>
              <a:rPr lang="en-US" sz="2400" dirty="0" smtClean="0"/>
              <a:t> most accounting processes are automated.</a:t>
            </a:r>
          </a:p>
          <a:p>
            <a:pPr lvl="2">
              <a:buNone/>
            </a:pPr>
            <a:endParaRPr lang="en-US" sz="2400" dirty="0" smtClean="0"/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Banking:</a:t>
            </a:r>
            <a:r>
              <a:rPr lang="en-US" sz="2800" dirty="0" smtClean="0"/>
              <a:t> </a:t>
            </a:r>
          </a:p>
          <a:p>
            <a:pPr lvl="3"/>
            <a:r>
              <a:rPr lang="en-US" sz="2400" u="sng" dirty="0" smtClean="0"/>
              <a:t>Past</a:t>
            </a:r>
            <a:r>
              <a:rPr lang="en-US" sz="2400" dirty="0" smtClean="0"/>
              <a:t> early twentieth centuries involved passbooks with handwritten teller entries. </a:t>
            </a:r>
          </a:p>
          <a:p>
            <a:pPr lvl="3"/>
            <a:r>
              <a:rPr lang="en-US" sz="2400" u="sng" dirty="0" smtClean="0"/>
              <a:t>Today</a:t>
            </a:r>
            <a:r>
              <a:rPr lang="en-US" sz="2400" dirty="0" smtClean="0"/>
              <a:t> most banking is automated via ATMs, phone banking, or Internet banking.</a:t>
            </a:r>
          </a:p>
          <a:p>
            <a:pPr lvl="3"/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137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EA and the Pace of Change (3)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Data do change, but change slowly than processes.</a:t>
            </a:r>
          </a:p>
          <a:p>
            <a:r>
              <a:rPr lang="en-US" sz="2200" dirty="0" smtClean="0"/>
              <a:t>Current business processes are plans set by management some 5 or 10 years ago. </a:t>
            </a:r>
          </a:p>
          <a:p>
            <a:r>
              <a:rPr lang="en-US" sz="2200" dirty="0" smtClean="0"/>
              <a:t>The </a:t>
            </a:r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systems for tomorrow</a:t>
            </a:r>
            <a:r>
              <a:rPr lang="en-US" sz="2200" dirty="0" smtClean="0"/>
              <a:t> must be based on strategic plans:</a:t>
            </a:r>
          </a:p>
          <a:p>
            <a:pPr lvl="1"/>
            <a:r>
              <a:rPr lang="en-US" sz="2200" dirty="0" smtClean="0"/>
              <a:t>“that are defined today, for that future tomorrow.”</a:t>
            </a:r>
          </a:p>
          <a:p>
            <a:pPr marL="201168" lvl="1" indent="0">
              <a:buNone/>
            </a:pPr>
            <a:endParaRPr lang="en-US" sz="2200" dirty="0" smtClean="0"/>
          </a:p>
          <a:p>
            <a:r>
              <a:rPr lang="en-US" sz="2200" dirty="0" smtClean="0"/>
              <a:t>For example, communication with customers or suppliers;</a:t>
            </a:r>
          </a:p>
          <a:p>
            <a:pPr lvl="1"/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Processes of yesterday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200" dirty="0" smtClean="0"/>
              <a:t>assumed took days or weeks (via mail).</a:t>
            </a:r>
          </a:p>
          <a:p>
            <a:pPr lvl="1"/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Processes of today and tomorrow</a:t>
            </a:r>
            <a:r>
              <a:rPr lang="en-US" sz="2200" dirty="0" smtClean="0"/>
              <a:t>, communication now takes minutes—often seconds.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 and the Pace of Change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Business activities and processes change, faster than the existing systems in an enterprise.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A focus of enterprise architecture for business transformation.</a:t>
            </a:r>
          </a:p>
          <a:p>
            <a:pPr algn="just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8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 for Building Enterprise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Architecture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Evolution of Systems Development Methodologies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343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600" dirty="0" smtClean="0"/>
              <a:t>Methodologies </a:t>
            </a:r>
            <a:r>
              <a:rPr lang="en-US" sz="2600" dirty="0"/>
              <a:t>that have evolved since the beginning of the Information </a:t>
            </a:r>
            <a:r>
              <a:rPr lang="en-US" sz="2600" dirty="0" smtClean="0"/>
              <a:t>Age</a:t>
            </a:r>
          </a:p>
          <a:p>
            <a:pPr lvl="1" algn="just"/>
            <a:r>
              <a:rPr lang="en-US" sz="2400" dirty="0" smtClean="0"/>
              <a:t>Have helped to examine current manual processes so could automate them. </a:t>
            </a:r>
          </a:p>
          <a:p>
            <a:pPr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600" dirty="0" smtClean="0"/>
              <a:t>From elementary methodologies in the 1960s  to 1970s these had evolved into the</a:t>
            </a:r>
            <a:r>
              <a:rPr lang="en-US" sz="2600" dirty="0"/>
              <a:t> </a:t>
            </a:r>
            <a:r>
              <a:rPr lang="en-US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“software engineering methods”</a:t>
            </a: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Evolution of Software Engineering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 methods analyzed current manual processes</a:t>
            </a:r>
          </a:p>
          <a:p>
            <a:pPr lvl="1"/>
            <a:r>
              <a:rPr lang="en-US" sz="2600" dirty="0" smtClean="0"/>
              <a:t>Documenting them with: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Data flow diagrams (DFDs)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Functional decomposition diagrams (FDDs).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Structure of modular programs to structure charts (SCs).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sz="2800" dirty="0" smtClean="0"/>
              <a:t>Programs were then written in various programming languages to execute the automated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Evolution of Software Engineering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Manual processes, used in enterprise, often evolved different ways. 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For example,</a:t>
            </a:r>
          </a:p>
          <a:p>
            <a:pPr lvl="1"/>
            <a:r>
              <a:rPr lang="en-US" sz="2400" dirty="0" smtClean="0"/>
              <a:t>A process to manually accept an order (an order entry process) may differ; </a:t>
            </a:r>
          </a:p>
          <a:p>
            <a:pPr lvl="2"/>
            <a:r>
              <a:rPr lang="en-US" sz="1800" dirty="0" smtClean="0"/>
              <a:t>How the order was received: by mail, by phone, or from a salesperson, </a:t>
            </a:r>
          </a:p>
          <a:p>
            <a:pPr lvl="2"/>
            <a:r>
              <a:rPr lang="en-US" sz="1800" dirty="0" smtClean="0"/>
              <a:t>Also depend on the specific products or services ordered</a:t>
            </a:r>
            <a:endParaRPr lang="en-US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3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Evolution of Software Engineering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572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All intended to achieve objective 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“accept an order for processing.”</a:t>
            </a:r>
          </a:p>
          <a:p>
            <a:pPr algn="just"/>
            <a:endParaRPr lang="en-US" sz="2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sz="2400" dirty="0" smtClean="0"/>
              <a:t>When </a:t>
            </a:r>
            <a:r>
              <a:rPr lang="en-US" sz="2400" dirty="0" smtClean="0">
                <a:solidFill>
                  <a:srgbClr val="FF0000"/>
                </a:solidFill>
              </a:rPr>
              <a:t>processes were automated</a:t>
            </a:r>
            <a:r>
              <a:rPr lang="en-US" sz="2400" dirty="0" smtClean="0"/>
              <a:t>, found many </a:t>
            </a:r>
            <a:r>
              <a:rPr lang="en-US" sz="2400" dirty="0" smtClean="0">
                <a:solidFill>
                  <a:srgbClr val="FF0000"/>
                </a:solidFill>
              </a:rPr>
              <a:t>automated order entry processes.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When a change needed, that change had to be made to every version of that process throughout the enterprise.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Evolution of Software Engineering (3)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828800"/>
            <a:ext cx="8153400" cy="4648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The result was also chaos: “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maintenance chaos!”</a:t>
            </a:r>
          </a:p>
          <a:p>
            <a:pPr marL="0" indent="0" algn="just">
              <a:buNone/>
            </a:pPr>
            <a:r>
              <a:rPr lang="en-US" sz="2400" dirty="0"/>
              <a:t>Resulted in redundant data store versions, moving us to “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maintenance chaos</a:t>
            </a:r>
            <a:r>
              <a:rPr lang="en-US" sz="2400" i="1" dirty="0" smtClean="0"/>
              <a:t>!”</a:t>
            </a:r>
            <a:endParaRPr lang="en-US" sz="2400" b="1" dirty="0" smtClean="0"/>
          </a:p>
          <a:p>
            <a:pPr algn="just"/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Redundant costs are regularly invited by enterprise today in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redundant data</a:t>
            </a:r>
            <a:r>
              <a:rPr lang="en-US" sz="2400" dirty="0" smtClean="0"/>
              <a:t>, in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redundant staffing</a:t>
            </a:r>
            <a:r>
              <a:rPr lang="en-US" sz="2400" dirty="0" smtClean="0"/>
              <a:t>, and in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redundant training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A negative effect on the bottom line, in reduced profits for commercial Enterprises.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Evolution of Information Engineering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800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Late 1960s &amp; 1970s, a research fellow at IBM Labs, was foundation of the relational database technology that we still use today. </a:t>
            </a:r>
          </a:p>
          <a:p>
            <a:pPr algn="just"/>
            <a:r>
              <a:rPr lang="en-US" sz="2400" dirty="0" smtClean="0"/>
              <a:t>The first relational database management systems (RDBMSs) were released by:</a:t>
            </a:r>
          </a:p>
          <a:p>
            <a:pPr lvl="1" algn="just"/>
            <a:r>
              <a:rPr lang="en-US" sz="2000" dirty="0" smtClean="0"/>
              <a:t>IBM Corporation (IBM DB2 RDBMS)</a:t>
            </a:r>
          </a:p>
          <a:p>
            <a:pPr lvl="1" algn="just"/>
            <a:r>
              <a:rPr lang="en-US" sz="2000" dirty="0" smtClean="0"/>
              <a:t>Oracle Corporation (Oracle RDBMS)</a:t>
            </a:r>
          </a:p>
          <a:p>
            <a:pPr lvl="1" algn="just">
              <a:buNone/>
            </a:pPr>
            <a:endParaRPr lang="en-US" sz="2000" dirty="0" smtClean="0"/>
          </a:p>
          <a:p>
            <a:pPr algn="just"/>
            <a:r>
              <a:rPr lang="en-US" sz="2400" dirty="0" smtClean="0"/>
              <a:t>From the mid-1970s, approaches emerged addressed the development of data modeling methods, using normalization to eliminate redundant data versions.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82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Evolution of O-O Methods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1980s, the concepts of O-O development and UML were developed.</a:t>
            </a:r>
          </a:p>
          <a:p>
            <a:endParaRPr lang="en-US" sz="1600" dirty="0" smtClean="0"/>
          </a:p>
          <a:p>
            <a:r>
              <a:rPr lang="en-US" sz="2400" dirty="0" smtClean="0"/>
              <a:t>Effective in developing reusable code.</a:t>
            </a:r>
          </a:p>
          <a:p>
            <a:endParaRPr lang="en-US" sz="1800" dirty="0" smtClean="0"/>
          </a:p>
          <a:p>
            <a:r>
              <a:rPr lang="en-US" sz="2400" dirty="0" smtClean="0"/>
              <a:t>Use a number of diagrams to model various aspects for O-O development: </a:t>
            </a:r>
          </a:p>
          <a:p>
            <a:pPr lvl="1"/>
            <a:r>
              <a:rPr lang="en-US" sz="2400" dirty="0" smtClean="0"/>
              <a:t>class, state transition, use-case, collaboration, sequence, and activity diagrams.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1600</TotalTime>
  <Words>950</Words>
  <Application>Microsoft Office PowerPoint</Application>
  <PresentationFormat>On-screen Show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Retrospect</vt:lpstr>
      <vt:lpstr>Lecture 5</vt:lpstr>
      <vt:lpstr>Methods for Building Enterprise Architecture</vt:lpstr>
      <vt:lpstr>Evolution of Systems Development Methodologies</vt:lpstr>
      <vt:lpstr>Evolution of Software Engineering</vt:lpstr>
      <vt:lpstr>Evolution of Software Engineering</vt:lpstr>
      <vt:lpstr>Evolution of Software Engineering </vt:lpstr>
      <vt:lpstr>Evolution of Software Engineering (3)</vt:lpstr>
      <vt:lpstr>Evolution of Information Engineering</vt:lpstr>
      <vt:lpstr>Evolution of O-O Methods</vt:lpstr>
      <vt:lpstr>Evolution of UML</vt:lpstr>
      <vt:lpstr>Review of Enterprise Architecture</vt:lpstr>
      <vt:lpstr>Business Knowledge Needed for EA</vt:lpstr>
      <vt:lpstr>Technology Decisions Using EA</vt:lpstr>
      <vt:lpstr>Technology Decisions Using EA</vt:lpstr>
      <vt:lpstr>EA and the Pace of Change</vt:lpstr>
      <vt:lpstr>EA and the Pace of Change (2)</vt:lpstr>
      <vt:lpstr>EA and the Pace of Change (3)</vt:lpstr>
      <vt:lpstr>EA and the Pace of Change (4)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¢α∂вυяу</dc:creator>
  <cp:lastModifiedBy>kinza.sumair@gmail.com</cp:lastModifiedBy>
  <cp:revision>283</cp:revision>
  <dcterms:created xsi:type="dcterms:W3CDTF">2013-03-09T14:49:46Z</dcterms:created>
  <dcterms:modified xsi:type="dcterms:W3CDTF">2017-05-09T03:52:30Z</dcterms:modified>
</cp:coreProperties>
</file>