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1C1C47-6B5C-4B8E-97A6-9290A16D82F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160367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C1C47-6B5C-4B8E-97A6-9290A16D82F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3325352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C1C47-6B5C-4B8E-97A6-9290A16D82F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232065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C1C47-6B5C-4B8E-97A6-9290A16D82F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4017782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1C1C47-6B5C-4B8E-97A6-9290A16D82FF}"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3751255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1C1C47-6B5C-4B8E-97A6-9290A16D82F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3224736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1C1C47-6B5C-4B8E-97A6-9290A16D82FF}"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3714920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1C1C47-6B5C-4B8E-97A6-9290A16D82FF}"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1942405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C1C47-6B5C-4B8E-97A6-9290A16D82FF}"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117200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C1C47-6B5C-4B8E-97A6-9290A16D82F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1282284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C1C47-6B5C-4B8E-97A6-9290A16D82FF}"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81263-77E3-431B-970E-F5D7B756B2EE}" type="slidenum">
              <a:rPr lang="en-US" smtClean="0"/>
              <a:t>‹#›</a:t>
            </a:fld>
            <a:endParaRPr lang="en-US"/>
          </a:p>
        </p:txBody>
      </p:sp>
    </p:spTree>
    <p:extLst>
      <p:ext uri="{BB962C8B-B14F-4D97-AF65-F5344CB8AC3E}">
        <p14:creationId xmlns:p14="http://schemas.microsoft.com/office/powerpoint/2010/main" val="2759400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C1C47-6B5C-4B8E-97A6-9290A16D82FF}" type="datetimeFigureOut">
              <a:rPr lang="en-US" smtClean="0"/>
              <a:t>12/1/2020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81263-77E3-431B-970E-F5D7B756B2EE}" type="slidenum">
              <a:rPr lang="en-US" smtClean="0"/>
              <a:t>‹#›</a:t>
            </a:fld>
            <a:endParaRPr lang="en-US"/>
          </a:p>
        </p:txBody>
      </p:sp>
    </p:spTree>
    <p:extLst>
      <p:ext uri="{BB962C8B-B14F-4D97-AF65-F5344CB8AC3E}">
        <p14:creationId xmlns:p14="http://schemas.microsoft.com/office/powerpoint/2010/main" val="90944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britannica.com/technology/file-computing" TargetMode="External"/><Relationship Id="rId3" Type="http://schemas.openxmlformats.org/officeDocument/2006/relationships/hyperlink" Target="https://www.britannica.com/technology/computer" TargetMode="External"/><Relationship Id="rId7" Type="http://schemas.openxmlformats.org/officeDocument/2006/relationships/hyperlink" Target="https://www.britannica.com/technology/information-processing" TargetMode="External"/><Relationship Id="rId2" Type="http://schemas.openxmlformats.org/officeDocument/2006/relationships/hyperlink" Target="https://www.britannica.com/science/information-science" TargetMode="External"/><Relationship Id="rId1" Type="http://schemas.openxmlformats.org/officeDocument/2006/relationships/slideLayout" Target="../slideLayouts/slideLayout7.xml"/><Relationship Id="rId6" Type="http://schemas.openxmlformats.org/officeDocument/2006/relationships/hyperlink" Target="https://www.britannica.com/science/computer-science" TargetMode="External"/><Relationship Id="rId11" Type="http://schemas.openxmlformats.org/officeDocument/2006/relationships/image" Target="../media/image2.png"/><Relationship Id="rId5" Type="http://schemas.openxmlformats.org/officeDocument/2006/relationships/hyperlink" Target="https://www.britannica.com/technology/database-management-system" TargetMode="External"/><Relationship Id="rId10" Type="http://schemas.openxmlformats.org/officeDocument/2006/relationships/hyperlink" Target="https://www.merriam-webster.com/dictionary/aggregates" TargetMode="External"/><Relationship Id="rId4" Type="http://schemas.openxmlformats.org/officeDocument/2006/relationships/hyperlink" Target="https://www.merriam-webster.com/dictionary/facilitate" TargetMode="External"/><Relationship Id="rId9" Type="http://schemas.openxmlformats.org/officeDocument/2006/relationships/hyperlink" Target="https://www.britannica.com/technology/record-computin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britannica.com/topic/surname" TargetMode="External"/><Relationship Id="rId2" Type="http://schemas.openxmlformats.org/officeDocument/2006/relationships/hyperlink" Target="https://www.britannica.com/technology/query-language"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britannica.com/technology/SQL" TargetMode="External"/><Relationship Id="rId2" Type="http://schemas.openxmlformats.org/officeDocument/2006/relationships/hyperlink" Target="https://www.merriam-webster.com/dictionary/iterations" TargetMode="External"/><Relationship Id="rId1" Type="http://schemas.openxmlformats.org/officeDocument/2006/relationships/slideLayout" Target="../slideLayouts/slideLayout7.xml"/><Relationship Id="rId5" Type="http://schemas.openxmlformats.org/officeDocument/2006/relationships/hyperlink" Target="https://www.britannica.com/technology/spreadsheet" TargetMode="External"/><Relationship Id="rId4" Type="http://schemas.openxmlformats.org/officeDocument/2006/relationships/hyperlink" Target="https://www.merriam-webster.com/dictionary/integrated"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britannica.com/technology/data-warehousing" TargetMode="External"/><Relationship Id="rId2" Type="http://schemas.openxmlformats.org/officeDocument/2006/relationships/hyperlink" Target="https://www.britannica.com/technology/production-management" TargetMode="External"/><Relationship Id="rId1" Type="http://schemas.openxmlformats.org/officeDocument/2006/relationships/slideLayout" Target="../slideLayouts/slideLayout7.xml"/><Relationship Id="rId4" Type="http://schemas.openxmlformats.org/officeDocument/2006/relationships/hyperlink" Target="https://www.britannica.com/technology/data-min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2028" y="2706464"/>
            <a:ext cx="9144000" cy="2387600"/>
          </a:xfrm>
        </p:spPr>
        <p:txBody>
          <a:bodyPr/>
          <a:lstStyle/>
          <a:p>
            <a:r>
              <a:rPr lang="en-US" dirty="0"/>
              <a:t>D</a:t>
            </a:r>
            <a:r>
              <a:rPr lang="en-US" dirty="0" smtClean="0"/>
              <a:t>atabases</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6120" y="399111"/>
            <a:ext cx="5695816" cy="2847908"/>
          </a:xfrm>
          <a:prstGeom prst="rect">
            <a:avLst/>
          </a:prstGeom>
        </p:spPr>
      </p:pic>
    </p:spTree>
    <p:extLst>
      <p:ext uri="{BB962C8B-B14F-4D97-AF65-F5344CB8AC3E}">
        <p14:creationId xmlns:p14="http://schemas.microsoft.com/office/powerpoint/2010/main" val="173215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0406" y="-45377"/>
            <a:ext cx="11118760" cy="1846659"/>
          </a:xfrm>
          <a:prstGeom prst="rect">
            <a:avLst/>
          </a:prstGeom>
        </p:spPr>
        <p:txBody>
          <a:bodyPr wrap="square">
            <a:spAutoFit/>
          </a:bodyPr>
          <a:lstStyle/>
          <a:p>
            <a:r>
              <a:rPr lang="en-US" sz="2400" b="1" u="sng" dirty="0" smtClean="0">
                <a:solidFill>
                  <a:srgbClr val="1A1A1A"/>
                </a:solidFill>
                <a:latin typeface="Georgia" panose="02040502050405020303" pitchFamily="18" charset="0"/>
              </a:rPr>
              <a:t>Database:</a:t>
            </a:r>
            <a:endParaRPr lang="en-US" sz="2400" b="1" i="0" u="sng" dirty="0" smtClean="0">
              <a:solidFill>
                <a:srgbClr val="1A1A1A"/>
              </a:solidFill>
              <a:effectLst/>
              <a:latin typeface="Georgia" panose="02040502050405020303" pitchFamily="18" charset="0"/>
            </a:endParaRPr>
          </a:p>
          <a:p>
            <a:endParaRPr lang="en-US" b="1" dirty="0">
              <a:solidFill>
                <a:srgbClr val="1A1A1A"/>
              </a:solidFill>
              <a:latin typeface="Georgia" panose="02040502050405020303" pitchFamily="18" charset="0"/>
            </a:endParaRPr>
          </a:p>
          <a:p>
            <a:r>
              <a:rPr lang="en-US" b="1" i="0" dirty="0" smtClean="0">
                <a:solidFill>
                  <a:srgbClr val="1A1A1A"/>
                </a:solidFill>
                <a:effectLst/>
                <a:latin typeface="Georgia" panose="02040502050405020303" pitchFamily="18" charset="0"/>
              </a:rPr>
              <a:t>Database</a:t>
            </a:r>
            <a:r>
              <a:rPr lang="en-US" b="0" i="0" dirty="0" smtClean="0">
                <a:solidFill>
                  <a:srgbClr val="1A1A1A"/>
                </a:solidFill>
                <a:effectLst/>
                <a:latin typeface="Georgia" panose="02040502050405020303" pitchFamily="18" charset="0"/>
              </a:rPr>
              <a:t>, also called </a:t>
            </a:r>
            <a:r>
              <a:rPr lang="en-US" b="1" i="0" dirty="0" smtClean="0">
                <a:solidFill>
                  <a:srgbClr val="1A1A1A"/>
                </a:solidFill>
                <a:effectLst/>
                <a:latin typeface="Georgia" panose="02040502050405020303" pitchFamily="18" charset="0"/>
              </a:rPr>
              <a:t>electronic database</a:t>
            </a:r>
            <a:r>
              <a:rPr lang="en-US" b="0" i="0" dirty="0" smtClean="0">
                <a:solidFill>
                  <a:srgbClr val="1A1A1A"/>
                </a:solidFill>
                <a:effectLst/>
                <a:latin typeface="Georgia" panose="02040502050405020303" pitchFamily="18" charset="0"/>
              </a:rPr>
              <a:t>, any collection of data, or </a:t>
            </a:r>
            <a:r>
              <a:rPr lang="en-US" b="0" i="0" u="none" strike="noStrike" dirty="0" smtClean="0">
                <a:solidFill>
                  <a:srgbClr val="14599D"/>
                </a:solidFill>
                <a:effectLst/>
                <a:latin typeface="Georgia" panose="02040502050405020303" pitchFamily="18" charset="0"/>
                <a:hlinkClick r:id="rId2"/>
              </a:rPr>
              <a:t>information</a:t>
            </a:r>
            <a:r>
              <a:rPr lang="en-US" b="0" i="0" dirty="0" smtClean="0">
                <a:solidFill>
                  <a:srgbClr val="1A1A1A"/>
                </a:solidFill>
                <a:effectLst/>
                <a:latin typeface="Georgia" panose="02040502050405020303" pitchFamily="18" charset="0"/>
              </a:rPr>
              <a:t>, that is specially organized for rapid search and retrieval by a </a:t>
            </a:r>
            <a:r>
              <a:rPr lang="en-US" b="0" i="0" u="none" strike="noStrike" dirty="0" smtClean="0">
                <a:solidFill>
                  <a:srgbClr val="14599D"/>
                </a:solidFill>
                <a:effectLst/>
                <a:latin typeface="Georgia" panose="02040502050405020303" pitchFamily="18" charset="0"/>
                <a:hlinkClick r:id="rId3"/>
              </a:rPr>
              <a:t>computer</a:t>
            </a:r>
            <a:r>
              <a:rPr lang="en-US" b="0" i="0" dirty="0" smtClean="0">
                <a:solidFill>
                  <a:srgbClr val="1A1A1A"/>
                </a:solidFill>
                <a:effectLst/>
                <a:latin typeface="Georgia" panose="02040502050405020303" pitchFamily="18" charset="0"/>
              </a:rPr>
              <a:t>. Databases are structured to </a:t>
            </a:r>
            <a:r>
              <a:rPr lang="en-US" b="0" i="0" u="none" strike="noStrike" dirty="0" smtClean="0">
                <a:solidFill>
                  <a:srgbClr val="000000"/>
                </a:solidFill>
                <a:effectLst/>
                <a:latin typeface="Georgia" panose="02040502050405020303" pitchFamily="18" charset="0"/>
                <a:hlinkClick r:id="rId4"/>
              </a:rPr>
              <a:t>facilitate</a:t>
            </a:r>
            <a:r>
              <a:rPr lang="en-US" b="0" i="0" dirty="0" smtClean="0">
                <a:solidFill>
                  <a:srgbClr val="1A1A1A"/>
                </a:solidFill>
                <a:effectLst/>
                <a:latin typeface="Georgia" panose="02040502050405020303" pitchFamily="18" charset="0"/>
              </a:rPr>
              <a:t> the storage, retrieval, modification, and deletion of data in conjunction with various data-processing operations. A </a:t>
            </a:r>
            <a:r>
              <a:rPr lang="en-US" b="0" i="0" u="none" strike="noStrike" dirty="0" smtClean="0">
                <a:solidFill>
                  <a:srgbClr val="14599D"/>
                </a:solidFill>
                <a:effectLst/>
                <a:latin typeface="Georgia" panose="02040502050405020303" pitchFamily="18" charset="0"/>
                <a:hlinkClick r:id="rId5"/>
              </a:rPr>
              <a:t>database management system</a:t>
            </a:r>
            <a:r>
              <a:rPr lang="en-US" b="0" i="0" dirty="0" smtClean="0">
                <a:solidFill>
                  <a:srgbClr val="1A1A1A"/>
                </a:solidFill>
                <a:effectLst/>
                <a:latin typeface="Georgia" panose="02040502050405020303" pitchFamily="18" charset="0"/>
              </a:rPr>
              <a:t> (DBMS) extracts information from the database in response to queries.</a:t>
            </a:r>
            <a:endParaRPr lang="en-US" dirty="0"/>
          </a:p>
        </p:txBody>
      </p:sp>
      <p:sp>
        <p:nvSpPr>
          <p:cNvPr id="5" name="Rectangle 4"/>
          <p:cNvSpPr/>
          <p:nvPr/>
        </p:nvSpPr>
        <p:spPr>
          <a:xfrm>
            <a:off x="155576" y="1801282"/>
            <a:ext cx="6167952" cy="4801314"/>
          </a:xfrm>
          <a:prstGeom prst="rect">
            <a:avLst/>
          </a:prstGeom>
        </p:spPr>
        <p:txBody>
          <a:bodyPr wrap="square">
            <a:spAutoFit/>
          </a:bodyPr>
          <a:lstStyle/>
          <a:p>
            <a:r>
              <a:rPr lang="en-US" b="0" i="0" dirty="0" smtClean="0">
                <a:solidFill>
                  <a:srgbClr val="1A1A1A"/>
                </a:solidFill>
                <a:effectLst/>
                <a:latin typeface="Georgia" panose="02040502050405020303" pitchFamily="18" charset="0"/>
              </a:rPr>
              <a:t>A brief treatment of databases follows. For full treatment, </a:t>
            </a:r>
            <a:r>
              <a:rPr lang="en-US" b="0" i="1" dirty="0" smtClean="0">
                <a:solidFill>
                  <a:srgbClr val="1A1A1A"/>
                </a:solidFill>
                <a:effectLst/>
                <a:latin typeface="Georgia" panose="02040502050405020303" pitchFamily="18" charset="0"/>
              </a:rPr>
              <a:t>see</a:t>
            </a:r>
            <a:r>
              <a:rPr lang="en-US" b="0" i="0" dirty="0" smtClean="0">
                <a:solidFill>
                  <a:srgbClr val="1A1A1A"/>
                </a:solidFill>
                <a:effectLst/>
                <a:latin typeface="Georgia" panose="02040502050405020303" pitchFamily="18" charset="0"/>
              </a:rPr>
              <a:t> </a:t>
            </a:r>
            <a:r>
              <a:rPr lang="en-US" b="0" i="0" u="none" strike="noStrike" dirty="0" smtClean="0">
                <a:solidFill>
                  <a:srgbClr val="14599D"/>
                </a:solidFill>
                <a:effectLst/>
                <a:latin typeface="Georgia" panose="02040502050405020303" pitchFamily="18" charset="0"/>
                <a:hlinkClick r:id="rId6"/>
              </a:rPr>
              <a:t>computer science: Information systems and databases</a:t>
            </a:r>
            <a:r>
              <a:rPr lang="en-US" b="0" i="0" dirty="0" smtClean="0">
                <a:solidFill>
                  <a:srgbClr val="1A1A1A"/>
                </a:solidFill>
                <a:effectLst/>
                <a:latin typeface="Georgia" panose="02040502050405020303" pitchFamily="18" charset="0"/>
              </a:rPr>
              <a:t>; </a:t>
            </a:r>
            <a:r>
              <a:rPr lang="en-US" b="0" i="0" u="none" strike="noStrike" dirty="0" smtClean="0">
                <a:solidFill>
                  <a:srgbClr val="14599D"/>
                </a:solidFill>
                <a:effectLst/>
                <a:latin typeface="Georgia" panose="02040502050405020303" pitchFamily="18" charset="0"/>
                <a:hlinkClick r:id="rId7"/>
              </a:rPr>
              <a:t>information processing</a:t>
            </a:r>
            <a:r>
              <a:rPr lang="en-US" b="0" i="0" dirty="0" smtClean="0">
                <a:solidFill>
                  <a:srgbClr val="1A1A1A"/>
                </a:solidFill>
                <a:effectLst/>
                <a:latin typeface="Georgia" panose="02040502050405020303" pitchFamily="18" charset="0"/>
              </a:rPr>
              <a:t>.</a:t>
            </a:r>
          </a:p>
          <a:p>
            <a:r>
              <a:rPr lang="en-US" b="0" i="0" dirty="0" smtClean="0">
                <a:solidFill>
                  <a:srgbClr val="1A1A1A"/>
                </a:solidFill>
                <a:effectLst/>
                <a:latin typeface="Georgia" panose="02040502050405020303" pitchFamily="18" charset="0"/>
              </a:rPr>
              <a:t>A database is stored as a </a:t>
            </a:r>
            <a:r>
              <a:rPr lang="en-US" b="0" i="0" u="none" strike="noStrike" dirty="0" smtClean="0">
                <a:solidFill>
                  <a:srgbClr val="14599D"/>
                </a:solidFill>
                <a:effectLst/>
                <a:latin typeface="Georgia" panose="02040502050405020303" pitchFamily="18" charset="0"/>
                <a:hlinkClick r:id="rId8"/>
              </a:rPr>
              <a:t>file</a:t>
            </a:r>
            <a:r>
              <a:rPr lang="en-US" b="0" i="0" dirty="0" smtClean="0">
                <a:solidFill>
                  <a:srgbClr val="1A1A1A"/>
                </a:solidFill>
                <a:effectLst/>
                <a:latin typeface="Georgia" panose="02040502050405020303" pitchFamily="18" charset="0"/>
              </a:rPr>
              <a:t> or a set of files. The information in these files may be broken down into </a:t>
            </a:r>
            <a:r>
              <a:rPr lang="en-US" b="0" i="0" u="none" strike="noStrike" dirty="0" smtClean="0">
                <a:solidFill>
                  <a:srgbClr val="14599D"/>
                </a:solidFill>
                <a:effectLst/>
                <a:latin typeface="Georgia" panose="02040502050405020303" pitchFamily="18" charset="0"/>
                <a:hlinkClick r:id="rId9"/>
              </a:rPr>
              <a:t>records</a:t>
            </a:r>
            <a:r>
              <a:rPr lang="en-US" b="0" i="0" dirty="0" smtClean="0">
                <a:solidFill>
                  <a:srgbClr val="1A1A1A"/>
                </a:solidFill>
                <a:effectLst/>
                <a:latin typeface="Georgia" panose="02040502050405020303" pitchFamily="18" charset="0"/>
              </a:rPr>
              <a:t>, each of which consists of one or more fields. Fields are the basic units of data storage, and each field typically contains information pertaining to one aspect or attribute of the entity described by the database. Records are also organized into tables that include information about relationships between its various fields. Although </a:t>
            </a:r>
            <a:r>
              <a:rPr lang="en-US" b="0" i="1" dirty="0" smtClean="0">
                <a:solidFill>
                  <a:srgbClr val="1A1A1A"/>
                </a:solidFill>
                <a:effectLst/>
                <a:latin typeface="Georgia" panose="02040502050405020303" pitchFamily="18" charset="0"/>
              </a:rPr>
              <a:t>database</a:t>
            </a:r>
            <a:r>
              <a:rPr lang="en-US" b="0" i="0" dirty="0" smtClean="0">
                <a:solidFill>
                  <a:srgbClr val="1A1A1A"/>
                </a:solidFill>
                <a:effectLst/>
                <a:latin typeface="Georgia" panose="02040502050405020303" pitchFamily="18" charset="0"/>
              </a:rPr>
              <a:t> is applied loosely to any collection of information in computer files, a database in the strict sense provides cross-referencing capabilities. Using keywords and various sorting commands, users can rapidly search, rearrange, group, and select the fields in many records to retrieve or create reports on particular </a:t>
            </a:r>
            <a:r>
              <a:rPr lang="en-US" b="0" i="0" u="none" strike="noStrike" dirty="0" smtClean="0">
                <a:solidFill>
                  <a:srgbClr val="000000"/>
                </a:solidFill>
                <a:effectLst/>
                <a:latin typeface="Georgia" panose="02040502050405020303" pitchFamily="18" charset="0"/>
                <a:hlinkClick r:id="rId10"/>
              </a:rPr>
              <a:t>aggregates</a:t>
            </a:r>
            <a:r>
              <a:rPr lang="en-US" b="0" i="0" dirty="0" smtClean="0">
                <a:solidFill>
                  <a:srgbClr val="1A1A1A"/>
                </a:solidFill>
                <a:effectLst/>
                <a:latin typeface="Georgia" panose="02040502050405020303" pitchFamily="18" charset="0"/>
              </a:rPr>
              <a:t> of data.</a:t>
            </a:r>
            <a:endParaRPr lang="en-US" b="0" i="0" dirty="0">
              <a:solidFill>
                <a:srgbClr val="1A1A1A"/>
              </a:solidFill>
              <a:effectLst/>
              <a:latin typeface="Georgia" panose="02040502050405020303" pitchFamily="18" charset="0"/>
            </a:endParaRPr>
          </a:p>
        </p:txBody>
      </p:sp>
      <p:sp>
        <p:nvSpPr>
          <p:cNvPr id="2" name="AutoShape 2" descr="What is a Table? | Database.Guid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323528" y="2547503"/>
            <a:ext cx="5649428" cy="3389657"/>
          </a:xfrm>
          <a:prstGeom prst="rect">
            <a:avLst/>
          </a:prstGeom>
        </p:spPr>
      </p:pic>
    </p:spTree>
    <p:extLst>
      <p:ext uri="{BB962C8B-B14F-4D97-AF65-F5344CB8AC3E}">
        <p14:creationId xmlns:p14="http://schemas.microsoft.com/office/powerpoint/2010/main" val="705929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881" y="0"/>
            <a:ext cx="11281893" cy="3970318"/>
          </a:xfrm>
          <a:prstGeom prst="rect">
            <a:avLst/>
          </a:prstGeom>
        </p:spPr>
        <p:txBody>
          <a:bodyPr wrap="square">
            <a:spAutoFit/>
          </a:bodyPr>
          <a:lstStyle/>
          <a:p>
            <a:endParaRPr lang="en-US" sz="2400" b="0" i="0" u="sng" dirty="0" smtClean="0">
              <a:solidFill>
                <a:srgbClr val="1A1A1A"/>
              </a:solidFill>
              <a:effectLst/>
              <a:latin typeface="Georgia" panose="02040502050405020303" pitchFamily="18" charset="0"/>
            </a:endParaRPr>
          </a:p>
          <a:p>
            <a:r>
              <a:rPr lang="en-US" sz="2400" u="sng" dirty="0" smtClean="0">
                <a:solidFill>
                  <a:srgbClr val="1A1A1A"/>
                </a:solidFill>
                <a:latin typeface="Georgia" panose="02040502050405020303" pitchFamily="18" charset="0"/>
              </a:rPr>
              <a:t>How to extra</a:t>
            </a:r>
            <a:r>
              <a:rPr lang="en-US" sz="2400" u="sng" dirty="0">
                <a:solidFill>
                  <a:srgbClr val="1A1A1A"/>
                </a:solidFill>
                <a:latin typeface="Georgia" panose="02040502050405020303" pitchFamily="18" charset="0"/>
              </a:rPr>
              <a:t>c</a:t>
            </a:r>
            <a:r>
              <a:rPr lang="en-US" sz="2400" u="sng" dirty="0" smtClean="0">
                <a:solidFill>
                  <a:srgbClr val="1A1A1A"/>
                </a:solidFill>
                <a:latin typeface="Georgia" panose="02040502050405020303" pitchFamily="18" charset="0"/>
              </a:rPr>
              <a:t>t data from Database:</a:t>
            </a:r>
          </a:p>
          <a:p>
            <a:endParaRPr lang="en-US" sz="2400" u="sng" dirty="0">
              <a:solidFill>
                <a:srgbClr val="1A1A1A"/>
              </a:solidFill>
              <a:latin typeface="Georgia" panose="02040502050405020303" pitchFamily="18" charset="0"/>
            </a:endParaRPr>
          </a:p>
          <a:p>
            <a:r>
              <a:rPr lang="en-US" b="0" i="0" dirty="0" smtClean="0">
                <a:solidFill>
                  <a:srgbClr val="1A1A1A"/>
                </a:solidFill>
                <a:effectLst/>
                <a:latin typeface="Georgia" panose="02040502050405020303" pitchFamily="18" charset="0"/>
              </a:rPr>
              <a:t>Database records and files must be organized to allow retrieval of the information. </a:t>
            </a:r>
            <a:r>
              <a:rPr lang="en-US" b="0" i="0" u="none" strike="noStrike" dirty="0" smtClean="0">
                <a:solidFill>
                  <a:srgbClr val="14599D"/>
                </a:solidFill>
                <a:effectLst/>
                <a:latin typeface="Georgia" panose="02040502050405020303" pitchFamily="18" charset="0"/>
                <a:hlinkClick r:id="rId2"/>
              </a:rPr>
              <a:t>Queries</a:t>
            </a:r>
            <a:r>
              <a:rPr lang="en-US" b="0" i="0" dirty="0" smtClean="0">
                <a:solidFill>
                  <a:srgbClr val="1A1A1A"/>
                </a:solidFill>
                <a:effectLst/>
                <a:latin typeface="Georgia" panose="02040502050405020303" pitchFamily="18" charset="0"/>
              </a:rPr>
              <a:t> are the main way users retrieve database information. The power of a DBMS comes from its ability to define new relationships from the basic ones given by the tables and to use them to get responses to queries. Typically, the user provides a string of characters, and the computer searches the database for a corresponding sequence and provides the source materials in which those characters appear; a user can request, for example, all records in which the contents of the field for a person’s </a:t>
            </a:r>
            <a:r>
              <a:rPr lang="en-US" b="0" i="0" u="none" strike="noStrike" dirty="0" smtClean="0">
                <a:solidFill>
                  <a:srgbClr val="14599D"/>
                </a:solidFill>
                <a:effectLst/>
                <a:latin typeface="Georgia" panose="02040502050405020303" pitchFamily="18" charset="0"/>
                <a:hlinkClick r:id="rId3"/>
              </a:rPr>
              <a:t>last name</a:t>
            </a:r>
            <a:r>
              <a:rPr lang="en-US" b="0" i="0" dirty="0" smtClean="0">
                <a:solidFill>
                  <a:srgbClr val="1A1A1A"/>
                </a:solidFill>
                <a:effectLst/>
                <a:latin typeface="Georgia" panose="02040502050405020303" pitchFamily="18" charset="0"/>
              </a:rPr>
              <a:t> is the word </a:t>
            </a:r>
            <a:r>
              <a:rPr lang="en-US" b="0" i="1" dirty="0" smtClean="0">
                <a:solidFill>
                  <a:srgbClr val="1A1A1A"/>
                </a:solidFill>
                <a:effectLst/>
                <a:latin typeface="Georgia" panose="02040502050405020303" pitchFamily="18" charset="0"/>
              </a:rPr>
              <a:t>Smith</a:t>
            </a:r>
            <a:r>
              <a:rPr lang="en-US" b="0" i="0" dirty="0" smtClean="0">
                <a:solidFill>
                  <a:srgbClr val="1A1A1A"/>
                </a:solidFill>
                <a:effectLst/>
                <a:latin typeface="Georgia" panose="02040502050405020303" pitchFamily="18" charset="0"/>
              </a:rPr>
              <a:t>.</a:t>
            </a:r>
          </a:p>
          <a:p>
            <a:endParaRPr lang="en-US" dirty="0">
              <a:solidFill>
                <a:srgbClr val="1A1A1A"/>
              </a:solidFill>
              <a:latin typeface="Georgia" panose="02040502050405020303" pitchFamily="18" charset="0"/>
            </a:endParaRPr>
          </a:p>
          <a:p>
            <a:r>
              <a:rPr lang="en-US" b="0" i="0" dirty="0" smtClean="0">
                <a:solidFill>
                  <a:srgbClr val="1A1A1A"/>
                </a:solidFill>
                <a:effectLst/>
                <a:latin typeface="Georgia" panose="02040502050405020303" pitchFamily="18" charset="0"/>
              </a:rPr>
              <a:t>Query</a:t>
            </a:r>
            <a:r>
              <a:rPr lang="en-US" dirty="0">
                <a:solidFill>
                  <a:srgbClr val="1A1A1A"/>
                </a:solidFill>
                <a:latin typeface="Georgia" panose="02040502050405020303" pitchFamily="18" charset="0"/>
              </a:rPr>
              <a:t>: </a:t>
            </a:r>
            <a:r>
              <a:rPr lang="en-US" dirty="0" smtClean="0">
                <a:solidFill>
                  <a:srgbClr val="1A1A1A"/>
                </a:solidFill>
                <a:latin typeface="Georgia" panose="02040502050405020303" pitchFamily="18" charset="0"/>
              </a:rPr>
              <a:t>select * from </a:t>
            </a:r>
            <a:r>
              <a:rPr lang="en-US" dirty="0" err="1" smtClean="0">
                <a:solidFill>
                  <a:srgbClr val="1A1A1A"/>
                </a:solidFill>
                <a:latin typeface="Georgia" panose="02040502050405020303" pitchFamily="18" charset="0"/>
              </a:rPr>
              <a:t>ict</a:t>
            </a:r>
            <a:r>
              <a:rPr lang="en-US" dirty="0" smtClean="0">
                <a:solidFill>
                  <a:srgbClr val="1A1A1A"/>
                </a:solidFill>
                <a:latin typeface="Georgia" panose="02040502050405020303" pitchFamily="18" charset="0"/>
              </a:rPr>
              <a:t> where name=“</a:t>
            </a:r>
            <a:r>
              <a:rPr lang="en-US" dirty="0">
                <a:solidFill>
                  <a:srgbClr val="1A1A1A"/>
                </a:solidFill>
                <a:latin typeface="Georgia" panose="02040502050405020303" pitchFamily="18" charset="0"/>
              </a:rPr>
              <a:t>A</a:t>
            </a:r>
            <a:r>
              <a:rPr lang="en-US" dirty="0" smtClean="0">
                <a:solidFill>
                  <a:srgbClr val="1A1A1A"/>
                </a:solidFill>
                <a:latin typeface="Georgia" panose="02040502050405020303" pitchFamily="18" charset="0"/>
              </a:rPr>
              <a:t>qsa </a:t>
            </a:r>
            <a:r>
              <a:rPr lang="en-US" dirty="0" err="1" smtClean="0">
                <a:solidFill>
                  <a:srgbClr val="1A1A1A"/>
                </a:solidFill>
                <a:latin typeface="Georgia" panose="02040502050405020303" pitchFamily="18" charset="0"/>
              </a:rPr>
              <a:t>farid</a:t>
            </a:r>
            <a:r>
              <a:rPr lang="en-US" dirty="0" smtClean="0">
                <a:solidFill>
                  <a:srgbClr val="1A1A1A"/>
                </a:solidFill>
                <a:latin typeface="Georgia" panose="02040502050405020303" pitchFamily="18" charset="0"/>
              </a:rPr>
              <a:t>”;</a:t>
            </a:r>
            <a:endParaRPr lang="en-US" b="0" i="0" dirty="0" smtClean="0">
              <a:solidFill>
                <a:srgbClr val="1A1A1A"/>
              </a:solidFill>
              <a:effectLst/>
              <a:latin typeface="Georgia" panose="02040502050405020303" pitchFamily="18" charset="0"/>
            </a:endParaRPr>
          </a:p>
          <a:p>
            <a:r>
              <a:rPr lang="en-US" b="0" i="0" dirty="0" smtClean="0">
                <a:solidFill>
                  <a:srgbClr val="1A1A1A"/>
                </a:solidFill>
                <a:effectLst/>
                <a:latin typeface="Georgia" panose="02040502050405020303" pitchFamily="18" charset="0"/>
              </a:rPr>
              <a:t>             </a:t>
            </a:r>
            <a:endParaRPr lang="en-US" b="0" i="0" dirty="0" smtClean="0">
              <a:solidFill>
                <a:srgbClr val="1A1A1A"/>
              </a:solidFill>
              <a:effectLst/>
              <a:latin typeface="Georgia" panose="02040502050405020303" pitchFamily="18" charset="0"/>
            </a:endParaRPr>
          </a:p>
          <a:p>
            <a:endParaRPr lang="en-US" dirty="0"/>
          </a:p>
        </p:txBody>
      </p:sp>
      <p:sp>
        <p:nvSpPr>
          <p:cNvPr id="3" name="Rectangle 2"/>
          <p:cNvSpPr/>
          <p:nvPr/>
        </p:nvSpPr>
        <p:spPr>
          <a:xfrm>
            <a:off x="437881" y="3856814"/>
            <a:ext cx="11337701" cy="1477328"/>
          </a:xfrm>
          <a:prstGeom prst="rect">
            <a:avLst/>
          </a:prstGeom>
        </p:spPr>
        <p:txBody>
          <a:bodyPr wrap="square">
            <a:spAutoFit/>
          </a:bodyPr>
          <a:lstStyle/>
          <a:p>
            <a:r>
              <a:rPr lang="en-US" b="0" i="0" dirty="0" smtClean="0">
                <a:solidFill>
                  <a:srgbClr val="1A1A1A"/>
                </a:solidFill>
                <a:effectLst/>
                <a:latin typeface="Georgia" panose="02040502050405020303" pitchFamily="18" charset="0"/>
              </a:rPr>
              <a:t>The many users of a large database must be able to manipulate the information within it quickly at any given time. Moreover, large business and other organizations tend to build up many independent files containing related and even overlapping data, and their data-processing activities often require the linking of data from several files. Several different types of DBMS have been developed to support these requirements: flat, hierarchical, network, relational, and object-oriented.</a:t>
            </a:r>
            <a:endParaRPr lang="en-US" dirty="0"/>
          </a:p>
        </p:txBody>
      </p:sp>
    </p:spTree>
    <p:extLst>
      <p:ext uri="{BB962C8B-B14F-4D97-AF65-F5344CB8AC3E}">
        <p14:creationId xmlns:p14="http://schemas.microsoft.com/office/powerpoint/2010/main" val="2712954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648" y="301481"/>
            <a:ext cx="11067245" cy="4339650"/>
          </a:xfrm>
          <a:prstGeom prst="rect">
            <a:avLst/>
          </a:prstGeom>
        </p:spPr>
        <p:txBody>
          <a:bodyPr wrap="square">
            <a:spAutoFit/>
          </a:bodyPr>
          <a:lstStyle/>
          <a:p>
            <a:r>
              <a:rPr lang="en-US" sz="2400" b="0" i="0" u="sng" dirty="0" smtClean="0">
                <a:solidFill>
                  <a:srgbClr val="1A1A1A"/>
                </a:solidFill>
                <a:effectLst/>
                <a:latin typeface="Georgia" panose="02040502050405020303" pitchFamily="18" charset="0"/>
              </a:rPr>
              <a:t>How Data is organized? </a:t>
            </a:r>
          </a:p>
          <a:p>
            <a:endParaRPr lang="en-US" dirty="0">
              <a:solidFill>
                <a:srgbClr val="1A1A1A"/>
              </a:solidFill>
              <a:latin typeface="Georgia" panose="02040502050405020303" pitchFamily="18" charset="0"/>
            </a:endParaRPr>
          </a:p>
          <a:p>
            <a:r>
              <a:rPr lang="en-US" b="0" i="0" dirty="0" smtClean="0">
                <a:solidFill>
                  <a:srgbClr val="1A1A1A"/>
                </a:solidFill>
                <a:effectLst/>
                <a:latin typeface="Georgia" panose="02040502050405020303" pitchFamily="18" charset="0"/>
              </a:rPr>
              <a:t>Early systems were arranged sequentially (i.e., alphabetically, numerically, or chronologically); the development of direct-access storage devices made possible random access to data via indexes. In flat databases, records are organized according to a simple list of entities; many simple databases for personal computers are flat in structure Various </a:t>
            </a:r>
            <a:r>
              <a:rPr lang="en-US" b="0" i="0" u="none" strike="noStrike" dirty="0" smtClean="0">
                <a:solidFill>
                  <a:srgbClr val="000000"/>
                </a:solidFill>
                <a:effectLst/>
                <a:latin typeface="Georgia" panose="02040502050405020303" pitchFamily="18" charset="0"/>
                <a:hlinkClick r:id="rId2"/>
              </a:rPr>
              <a:t>iterations</a:t>
            </a:r>
            <a:r>
              <a:rPr lang="en-US" b="0" i="0" dirty="0" smtClean="0">
                <a:solidFill>
                  <a:srgbClr val="1A1A1A"/>
                </a:solidFill>
                <a:effectLst/>
                <a:latin typeface="Georgia" panose="02040502050405020303" pitchFamily="18" charset="0"/>
              </a:rPr>
              <a:t> of </a:t>
            </a:r>
            <a:r>
              <a:rPr lang="en-US" b="0" i="0" u="none" strike="noStrike" dirty="0" smtClean="0">
                <a:solidFill>
                  <a:srgbClr val="14599D"/>
                </a:solidFill>
                <a:effectLst/>
                <a:latin typeface="Georgia" panose="02040502050405020303" pitchFamily="18" charset="0"/>
                <a:hlinkClick r:id="rId3"/>
              </a:rPr>
              <a:t>SQL</a:t>
            </a:r>
            <a:r>
              <a:rPr lang="en-US" b="0" i="0" dirty="0" smtClean="0">
                <a:solidFill>
                  <a:srgbClr val="1A1A1A"/>
                </a:solidFill>
                <a:effectLst/>
                <a:latin typeface="Georgia" panose="02040502050405020303" pitchFamily="18" charset="0"/>
              </a:rPr>
              <a:t> (Structured Query Language) are widely employed in DBMS for relational databases. Object-oriented databases store and manipulate more complex data structures, called “objects,” which are organized into hierarchical classes that may inherit properties from classes higher in the chain; this database structure is the most flexible and adaptable.</a:t>
            </a:r>
          </a:p>
          <a:p>
            <a:r>
              <a:rPr lang="en-US" b="0" i="0" dirty="0" smtClean="0">
                <a:solidFill>
                  <a:srgbClr val="1A1A1A"/>
                </a:solidFill>
                <a:effectLst/>
                <a:latin typeface="Georgia" panose="02040502050405020303" pitchFamily="18" charset="0"/>
              </a:rPr>
              <a:t>The information in many databases consists of natural-language texts of documents; number-oriented databases primarily contain information such as statistics, tables, financial data, and raw scientific and technical data. Small databases can be maintained on personal-computer systems and used by individuals at home. These and larger databases have become increasingly important in business life, in part because they are now commonly designed to be </a:t>
            </a:r>
            <a:r>
              <a:rPr lang="en-US" b="0" i="0" u="none" strike="noStrike" dirty="0" smtClean="0">
                <a:solidFill>
                  <a:srgbClr val="000000"/>
                </a:solidFill>
                <a:effectLst/>
                <a:latin typeface="Georgia" panose="02040502050405020303" pitchFamily="18" charset="0"/>
                <a:hlinkClick r:id="rId4"/>
              </a:rPr>
              <a:t>integrated</a:t>
            </a:r>
            <a:r>
              <a:rPr lang="en-US" b="0" i="0" dirty="0" smtClean="0">
                <a:solidFill>
                  <a:srgbClr val="1A1A1A"/>
                </a:solidFill>
                <a:effectLst/>
                <a:latin typeface="Georgia" panose="02040502050405020303" pitchFamily="18" charset="0"/>
              </a:rPr>
              <a:t> with other office software, including </a:t>
            </a:r>
            <a:r>
              <a:rPr lang="en-US" b="0" i="0" u="none" strike="noStrike" dirty="0" smtClean="0">
                <a:solidFill>
                  <a:srgbClr val="14599D"/>
                </a:solidFill>
                <a:effectLst/>
                <a:latin typeface="Georgia" panose="02040502050405020303" pitchFamily="18" charset="0"/>
                <a:hlinkClick r:id="rId5"/>
              </a:rPr>
              <a:t>spreadsheet</a:t>
            </a:r>
            <a:r>
              <a:rPr lang="en-US" b="0" i="0" dirty="0" smtClean="0">
                <a:solidFill>
                  <a:srgbClr val="1A1A1A"/>
                </a:solidFill>
                <a:effectLst/>
                <a:latin typeface="Georgia" panose="02040502050405020303" pitchFamily="18" charset="0"/>
              </a:rPr>
              <a:t> programs.</a:t>
            </a:r>
          </a:p>
        </p:txBody>
      </p:sp>
    </p:spTree>
    <p:extLst>
      <p:ext uri="{BB962C8B-B14F-4D97-AF65-F5344CB8AC3E}">
        <p14:creationId xmlns:p14="http://schemas.microsoft.com/office/powerpoint/2010/main" val="425161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215" y="541703"/>
            <a:ext cx="10998558" cy="4431983"/>
          </a:xfrm>
          <a:prstGeom prst="rect">
            <a:avLst/>
          </a:prstGeom>
        </p:spPr>
        <p:txBody>
          <a:bodyPr wrap="square">
            <a:spAutoFit/>
          </a:bodyPr>
          <a:lstStyle/>
          <a:p>
            <a:r>
              <a:rPr lang="en-US" sz="2400" b="0" i="0" u="sng" dirty="0" smtClean="0">
                <a:solidFill>
                  <a:srgbClr val="1A1A1A"/>
                </a:solidFill>
                <a:effectLst/>
                <a:latin typeface="Georgia" panose="02040502050405020303" pitchFamily="18" charset="0"/>
              </a:rPr>
              <a:t>Where Databases are Required?</a:t>
            </a:r>
          </a:p>
          <a:p>
            <a:endParaRPr lang="en-US" sz="2400" b="0" i="0" u="sng" dirty="0" smtClean="0">
              <a:solidFill>
                <a:srgbClr val="1A1A1A"/>
              </a:solidFill>
              <a:effectLst/>
              <a:latin typeface="Georgia" panose="02040502050405020303" pitchFamily="18" charset="0"/>
            </a:endParaRPr>
          </a:p>
          <a:p>
            <a:r>
              <a:rPr lang="en-US" b="0" i="0" dirty="0" smtClean="0">
                <a:solidFill>
                  <a:srgbClr val="1A1A1A"/>
                </a:solidFill>
                <a:effectLst/>
                <a:latin typeface="Georgia" panose="02040502050405020303" pitchFamily="18" charset="0"/>
              </a:rPr>
              <a:t>Typical commercial database applications include airline reservations, </a:t>
            </a:r>
            <a:r>
              <a:rPr lang="en-US" b="0" i="0" u="none" strike="noStrike" dirty="0" smtClean="0">
                <a:solidFill>
                  <a:srgbClr val="14599D"/>
                </a:solidFill>
                <a:effectLst/>
                <a:latin typeface="Georgia" panose="02040502050405020303" pitchFamily="18" charset="0"/>
                <a:hlinkClick r:id="rId2"/>
              </a:rPr>
              <a:t>production management</a:t>
            </a:r>
            <a:r>
              <a:rPr lang="en-US" b="0" i="0" dirty="0" smtClean="0">
                <a:solidFill>
                  <a:srgbClr val="1A1A1A"/>
                </a:solidFill>
                <a:effectLst/>
                <a:latin typeface="Georgia" panose="02040502050405020303" pitchFamily="18" charset="0"/>
              </a:rPr>
              <a:t> functions, medical records in hospitals, and legal records of insurance companies. The largest databases are usually maintained by governmental agencies, business organizations, and universities. These databases may contain texts of such materials as abstracts, reports, legal statutes, wire services, newspapers and journals, </a:t>
            </a:r>
            <a:r>
              <a:rPr lang="en-US" b="0" i="0" dirty="0" err="1" smtClean="0">
                <a:solidFill>
                  <a:srgbClr val="1A1A1A"/>
                </a:solidFill>
                <a:effectLst/>
                <a:latin typeface="Georgia" panose="02040502050405020303" pitchFamily="18" charset="0"/>
              </a:rPr>
              <a:t>encyclopaedias</a:t>
            </a:r>
            <a:r>
              <a:rPr lang="en-US" b="0" i="0" dirty="0" smtClean="0">
                <a:solidFill>
                  <a:srgbClr val="1A1A1A"/>
                </a:solidFill>
                <a:effectLst/>
                <a:latin typeface="Georgia" panose="02040502050405020303" pitchFamily="18" charset="0"/>
              </a:rPr>
              <a:t>, and catalogs of various kinds. Reference databases contain bibliographies or indexes that serve as guides to the location of information in books, periodicals, and other published literature. Thousands of these publicly accessible databases now exist, covering topics ranging from law, medicine, and engineering to news and current events, games, classified advertisements, and instructional courses.</a:t>
            </a:r>
          </a:p>
          <a:p>
            <a:r>
              <a:rPr lang="en-US" b="0" i="0" dirty="0" smtClean="0">
                <a:solidFill>
                  <a:srgbClr val="1A1A1A"/>
                </a:solidFill>
                <a:effectLst/>
                <a:latin typeface="Georgia" panose="02040502050405020303" pitchFamily="18" charset="0"/>
              </a:rPr>
              <a:t>Increasingly, formerly separate databases are being combined electronically into larger collections known as </a:t>
            </a:r>
            <a:r>
              <a:rPr lang="en-US" b="0" i="0" u="none" strike="noStrike" dirty="0" smtClean="0">
                <a:solidFill>
                  <a:srgbClr val="14599D"/>
                </a:solidFill>
                <a:effectLst/>
                <a:latin typeface="Georgia" panose="02040502050405020303" pitchFamily="18" charset="0"/>
                <a:hlinkClick r:id="rId3"/>
              </a:rPr>
              <a:t>data warehouses</a:t>
            </a:r>
            <a:r>
              <a:rPr lang="en-US" b="0" i="0" dirty="0" smtClean="0">
                <a:solidFill>
                  <a:srgbClr val="1A1A1A"/>
                </a:solidFill>
                <a:effectLst/>
                <a:latin typeface="Georgia" panose="02040502050405020303" pitchFamily="18" charset="0"/>
              </a:rPr>
              <a:t>. Businesses and government agencies then employ “</a:t>
            </a:r>
            <a:r>
              <a:rPr lang="en-US" b="0" i="0" u="none" strike="noStrike" dirty="0" smtClean="0">
                <a:solidFill>
                  <a:srgbClr val="14599D"/>
                </a:solidFill>
                <a:effectLst/>
                <a:latin typeface="Georgia" panose="02040502050405020303" pitchFamily="18" charset="0"/>
                <a:hlinkClick r:id="rId4"/>
              </a:rPr>
              <a:t>data mining</a:t>
            </a:r>
            <a:r>
              <a:rPr lang="en-US" b="0" i="0" dirty="0" smtClean="0">
                <a:solidFill>
                  <a:srgbClr val="1A1A1A"/>
                </a:solidFill>
                <a:effectLst/>
                <a:latin typeface="Georgia" panose="02040502050405020303" pitchFamily="18" charset="0"/>
              </a:rPr>
              <a:t>” software to analyze multiple aspects of the data for various patterns. For example, a government agency might flag for human investigation a company or individual that purchased a suspicious quantity of certain equipment or materials, even though the purchases were spread around the country or through various subsidiaries.</a:t>
            </a:r>
            <a:endParaRPr lang="en-US" b="0" i="0" dirty="0">
              <a:solidFill>
                <a:srgbClr val="1A1A1A"/>
              </a:solidFill>
              <a:effectLst/>
              <a:latin typeface="Georgia" panose="02040502050405020303" pitchFamily="18" charset="0"/>
            </a:endParaRPr>
          </a:p>
        </p:txBody>
      </p:sp>
    </p:spTree>
    <p:extLst>
      <p:ext uri="{BB962C8B-B14F-4D97-AF65-F5344CB8AC3E}">
        <p14:creationId xmlns:p14="http://schemas.microsoft.com/office/powerpoint/2010/main" val="3237707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TotalTime>
  <Words>169</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Georgia</vt:lpstr>
      <vt:lpstr>Office Theme</vt:lpstr>
      <vt:lpstr>Databases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Databases</dc:title>
  <dc:creator>DELL</dc:creator>
  <cp:lastModifiedBy>DELL</cp:lastModifiedBy>
  <cp:revision>8</cp:revision>
  <dcterms:created xsi:type="dcterms:W3CDTF">2020-11-27T09:56:07Z</dcterms:created>
  <dcterms:modified xsi:type="dcterms:W3CDTF">2020-12-01T12:07:22Z</dcterms:modified>
</cp:coreProperties>
</file>