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81"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5/6/2020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5/6/2020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143000"/>
            <a:ext cx="8229600" cy="1219200"/>
          </a:xfrm>
        </p:spPr>
        <p:style>
          <a:lnRef idx="2">
            <a:schemeClr val="accent1"/>
          </a:lnRef>
          <a:fillRef idx="1">
            <a:schemeClr val="lt1"/>
          </a:fillRef>
          <a:effectRef idx="0">
            <a:schemeClr val="accent1"/>
          </a:effectRef>
          <a:fontRef idx="minor">
            <a:schemeClr val="dk1"/>
          </a:fontRef>
        </p:style>
        <p:txBody>
          <a:bodyPr>
            <a:normAutofit/>
          </a:bodyPr>
          <a:lstStyle/>
          <a:p>
            <a:r>
              <a:rPr lang="en-US" sz="3200" dirty="0" smtClean="0"/>
              <a:t>Investment background and issues</a:t>
            </a:r>
            <a:endParaRPr lang="en-US" sz="3200" dirty="0"/>
          </a:p>
        </p:txBody>
      </p:sp>
      <p:sp>
        <p:nvSpPr>
          <p:cNvPr id="3" name="Subtitle 2"/>
          <p:cNvSpPr>
            <a:spLocks noGrp="1"/>
          </p:cNvSpPr>
          <p:nvPr>
            <p:ph type="subTitle" idx="1"/>
          </p:nvPr>
        </p:nvSpPr>
        <p:spPr>
          <a:xfrm>
            <a:off x="1524000" y="2514600"/>
            <a:ext cx="6400800" cy="1447800"/>
          </a:xfrm>
        </p:spPr>
        <p:style>
          <a:lnRef idx="2">
            <a:schemeClr val="accent1"/>
          </a:lnRef>
          <a:fillRef idx="1">
            <a:schemeClr val="lt1"/>
          </a:fillRef>
          <a:effectRef idx="0">
            <a:schemeClr val="accent1"/>
          </a:effectRef>
          <a:fontRef idx="minor">
            <a:schemeClr val="dk1"/>
          </a:fontRef>
        </p:style>
        <p:txBody>
          <a:bodyPr/>
          <a:lstStyle/>
          <a:p>
            <a:endParaRPr lang="en-US" b="1" dirty="0" smtClean="0"/>
          </a:p>
          <a:p>
            <a:pPr marL="457200" indent="-457200" algn="l">
              <a:buFont typeface="Arial" pitchFamily="34" charset="0"/>
              <a:buChar char="•"/>
            </a:pPr>
            <a:r>
              <a:rPr lang="en-US" b="1" dirty="0" smtClean="0"/>
              <a:t>Real VS Financial Assets</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13960"/>
          </a:xfrm>
        </p:spPr>
        <p:txBody>
          <a:bodyPr/>
          <a:lstStyle/>
          <a:p>
            <a:pPr>
              <a:buNone/>
            </a:pPr>
            <a:r>
              <a:rPr lang="en-US" dirty="0" smtClean="0"/>
              <a:t>	</a:t>
            </a:r>
          </a:p>
          <a:p>
            <a:pPr algn="just">
              <a:buNone/>
            </a:pPr>
            <a:r>
              <a:rPr lang="en-US" sz="3200" dirty="0" smtClean="0"/>
              <a:t>	</a:t>
            </a:r>
            <a:r>
              <a:rPr lang="en-US" sz="3200" dirty="0" smtClean="0">
                <a:latin typeface="Times New Roman" pitchFamily="18" charset="0"/>
                <a:cs typeface="Times New Roman" pitchFamily="18" charset="0"/>
              </a:rPr>
              <a:t>Financial markets process all available information about securities quickly and efficiently, that is, that the security price usually reflects all the information available to investors concerning its value.</a:t>
            </a: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a:xfrm>
            <a:off x="457200" y="274638"/>
            <a:ext cx="8229600" cy="1630362"/>
          </a:xfrm>
        </p:spPr>
        <p:txBody>
          <a:bodyPr>
            <a:normAutofit/>
          </a:bodyPr>
          <a:lstStyle/>
          <a:p>
            <a:r>
              <a:rPr lang="en-US" sz="3600" dirty="0" smtClean="0">
                <a:latin typeface="Times New Roman" pitchFamily="18" charset="0"/>
                <a:cs typeface="Times New Roman" pitchFamily="18" charset="0"/>
              </a:rPr>
              <a:t>Efficient Markets</a:t>
            </a:r>
            <a:endParaRPr lang="en-US" sz="3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buFont typeface="Wingdings" pitchFamily="2" charset="2"/>
              <a:buChar char="Ø"/>
            </a:pPr>
            <a:r>
              <a:rPr lang="en-US" sz="3200" b="1" dirty="0" smtClean="0">
                <a:latin typeface="Times New Roman" pitchFamily="18" charset="0"/>
                <a:cs typeface="Times New Roman" pitchFamily="18" charset="0"/>
              </a:rPr>
              <a:t>Passive </a:t>
            </a:r>
            <a:r>
              <a:rPr lang="en-US" sz="3200" b="1" dirty="0" smtClean="0">
                <a:latin typeface="Times New Roman" pitchFamily="18" charset="0"/>
                <a:cs typeface="Times New Roman" pitchFamily="18" charset="0"/>
              </a:rPr>
              <a:t>management</a:t>
            </a:r>
            <a:r>
              <a:rPr lang="en-US" sz="3200" b="1"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is </a:t>
            </a:r>
            <a:r>
              <a:rPr lang="en-US" sz="3200" dirty="0">
                <a:latin typeface="Times New Roman" pitchFamily="18" charset="0"/>
                <a:cs typeface="Times New Roman" pitchFamily="18" charset="0"/>
              </a:rPr>
              <a:t>the opposite of active </a:t>
            </a:r>
            <a:r>
              <a:rPr lang="en-US" sz="3200" b="1" dirty="0">
                <a:latin typeface="Times New Roman" pitchFamily="18" charset="0"/>
                <a:cs typeface="Times New Roman" pitchFamily="18" charset="0"/>
              </a:rPr>
              <a:t>management</a:t>
            </a:r>
            <a:r>
              <a:rPr lang="en-US" sz="3200" dirty="0">
                <a:latin typeface="Times New Roman" pitchFamily="18" charset="0"/>
                <a:cs typeface="Times New Roman" pitchFamily="18" charset="0"/>
              </a:rPr>
              <a:t> in which a fund's manager(s) attempt to beat the market with various </a:t>
            </a:r>
            <a:r>
              <a:rPr lang="en-US" sz="3200" b="1" dirty="0">
                <a:latin typeface="Times New Roman" pitchFamily="18" charset="0"/>
                <a:cs typeface="Times New Roman" pitchFamily="18" charset="0"/>
              </a:rPr>
              <a:t>investing</a:t>
            </a:r>
            <a:r>
              <a:rPr lang="en-US" sz="3200" dirty="0">
                <a:latin typeface="Times New Roman" pitchFamily="18" charset="0"/>
                <a:cs typeface="Times New Roman" pitchFamily="18" charset="0"/>
              </a:rPr>
              <a:t> strategies and buying/selling decisions of a portfolio's securities</a:t>
            </a:r>
            <a:endParaRPr lang="en-US" sz="3200" dirty="0" smtClean="0">
              <a:latin typeface="Times New Roman" pitchFamily="18" charset="0"/>
              <a:cs typeface="Times New Roman" pitchFamily="18" charset="0"/>
            </a:endParaRPr>
          </a:p>
          <a:p>
            <a:pPr algn="just">
              <a:buFont typeface="Wingdings" pitchFamily="2" charset="2"/>
              <a:buChar char="Ø"/>
            </a:pPr>
            <a:r>
              <a:rPr lang="en-US" sz="3200" b="1" dirty="0" smtClean="0">
                <a:latin typeface="Times New Roman" pitchFamily="18" charset="0"/>
                <a:cs typeface="Times New Roman" pitchFamily="18" charset="0"/>
              </a:rPr>
              <a:t>Active management </a:t>
            </a:r>
            <a:r>
              <a:rPr lang="en-US" sz="3200" dirty="0" smtClean="0">
                <a:latin typeface="Times New Roman" pitchFamily="18" charset="0"/>
                <a:cs typeface="Times New Roman" pitchFamily="18" charset="0"/>
              </a:rPr>
              <a:t>is the attempt to improve performance security analysis. </a:t>
            </a:r>
            <a:r>
              <a:rPr lang="en-US" sz="3300" dirty="0" smtClean="0">
                <a:latin typeface="Times New Roman" pitchFamily="18" charset="0"/>
                <a:cs typeface="Times New Roman" pitchFamily="18" charset="0"/>
              </a:rPr>
              <a:t>Active management</a:t>
            </a:r>
            <a:r>
              <a:rPr lang="en-US" sz="3200" dirty="0" smtClean="0">
                <a:latin typeface="Times New Roman" pitchFamily="18" charset="0"/>
                <a:cs typeface="Times New Roman" pitchFamily="18" charset="0"/>
              </a:rPr>
              <a:t> is </a:t>
            </a:r>
            <a:r>
              <a:rPr lang="en-US" sz="3200" dirty="0">
                <a:latin typeface="Times New Roman" pitchFamily="18" charset="0"/>
                <a:cs typeface="Times New Roman" pitchFamily="18" charset="0"/>
              </a:rPr>
              <a:t>the use of a human element, such as a single manager, co-</a:t>
            </a:r>
            <a:r>
              <a:rPr lang="en-US" sz="3200" b="1" dirty="0">
                <a:latin typeface="Times New Roman" pitchFamily="18" charset="0"/>
                <a:cs typeface="Times New Roman" pitchFamily="18" charset="0"/>
              </a:rPr>
              <a:t>managers</a:t>
            </a:r>
            <a:r>
              <a:rPr lang="en-US" sz="3200" dirty="0">
                <a:latin typeface="Times New Roman" pitchFamily="18" charset="0"/>
                <a:cs typeface="Times New Roman" pitchFamily="18" charset="0"/>
              </a:rPr>
              <a:t> or a team of </a:t>
            </a:r>
            <a:r>
              <a:rPr lang="en-US" sz="3200" b="1" dirty="0">
                <a:latin typeface="Times New Roman" pitchFamily="18" charset="0"/>
                <a:cs typeface="Times New Roman" pitchFamily="18" charset="0"/>
              </a:rPr>
              <a:t>managers</a:t>
            </a:r>
            <a:r>
              <a:rPr lang="en-US" sz="3200" dirty="0">
                <a:latin typeface="Times New Roman" pitchFamily="18" charset="0"/>
                <a:cs typeface="Times New Roman" pitchFamily="18" charset="0"/>
              </a:rPr>
              <a:t>, to actively manage a fund's portfolio.</a:t>
            </a:r>
            <a:endParaRPr lang="en-US" sz="3200" dirty="0" smtClean="0">
              <a:latin typeface="Times New Roman" pitchFamily="18" charset="0"/>
              <a:cs typeface="Times New Roman" pitchFamily="18" charset="0"/>
            </a:endParaRPr>
          </a:p>
          <a:p>
            <a:pPr algn="just">
              <a:buNone/>
            </a:pP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e</a:t>
            </a:r>
            <a:r>
              <a:rPr lang="en-US" sz="3200" dirty="0" smtClean="0">
                <a:latin typeface="Times New Roman" pitchFamily="18" charset="0"/>
                <a:cs typeface="Times New Roman" pitchFamily="18" charset="0"/>
              </a:rPr>
              <a:t>.g. </a:t>
            </a:r>
            <a:r>
              <a:rPr lang="en-US" sz="3200" dirty="0" smtClean="0">
                <a:latin typeface="Times New Roman" pitchFamily="18" charset="0"/>
                <a:cs typeface="Times New Roman" pitchFamily="18" charset="0"/>
              </a:rPr>
              <a:t>By identifying mispriced securities.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Portfolio Management</a:t>
            </a:r>
            <a:endParaRPr lang="en-US" sz="3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3200" dirty="0" smtClean="0">
                <a:latin typeface="Times New Roman" pitchFamily="18" charset="0"/>
                <a:cs typeface="Times New Roman" pitchFamily="18" charset="0"/>
              </a:rPr>
              <a:t>Firms are net demanders of capital.</a:t>
            </a:r>
          </a:p>
          <a:p>
            <a:pPr algn="just">
              <a:buFont typeface="Wingdings" pitchFamily="2" charset="2"/>
              <a:buChar char="Ø"/>
            </a:pPr>
            <a:r>
              <a:rPr lang="en-US" sz="3200" dirty="0" smtClean="0">
                <a:latin typeface="Times New Roman" pitchFamily="18" charset="0"/>
                <a:cs typeface="Times New Roman" pitchFamily="18" charset="0"/>
              </a:rPr>
              <a:t>Households typically are net suppliers of capital.</a:t>
            </a:r>
          </a:p>
          <a:p>
            <a:pPr algn="just">
              <a:buFont typeface="Wingdings" pitchFamily="2" charset="2"/>
              <a:buChar char="Ø"/>
            </a:pPr>
            <a:r>
              <a:rPr lang="en-US" sz="3200" dirty="0" smtClean="0">
                <a:latin typeface="Times New Roman" pitchFamily="18" charset="0"/>
                <a:cs typeface="Times New Roman" pitchFamily="18" charset="0"/>
              </a:rPr>
              <a:t>Governments can be borrowers or lenders, depending on the relationship between tax revenue and government expenditures.</a:t>
            </a:r>
            <a:r>
              <a:rPr lang="en-US" sz="3200" dirty="0" smtClean="0"/>
              <a:t/>
            </a:r>
            <a:br>
              <a:rPr lang="en-US" sz="3200" dirty="0" smtClean="0"/>
            </a:b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The Players in financial markets</a:t>
            </a:r>
            <a:endParaRPr lang="en-US" sz="3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buFont typeface="Wingdings" pitchFamily="2" charset="2"/>
              <a:buChar char="Ø"/>
            </a:pPr>
            <a:r>
              <a:rPr lang="en-US" sz="3800" b="1" dirty="0" smtClean="0">
                <a:latin typeface="Times New Roman" pitchFamily="18" charset="0"/>
                <a:cs typeface="Times New Roman" pitchFamily="18" charset="0"/>
              </a:rPr>
              <a:t>Financial intermediaries </a:t>
            </a:r>
            <a:r>
              <a:rPr lang="en-US" sz="3800" dirty="0" smtClean="0">
                <a:latin typeface="Times New Roman" pitchFamily="18" charset="0"/>
                <a:cs typeface="Times New Roman" pitchFamily="18" charset="0"/>
              </a:rPr>
              <a:t>have evolved to bring the suppliers of capital (investors) together with the demanders of capital ( corporations and the government). </a:t>
            </a:r>
          </a:p>
          <a:p>
            <a:pPr algn="just">
              <a:buFont typeface="Wingdings" pitchFamily="2" charset="2"/>
              <a:buChar char="Ø"/>
            </a:pPr>
            <a:r>
              <a:rPr lang="en-US" sz="3800" dirty="0" smtClean="0">
                <a:latin typeface="Times New Roman" pitchFamily="18" charset="0"/>
                <a:cs typeface="Times New Roman" pitchFamily="18" charset="0"/>
              </a:rPr>
              <a:t>Include banks, investment companies, insurance companies, and credit unions.</a:t>
            </a:r>
          </a:p>
          <a:p>
            <a:pPr algn="just">
              <a:buFont typeface="Wingdings" pitchFamily="2" charset="2"/>
              <a:buChar char="Ø"/>
            </a:pPr>
            <a:r>
              <a:rPr lang="en-US" sz="3800" dirty="0" smtClean="0">
                <a:latin typeface="Times New Roman" pitchFamily="18" charset="0"/>
                <a:cs typeface="Times New Roman" pitchFamily="18" charset="0"/>
              </a:rPr>
              <a:t>Financial intermediaries issue their own securities to raise funds to purchase the securities of other corporations.</a:t>
            </a:r>
            <a:br>
              <a:rPr lang="en-US" sz="3800" dirty="0" smtClean="0">
                <a:latin typeface="Times New Roman" pitchFamily="18" charset="0"/>
                <a:cs typeface="Times New Roman" pitchFamily="18" charset="0"/>
              </a:rPr>
            </a:b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F</a:t>
            </a:r>
            <a:r>
              <a:rPr lang="en-US" sz="3600" b="1" dirty="0" smtClean="0">
                <a:latin typeface="Times New Roman" pitchFamily="18" charset="0"/>
                <a:cs typeface="Times New Roman" pitchFamily="18" charset="0"/>
              </a:rPr>
              <a:t>inancial intermediaries</a:t>
            </a:r>
            <a:endParaRPr lang="en-US" sz="3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3200" dirty="0" smtClean="0">
                <a:latin typeface="Times New Roman" pitchFamily="18" charset="0"/>
                <a:cs typeface="Times New Roman" pitchFamily="18" charset="0"/>
              </a:rPr>
              <a:t>The money market is a subsector of the fixed-income market. It consists of very short term and highly marketable debt securities.</a:t>
            </a:r>
          </a:p>
          <a:p>
            <a:pPr algn="just">
              <a:buFont typeface="Wingdings" pitchFamily="2" charset="2"/>
              <a:buChar char="Ø"/>
            </a:pPr>
            <a:endParaRPr lang="en-US" sz="3200" dirty="0" smtClean="0">
              <a:latin typeface="Times New Roman" pitchFamily="18" charset="0"/>
              <a:cs typeface="Times New Roman" pitchFamily="18" charset="0"/>
            </a:endParaRPr>
          </a:p>
          <a:p>
            <a:pPr algn="just">
              <a:buFont typeface="Wingdings" pitchFamily="2" charset="2"/>
              <a:buChar char="Ø"/>
            </a:pPr>
            <a:r>
              <a:rPr lang="en-US" sz="3200" dirty="0" smtClean="0">
                <a:latin typeface="Times New Roman" pitchFamily="18" charset="0"/>
                <a:cs typeface="Times New Roman" pitchFamily="18" charset="0"/>
              </a:rPr>
              <a:t>Includes treasury bill, certificate of deposits, commercial paper, bankers acceptance.</a:t>
            </a: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Money </a:t>
            </a:r>
            <a:r>
              <a:rPr lang="en-US" sz="3600" dirty="0" smtClean="0">
                <a:latin typeface="Times New Roman" pitchFamily="18" charset="0"/>
                <a:cs typeface="Times New Roman" pitchFamily="18" charset="0"/>
              </a:rPr>
              <a:t>Market </a:t>
            </a:r>
            <a:endParaRPr lang="en-US" sz="36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This market is composed of long term borrowing or debt instruments than those traded in the money market.</a:t>
            </a:r>
          </a:p>
          <a:p>
            <a:pPr algn="just">
              <a:buFont typeface="Wingdings" pitchFamily="2" charset="2"/>
              <a:buChar char="Ø"/>
            </a:pP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This market includes Treasury notes and bonds, corporate bonds, municipal bonds, mortgage securities, and federal agency debt.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Bond Market</a:t>
            </a:r>
            <a:endParaRPr lang="en-US" sz="32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sz="3200" i="1" dirty="0" smtClean="0">
                <a:latin typeface="Times New Roman" pitchFamily="18" charset="0"/>
                <a:cs typeface="Times New Roman" pitchFamily="18" charset="0"/>
              </a:rPr>
              <a:t>Equity securities </a:t>
            </a:r>
            <a:r>
              <a:rPr lang="en-US" sz="3200" dirty="0" smtClean="0">
                <a:latin typeface="Times New Roman" pitchFamily="18" charset="0"/>
                <a:cs typeface="Times New Roman" pitchFamily="18" charset="0"/>
              </a:rPr>
              <a:t>or </a:t>
            </a:r>
            <a:r>
              <a:rPr lang="en-US" sz="3200" b="1" dirty="0" smtClean="0">
                <a:latin typeface="Times New Roman" pitchFamily="18" charset="0"/>
                <a:cs typeface="Times New Roman" pitchFamily="18" charset="0"/>
              </a:rPr>
              <a:t>equities, </a:t>
            </a:r>
            <a:r>
              <a:rPr lang="en-US" sz="3200" dirty="0" smtClean="0">
                <a:latin typeface="Times New Roman" pitchFamily="18" charset="0"/>
                <a:cs typeface="Times New Roman" pitchFamily="18" charset="0"/>
              </a:rPr>
              <a:t>represent ownership shares in a corporation.</a:t>
            </a:r>
          </a:p>
          <a:p>
            <a:pPr>
              <a:buFont typeface="Wingdings" pitchFamily="2" charset="2"/>
              <a:buChar char="Ø"/>
            </a:pPr>
            <a:endParaRPr lang="en-US" sz="3200" dirty="0" smtClean="0">
              <a:latin typeface="Times New Roman" pitchFamily="18" charset="0"/>
              <a:cs typeface="Times New Roman" pitchFamily="18" charset="0"/>
            </a:endParaRPr>
          </a:p>
          <a:p>
            <a:pPr>
              <a:buFont typeface="Wingdings" pitchFamily="2" charset="2"/>
              <a:buChar char="Ø"/>
            </a:pPr>
            <a:r>
              <a:rPr lang="en-US" sz="3200" dirty="0" smtClean="0">
                <a:latin typeface="Times New Roman" pitchFamily="18" charset="0"/>
                <a:cs typeface="Times New Roman" pitchFamily="18" charset="0"/>
              </a:rPr>
              <a:t>There are two types of equity securities:</a:t>
            </a:r>
          </a:p>
          <a:p>
            <a:pPr lvl="1">
              <a:buFont typeface="Wingdings" pitchFamily="2" charset="2"/>
              <a:buChar char="ü"/>
            </a:pPr>
            <a:r>
              <a:rPr lang="en-US" sz="3200" dirty="0" smtClean="0">
                <a:latin typeface="Times New Roman" pitchFamily="18" charset="0"/>
                <a:cs typeface="Times New Roman" pitchFamily="18" charset="0"/>
              </a:rPr>
              <a:t>Common stock</a:t>
            </a:r>
          </a:p>
          <a:p>
            <a:pPr lvl="1">
              <a:buFont typeface="Wingdings" pitchFamily="2" charset="2"/>
              <a:buChar char="ü"/>
            </a:pPr>
            <a:r>
              <a:rPr lang="en-US" sz="3200" dirty="0" smtClean="0">
                <a:latin typeface="Times New Roman" pitchFamily="18" charset="0"/>
                <a:cs typeface="Times New Roman" pitchFamily="18" charset="0"/>
              </a:rPr>
              <a:t>Preferred stock </a:t>
            </a: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Equity Securities</a:t>
            </a:r>
            <a:endParaRPr lang="en-US" sz="36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just">
              <a:buFont typeface="Wingdings" pitchFamily="2" charset="2"/>
              <a:buChar char="Ø"/>
            </a:pPr>
            <a:r>
              <a:rPr lang="en-US" sz="5100" b="1" dirty="0" smtClean="0">
                <a:latin typeface="Times New Roman" pitchFamily="18" charset="0"/>
                <a:cs typeface="Times New Roman" pitchFamily="18" charset="0"/>
              </a:rPr>
              <a:t>Residual claim</a:t>
            </a:r>
            <a:r>
              <a:rPr lang="en-US" sz="5100" dirty="0" smtClean="0">
                <a:latin typeface="Times New Roman" pitchFamily="18" charset="0"/>
                <a:cs typeface="Times New Roman" pitchFamily="18" charset="0"/>
              </a:rPr>
              <a:t> </a:t>
            </a:r>
          </a:p>
          <a:p>
            <a:pPr algn="just">
              <a:buNone/>
            </a:pPr>
            <a:r>
              <a:rPr lang="en-US" sz="5100" dirty="0" smtClean="0">
                <a:latin typeface="Times New Roman" pitchFamily="18" charset="0"/>
                <a:cs typeface="Times New Roman" pitchFamily="18" charset="0"/>
              </a:rPr>
              <a:t>	In liquidation, shareholders have a claim to what is left after all other claimants such as the tax authorities, employees, suppliers, bondholders, and other creditors have been paid.</a:t>
            </a:r>
          </a:p>
          <a:p>
            <a:pPr algn="just">
              <a:buNone/>
            </a:pPr>
            <a:endParaRPr lang="en-US" sz="5100" dirty="0" smtClean="0">
              <a:latin typeface="Times New Roman" pitchFamily="18" charset="0"/>
              <a:cs typeface="Times New Roman" pitchFamily="18" charset="0"/>
            </a:endParaRPr>
          </a:p>
          <a:p>
            <a:pPr algn="just">
              <a:buFont typeface="Wingdings" pitchFamily="2" charset="2"/>
              <a:buChar char="Ø"/>
            </a:pPr>
            <a:r>
              <a:rPr lang="en-US" sz="5100" b="1" dirty="0" smtClean="0">
                <a:latin typeface="Times New Roman" pitchFamily="18" charset="0"/>
                <a:cs typeface="Times New Roman" pitchFamily="18" charset="0"/>
              </a:rPr>
              <a:t>Limited liability</a:t>
            </a:r>
          </a:p>
          <a:p>
            <a:pPr algn="just">
              <a:buNone/>
            </a:pPr>
            <a:r>
              <a:rPr lang="en-US" sz="5100" b="1" dirty="0" smtClean="0">
                <a:latin typeface="Times New Roman" pitchFamily="18" charset="0"/>
                <a:cs typeface="Times New Roman" pitchFamily="18" charset="0"/>
              </a:rPr>
              <a:t>	</a:t>
            </a:r>
            <a:r>
              <a:rPr lang="en-US" sz="5100" dirty="0" smtClean="0">
                <a:latin typeface="Times New Roman" pitchFamily="18" charset="0"/>
                <a:cs typeface="Times New Roman" pitchFamily="18" charset="0"/>
              </a:rPr>
              <a:t>Limited liability means that the most shareholders</a:t>
            </a:r>
            <a:br>
              <a:rPr lang="en-US" sz="5100" dirty="0" smtClean="0">
                <a:latin typeface="Times New Roman" pitchFamily="18" charset="0"/>
                <a:cs typeface="Times New Roman" pitchFamily="18" charset="0"/>
              </a:rPr>
            </a:br>
            <a:r>
              <a:rPr lang="en-US" sz="5100" dirty="0" smtClean="0">
                <a:latin typeface="Times New Roman" pitchFamily="18" charset="0"/>
                <a:cs typeface="Times New Roman" pitchFamily="18" charset="0"/>
              </a:rPr>
              <a:t>can lose in the event of failure of the corporation is their original investment.</a:t>
            </a:r>
            <a:r>
              <a:rPr lang="en-US" dirty="0" smtClean="0"/>
              <a:t/>
            </a:r>
            <a:br>
              <a:rPr lang="en-US" dirty="0" smtClean="0"/>
            </a:br>
            <a:endParaRPr lang="en-US" b="1" dirty="0" smtClean="0"/>
          </a:p>
          <a:p>
            <a:pPr>
              <a:buNone/>
            </a:pP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Characteristics of common stock</a:t>
            </a:r>
            <a:endParaRPr lang="en-US" sz="36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4023360"/>
          </a:xfrm>
        </p:spPr>
        <p:txBody>
          <a:bodyPr>
            <a:normAutofit fontScale="92500" lnSpcReduction="20000"/>
          </a:bodyPr>
          <a:lstStyle/>
          <a:p>
            <a:pPr>
              <a:buFont typeface="Wingdings" pitchFamily="2" charset="2"/>
              <a:buChar char="Ø"/>
            </a:pPr>
            <a:r>
              <a:rPr lang="en-US" sz="3500" b="1" dirty="0" smtClean="0">
                <a:latin typeface="Times New Roman" pitchFamily="18" charset="0"/>
                <a:cs typeface="Times New Roman" pitchFamily="18" charset="0"/>
              </a:rPr>
              <a:t>Preferred stock </a:t>
            </a:r>
            <a:r>
              <a:rPr lang="en-US" sz="3500" dirty="0" smtClean="0">
                <a:latin typeface="Times New Roman" pitchFamily="18" charset="0"/>
                <a:cs typeface="Times New Roman" pitchFamily="18" charset="0"/>
              </a:rPr>
              <a:t>has features similar to both equity and debt.</a:t>
            </a:r>
          </a:p>
          <a:p>
            <a:pPr>
              <a:buFont typeface="Wingdings" pitchFamily="2" charset="2"/>
              <a:buChar char="Ø"/>
            </a:pPr>
            <a:r>
              <a:rPr lang="en-US" sz="3500" dirty="0" smtClean="0">
                <a:latin typeface="Times New Roman" pitchFamily="18" charset="0"/>
                <a:cs typeface="Times New Roman" pitchFamily="18" charset="0"/>
              </a:rPr>
              <a:t>Like a bond, it promises to pay to its holder a fixed amount of income each year.</a:t>
            </a:r>
          </a:p>
          <a:p>
            <a:pPr>
              <a:buFont typeface="Wingdings" pitchFamily="2" charset="2"/>
              <a:buChar char="Ø"/>
            </a:pPr>
            <a:r>
              <a:rPr lang="en-US" sz="3500" dirty="0" smtClean="0">
                <a:latin typeface="Times New Roman" pitchFamily="18" charset="0"/>
                <a:cs typeface="Times New Roman" pitchFamily="18" charset="0"/>
              </a:rPr>
              <a:t>Preferred stock holders are given priority in payment of dividends and in case of liquidation but have no voting rights.</a:t>
            </a:r>
            <a:r>
              <a:rPr lang="en-US" sz="3000" dirty="0" smtClean="0"/>
              <a:t/>
            </a:r>
            <a:br>
              <a:rPr lang="en-US" sz="3000" dirty="0" smtClean="0"/>
            </a:b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a:xfrm>
            <a:off x="457200" y="274638"/>
            <a:ext cx="8229600" cy="1630362"/>
          </a:xfrm>
        </p:spPr>
        <p:txBody>
          <a:bodyPr>
            <a:normAutofit/>
          </a:bodyPr>
          <a:lstStyle/>
          <a:p>
            <a:r>
              <a:rPr lang="en-US" sz="3600" dirty="0" smtClean="0">
                <a:latin typeface="Times New Roman" pitchFamily="18" charset="0"/>
                <a:cs typeface="Times New Roman" pitchFamily="18" charset="0"/>
              </a:rPr>
              <a:t>Characteristics of preferred stock</a:t>
            </a:r>
            <a:endParaRPr lang="en-US" sz="36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200" dirty="0" smtClean="0">
                <a:latin typeface="Times New Roman" pitchFamily="18" charset="0"/>
                <a:cs typeface="Times New Roman" pitchFamily="18" charset="0"/>
              </a:rPr>
              <a:t>Primary market</a:t>
            </a:r>
          </a:p>
          <a:p>
            <a:pPr algn="just">
              <a:buNone/>
            </a:pPr>
            <a:r>
              <a:rPr lang="en-US" sz="3200" dirty="0" smtClean="0">
                <a:latin typeface="Times New Roman" pitchFamily="18" charset="0"/>
                <a:cs typeface="Times New Roman" pitchFamily="18" charset="0"/>
              </a:rPr>
              <a:t>     Newly issued securities are issued in primary market through IPO process.</a:t>
            </a:r>
            <a:br>
              <a:rPr lang="en-US" sz="3200" dirty="0" smtClean="0">
                <a:latin typeface="Times New Roman" pitchFamily="18" charset="0"/>
                <a:cs typeface="Times New Roman" pitchFamily="18" charset="0"/>
              </a:rPr>
            </a:br>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Secondary market</a:t>
            </a:r>
          </a:p>
          <a:p>
            <a:pPr algn="just">
              <a:buNone/>
            </a:pPr>
            <a:r>
              <a:rPr lang="en-US" sz="3200" dirty="0" smtClean="0">
                <a:latin typeface="Times New Roman" pitchFamily="18" charset="0"/>
                <a:cs typeface="Times New Roman" pitchFamily="18" charset="0"/>
              </a:rPr>
              <a:t>     Existing securities take place in the </a:t>
            </a:r>
            <a:r>
              <a:rPr lang="en-US" sz="3200" b="1" dirty="0" smtClean="0">
                <a:latin typeface="Times New Roman" pitchFamily="18" charset="0"/>
                <a:cs typeface="Times New Roman" pitchFamily="18" charset="0"/>
              </a:rPr>
              <a:t>secondary market</a:t>
            </a: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How securities are issued</a:t>
            </a:r>
            <a:endParaRPr lang="en-US" sz="36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b="1" dirty="0" smtClean="0"/>
          </a:p>
          <a:p>
            <a:pPr algn="ctr">
              <a:buNone/>
            </a:pPr>
            <a:r>
              <a:rPr lang="en-US" sz="4800" b="1" dirty="0" smtClean="0"/>
              <a:t>  </a:t>
            </a:r>
            <a:r>
              <a:rPr lang="en-US" sz="4800" dirty="0" smtClean="0"/>
              <a:t> “</a:t>
            </a:r>
            <a:r>
              <a:rPr lang="en-US" sz="3200" dirty="0" smtClean="0"/>
              <a:t>Investment  the </a:t>
            </a:r>
            <a:r>
              <a:rPr lang="en-US" sz="3200" i="1" dirty="0" smtClean="0"/>
              <a:t>current </a:t>
            </a:r>
            <a:r>
              <a:rPr lang="en-US" sz="3200" dirty="0" smtClean="0"/>
              <a:t>commitment of money or other resources in the expectation of reaping </a:t>
            </a:r>
            <a:r>
              <a:rPr lang="en-US" sz="3200" i="1" dirty="0" smtClean="0"/>
              <a:t>future </a:t>
            </a:r>
            <a:r>
              <a:rPr lang="en-US" sz="3200" dirty="0" smtClean="0"/>
              <a:t>benefits.”</a:t>
            </a:r>
            <a:r>
              <a:rPr lang="en-US" dirty="0" smtClean="0"/>
              <a:t/>
            </a:r>
            <a:br>
              <a:rPr lang="en-US" dirty="0" smtClean="0"/>
            </a:br>
            <a:r>
              <a:rPr lang="en-US" dirty="0" smtClean="0"/>
              <a:t/>
            </a:r>
            <a:br>
              <a:rPr lang="en-US" dirty="0" smtClean="0"/>
            </a:br>
            <a:endParaRPr lang="en-US" dirty="0" smtClean="0"/>
          </a:p>
          <a:p>
            <a:endParaRPr lang="en-US" dirty="0"/>
          </a:p>
        </p:txBody>
      </p:sp>
      <p:sp>
        <p:nvSpPr>
          <p:cNvPr id="2" name="Title 1"/>
          <p:cNvSpPr>
            <a:spLocks noGrp="1"/>
          </p:cNvSpPr>
          <p:nvPr>
            <p:ph type="title"/>
          </p:nvPr>
        </p:nvSpPr>
        <p:spPr>
          <a:xfrm>
            <a:off x="457200" y="274638"/>
            <a:ext cx="8229600" cy="1630362"/>
          </a:xfrm>
        </p:spPr>
        <p:txBody>
          <a:bodyPr>
            <a:normAutofit/>
          </a:bodyPr>
          <a:lstStyle/>
          <a:p>
            <a:r>
              <a:rPr lang="en-US" sz="3200" dirty="0" smtClean="0">
                <a:latin typeface="Times New Roman" pitchFamily="18" charset="0"/>
                <a:cs typeface="Times New Roman" pitchFamily="18" charset="0"/>
              </a:rPr>
              <a:t>Investment:</a:t>
            </a:r>
            <a:endParaRPr lang="en-US" sz="32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srcRect/>
          <a:stretch>
            <a:fillRect/>
          </a:stretch>
        </p:blipFill>
        <p:spPr bwMode="auto">
          <a:xfrm>
            <a:off x="533401" y="1524000"/>
            <a:ext cx="8001000" cy="4648200"/>
          </a:xfrm>
          <a:prstGeom prst="rect">
            <a:avLst/>
          </a:prstGeom>
          <a:noFill/>
          <a:ln w="9525">
            <a:noFill/>
            <a:miter lim="800000"/>
            <a:headEnd/>
            <a:tailEnd/>
          </a:ln>
          <a:effectLst/>
        </p:spPr>
      </p:pic>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Types of Orders</a:t>
            </a:r>
            <a:endParaRPr lang="en-US" sz="36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56760"/>
          </a:xfrm>
        </p:spPr>
        <p:txBody>
          <a:bodyPr>
            <a:normAutofit fontScale="70000" lnSpcReduction="20000"/>
          </a:bodyPr>
          <a:lstStyle/>
          <a:p>
            <a:pPr algn="just">
              <a:buFont typeface="Wingdings" pitchFamily="2" charset="2"/>
              <a:buChar char="Ø"/>
            </a:pPr>
            <a:r>
              <a:rPr lang="en-US" sz="4600" dirty="0" smtClean="0">
                <a:latin typeface="Times New Roman" pitchFamily="18" charset="0"/>
                <a:cs typeface="Times New Roman" pitchFamily="18" charset="0"/>
              </a:rPr>
              <a:t>Purchasing stocks on margin means the investor borrows part of the purchase price of the stock from a broker.</a:t>
            </a:r>
          </a:p>
          <a:p>
            <a:pPr algn="just">
              <a:buFont typeface="Wingdings" pitchFamily="2" charset="2"/>
              <a:buChar char="Ø"/>
            </a:pPr>
            <a:endParaRPr lang="en-US" sz="4600" dirty="0" smtClean="0">
              <a:latin typeface="Times New Roman" pitchFamily="18" charset="0"/>
              <a:cs typeface="Times New Roman" pitchFamily="18" charset="0"/>
            </a:endParaRPr>
          </a:p>
          <a:p>
            <a:pPr algn="just">
              <a:buFont typeface="Wingdings" pitchFamily="2" charset="2"/>
              <a:buChar char="Ø"/>
            </a:pPr>
            <a:r>
              <a:rPr lang="en-US" sz="4600" dirty="0" smtClean="0">
                <a:latin typeface="Times New Roman" pitchFamily="18" charset="0"/>
                <a:cs typeface="Times New Roman" pitchFamily="18" charset="0"/>
              </a:rPr>
              <a:t>Initial margin is the amount that must be deposited in the margin account to initiate or continue trading of securities.</a:t>
            </a:r>
          </a:p>
          <a:p>
            <a:pPr>
              <a:buNone/>
            </a:pPr>
            <a:r>
              <a:rPr lang="en-US" sz="4500" dirty="0" smtClean="0"/>
              <a:t/>
            </a:r>
            <a:br>
              <a:rPr lang="en-US" sz="4500"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a:xfrm>
            <a:off x="457200" y="274638"/>
            <a:ext cx="8229600" cy="1477962"/>
          </a:xfrm>
        </p:spPr>
        <p:txBody>
          <a:bodyPr>
            <a:normAutofit/>
          </a:bodyPr>
          <a:lstStyle/>
          <a:p>
            <a:r>
              <a:rPr lang="en-US" sz="3600" dirty="0" smtClean="0">
                <a:latin typeface="Times New Roman" pitchFamily="18" charset="0"/>
                <a:cs typeface="Times New Roman" pitchFamily="18" charset="0"/>
              </a:rPr>
              <a:t>Buying on Margin</a:t>
            </a:r>
            <a:endParaRPr lang="en-US" sz="3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r>
              <a:rPr lang="en-US" sz="3600" dirty="0" smtClean="0">
                <a:latin typeface="Times New Roman" pitchFamily="18" charset="0"/>
                <a:cs typeface="Times New Roman" pitchFamily="18" charset="0"/>
              </a:rPr>
              <a:t>Maintenance margin is the amount below which the margin account balance should not decrease.</a:t>
            </a:r>
          </a:p>
          <a:p>
            <a:pPr>
              <a:buFont typeface="Wingdings" pitchFamily="2" charset="2"/>
              <a:buChar char="Ø"/>
            </a:pPr>
            <a:endParaRPr lang="en-US" sz="3600" dirty="0" smtClean="0">
              <a:latin typeface="Times New Roman" pitchFamily="18" charset="0"/>
              <a:cs typeface="Times New Roman" pitchFamily="18" charset="0"/>
            </a:endParaRPr>
          </a:p>
          <a:p>
            <a:pPr>
              <a:buFont typeface="Wingdings" pitchFamily="2" charset="2"/>
              <a:buChar char="Ø"/>
            </a:pPr>
            <a:r>
              <a:rPr lang="en-US" sz="3600" dirty="0" smtClean="0">
                <a:latin typeface="Times New Roman" pitchFamily="18" charset="0"/>
                <a:cs typeface="Times New Roman" pitchFamily="18" charset="0"/>
              </a:rPr>
              <a:t>Investor will receive a margin call if amount falls below the maintenance margin.</a:t>
            </a:r>
          </a:p>
          <a:p>
            <a:pPr>
              <a:buNone/>
            </a:pPr>
            <a:endParaRPr lang="en-US" sz="3200" dirty="0" smtClean="0"/>
          </a:p>
        </p:txBody>
      </p:sp>
      <p:sp>
        <p:nvSpPr>
          <p:cNvPr id="2" name="Title 1"/>
          <p:cNvSpPr>
            <a:spLocks noGrp="1"/>
          </p:cNvSpPr>
          <p:nvPr>
            <p:ph type="title"/>
          </p:nvPr>
        </p:nvSpPr>
        <p:spPr>
          <a:xfrm>
            <a:off x="457200" y="274638"/>
            <a:ext cx="8229600" cy="1325562"/>
          </a:xfrm>
        </p:spPr>
        <p:txBody>
          <a:bodyPr>
            <a:normAutofit/>
          </a:bodyPr>
          <a:lstStyle/>
          <a:p>
            <a:r>
              <a:rPr lang="en-US" sz="3600" dirty="0" smtClean="0">
                <a:latin typeface="Times New Roman" pitchFamily="18" charset="0"/>
                <a:cs typeface="Times New Roman" pitchFamily="18" charset="0"/>
              </a:rPr>
              <a:t>Buying on margin</a:t>
            </a:r>
            <a:endParaRPr lang="en-US" sz="36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37760"/>
          </a:xfrm>
        </p:spPr>
        <p:txBody>
          <a:bodyPr/>
          <a:lstStyle/>
          <a:p>
            <a:pPr marL="514350" indent="-514350">
              <a:buFont typeface="Wingdings" pitchFamily="2" charset="2"/>
              <a:buChar char="Ø"/>
            </a:pPr>
            <a:r>
              <a:rPr lang="en-US" sz="3200" dirty="0" smtClean="0">
                <a:latin typeface="Times New Roman" pitchFamily="18" charset="0"/>
                <a:cs typeface="Times New Roman" pitchFamily="18" charset="0"/>
              </a:rPr>
              <a:t>Systematic Vs Unsystematic Risk:</a:t>
            </a:r>
          </a:p>
          <a:p>
            <a:pPr marL="514350" indent="-514350">
              <a:buNone/>
            </a:pPr>
            <a:endParaRPr lang="en-US" dirty="0"/>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Investment Issues</a:t>
            </a:r>
            <a:endParaRPr lang="en-US" sz="3600" dirty="0">
              <a:latin typeface="Times New Roman" pitchFamily="18" charset="0"/>
              <a:cs typeface="Times New Roman" pitchFamily="18" charset="0"/>
            </a:endParaRPr>
          </a:p>
        </p:txBody>
      </p:sp>
      <p:pic>
        <p:nvPicPr>
          <p:cNvPr id="4" name="Picture 3" descr="diversify.jpg"/>
          <p:cNvPicPr>
            <a:picLocks noChangeAspect="1"/>
          </p:cNvPicPr>
          <p:nvPr/>
        </p:nvPicPr>
        <p:blipFill>
          <a:blip r:embed="rId2"/>
          <a:stretch>
            <a:fillRect/>
          </a:stretch>
        </p:blipFill>
        <p:spPr>
          <a:xfrm>
            <a:off x="609600" y="2209800"/>
            <a:ext cx="7696200" cy="40386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200" b="1" dirty="0" smtClean="0">
                <a:latin typeface="Times New Roman" pitchFamily="18" charset="0"/>
                <a:cs typeface="Times New Roman" pitchFamily="18" charset="0"/>
              </a:rPr>
              <a:t>Financial crisis:</a:t>
            </a:r>
          </a:p>
          <a:p>
            <a:pPr algn="just">
              <a:buNone/>
            </a:pPr>
            <a:r>
              <a:rPr lang="en-US" sz="3200" dirty="0" smtClean="0">
                <a:latin typeface="Times New Roman" pitchFamily="18" charset="0"/>
                <a:cs typeface="Times New Roman" pitchFamily="18" charset="0"/>
              </a:rPr>
              <a:t>    Financial crisis are mainly caused by information asymmetry that results in two main problems</a:t>
            </a:r>
          </a:p>
          <a:p>
            <a:pPr algn="just">
              <a:buFont typeface="Wingdings" pitchFamily="2" charset="2"/>
              <a:buChar char="ü"/>
            </a:pPr>
            <a:r>
              <a:rPr lang="en-US" sz="3200" dirty="0" smtClean="0">
                <a:latin typeface="Times New Roman" pitchFamily="18" charset="0"/>
                <a:cs typeface="Times New Roman" pitchFamily="18" charset="0"/>
              </a:rPr>
              <a:t>Adverse selection</a:t>
            </a:r>
          </a:p>
          <a:p>
            <a:pPr algn="just">
              <a:buFont typeface="Wingdings" pitchFamily="2" charset="2"/>
              <a:buChar char="ü"/>
            </a:pPr>
            <a:r>
              <a:rPr lang="en-US" sz="3200" dirty="0" smtClean="0">
                <a:latin typeface="Times New Roman" pitchFamily="18" charset="0"/>
                <a:cs typeface="Times New Roman" pitchFamily="18" charset="0"/>
              </a:rPr>
              <a:t>Moral hazard</a:t>
            </a:r>
            <a:endParaRPr lang="en-US" sz="3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CONT…</a:t>
            </a:r>
            <a:endParaRPr lang="en-US" sz="36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buNone/>
            </a:pPr>
            <a:r>
              <a:rPr lang="en-US" sz="3200" b="1" dirty="0" smtClean="0">
                <a:latin typeface="Times New Roman" pitchFamily="18" charset="0"/>
                <a:cs typeface="Times New Roman" pitchFamily="18" charset="0"/>
              </a:rPr>
              <a:t>	Insider Trading</a:t>
            </a:r>
          </a:p>
          <a:p>
            <a:pPr algn="just">
              <a:buFont typeface="Wingdings" pitchFamily="2" charset="2"/>
              <a:buChar char="Ø"/>
            </a:pPr>
            <a:r>
              <a:rPr lang="en-US" sz="3200" dirty="0" smtClean="0">
                <a:latin typeface="Times New Roman" pitchFamily="18" charset="0"/>
                <a:cs typeface="Times New Roman" pitchFamily="18" charset="0"/>
              </a:rPr>
              <a:t>Insider trading is the trading of a public company's stock or other securities (such as bonds or stock options) by individuals with access to nonpublic information about the company.</a:t>
            </a:r>
          </a:p>
          <a:p>
            <a:pPr algn="just">
              <a:buNone/>
            </a:pPr>
            <a:r>
              <a:rPr lang="en-US" sz="3200" dirty="0" smtClean="0">
                <a:latin typeface="Times New Roman" pitchFamily="18" charset="0"/>
                <a:cs typeface="Times New Roman" pitchFamily="18" charset="0"/>
              </a:rPr>
              <a:t> </a:t>
            </a:r>
          </a:p>
          <a:p>
            <a:pPr algn="just">
              <a:buFont typeface="Wingdings" pitchFamily="2" charset="2"/>
              <a:buChar char="Ø"/>
            </a:pPr>
            <a:r>
              <a:rPr lang="en-US" sz="3200" dirty="0" smtClean="0">
                <a:latin typeface="Times New Roman" pitchFamily="18" charset="0"/>
                <a:cs typeface="Times New Roman" pitchFamily="18" charset="0"/>
              </a:rPr>
              <a:t>In various countries, trading based on insider information is illegal.</a:t>
            </a:r>
            <a:endParaRPr lang="en-US" sz="3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CONT…</a:t>
            </a:r>
            <a:endParaRPr lang="en-US" sz="3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404360"/>
          </a:xfrm>
        </p:spPr>
        <p:txBody>
          <a:bodyPr>
            <a:normAutofit fontScale="62500" lnSpcReduction="20000"/>
          </a:bodyPr>
          <a:lstStyle/>
          <a:p>
            <a:pPr algn="just">
              <a:buFont typeface="Wingdings" pitchFamily="2" charset="2"/>
              <a:buChar char="Ø"/>
            </a:pPr>
            <a:r>
              <a:rPr lang="en-US" sz="5100" b="1" dirty="0" smtClean="0">
                <a:latin typeface="Times New Roman" pitchFamily="18" charset="0"/>
                <a:cs typeface="Times New Roman" pitchFamily="18" charset="0"/>
              </a:rPr>
              <a:t>Real Assets:</a:t>
            </a:r>
          </a:p>
          <a:p>
            <a:pPr algn="just">
              <a:buNone/>
            </a:pPr>
            <a:r>
              <a:rPr lang="en-US" sz="3500" dirty="0" smtClean="0">
                <a:latin typeface="Times New Roman" pitchFamily="18" charset="0"/>
                <a:cs typeface="Times New Roman" pitchFamily="18" charset="0"/>
              </a:rPr>
              <a:t>     	</a:t>
            </a:r>
            <a:r>
              <a:rPr lang="en-US" sz="4600" dirty="0" smtClean="0">
                <a:latin typeface="Times New Roman" pitchFamily="18" charset="0"/>
                <a:cs typeface="Times New Roman" pitchFamily="18" charset="0"/>
              </a:rPr>
              <a:t>	The land, buildings, machines, and knowledge that can be used to produce goods and services.</a:t>
            </a:r>
            <a:br>
              <a:rPr lang="en-US" sz="4600" dirty="0" smtClean="0">
                <a:latin typeface="Times New Roman" pitchFamily="18" charset="0"/>
                <a:cs typeface="Times New Roman" pitchFamily="18" charset="0"/>
              </a:rPr>
            </a:br>
            <a:endParaRPr lang="en-US" sz="4600" dirty="0" smtClean="0">
              <a:latin typeface="Times New Roman" pitchFamily="18" charset="0"/>
              <a:cs typeface="Times New Roman" pitchFamily="18" charset="0"/>
            </a:endParaRPr>
          </a:p>
          <a:p>
            <a:pPr algn="just">
              <a:buFont typeface="Wingdings" pitchFamily="2" charset="2"/>
              <a:buChar char="Ø"/>
            </a:pPr>
            <a:r>
              <a:rPr lang="en-US" sz="4600" b="1" dirty="0" smtClean="0">
                <a:latin typeface="Times New Roman" pitchFamily="18" charset="0"/>
                <a:cs typeface="Times New Roman" pitchFamily="18" charset="0"/>
              </a:rPr>
              <a:t>Financial Assets:</a:t>
            </a:r>
          </a:p>
          <a:p>
            <a:pPr algn="just">
              <a:buNone/>
            </a:pPr>
            <a:r>
              <a:rPr lang="en-US" sz="4600" dirty="0" smtClean="0">
                <a:latin typeface="Times New Roman" pitchFamily="18" charset="0"/>
                <a:cs typeface="Times New Roman" pitchFamily="18" charset="0"/>
              </a:rPr>
              <a:t>			In contrast to real assets are </a:t>
            </a:r>
            <a:r>
              <a:rPr lang="en-US" sz="4600" b="1" dirty="0" smtClean="0">
                <a:latin typeface="Times New Roman" pitchFamily="18" charset="0"/>
                <a:cs typeface="Times New Roman" pitchFamily="18" charset="0"/>
              </a:rPr>
              <a:t>financial assets </a:t>
            </a:r>
            <a:r>
              <a:rPr lang="en-US" sz="4600" dirty="0" smtClean="0">
                <a:latin typeface="Times New Roman" pitchFamily="18" charset="0"/>
                <a:cs typeface="Times New Roman" pitchFamily="18" charset="0"/>
              </a:rPr>
              <a:t>such as stocks and bonds. Such securities are no more than sheets of paper</a:t>
            </a:r>
            <a:r>
              <a:rPr lang="en-US" dirty="0" smtClean="0"/>
              <a:t/>
            </a:r>
            <a:br>
              <a:rPr lang="en-US" dirty="0" smtClean="0"/>
            </a:br>
            <a:r>
              <a:rPr lang="en-US" dirty="0" smtClean="0"/>
              <a:t/>
            </a:r>
            <a:br>
              <a:rPr lang="en-US" dirty="0" smtClean="0"/>
            </a:br>
            <a:r>
              <a:rPr lang="en-US" dirty="0" smtClean="0"/>
              <a:t> </a:t>
            </a:r>
            <a:br>
              <a:rPr lang="en-US" dirty="0" smtClean="0"/>
            </a:br>
            <a:endParaRPr lang="en-US" dirty="0"/>
          </a:p>
        </p:txBody>
      </p:sp>
      <p:sp>
        <p:nvSpPr>
          <p:cNvPr id="2" name="Title 1"/>
          <p:cNvSpPr>
            <a:spLocks noGrp="1"/>
          </p:cNvSpPr>
          <p:nvPr>
            <p:ph type="title"/>
          </p:nvPr>
        </p:nvSpPr>
        <p:spPr>
          <a:xfrm>
            <a:off x="457200" y="274638"/>
            <a:ext cx="8229600" cy="1706562"/>
          </a:xfrm>
        </p:spPr>
        <p:txBody>
          <a:bodyPr>
            <a:normAutofit/>
          </a:bodyPr>
          <a:lstStyle/>
          <a:p>
            <a:r>
              <a:rPr lang="en-US" sz="3200" b="1" dirty="0" smtClean="0">
                <a:latin typeface="Times New Roman" pitchFamily="18" charset="0"/>
                <a:cs typeface="Times New Roman" pitchFamily="18" charset="0"/>
              </a:rPr>
              <a:t>Real Assets versus Financial Assets</a:t>
            </a:r>
            <a:endParaRPr lang="en-US"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57800"/>
          </a:xfrm>
        </p:spPr>
        <p:txBody>
          <a:bodyPr>
            <a:noAutofit/>
          </a:bodyPr>
          <a:lstStyle/>
          <a:p>
            <a:pPr marL="109728" indent="0" algn="just">
              <a:buNone/>
            </a:pPr>
            <a:r>
              <a:rPr lang="en-US" sz="2600" dirty="0" smtClean="0">
                <a:latin typeface="Times New Roman" pitchFamily="18" charset="0"/>
                <a:cs typeface="Times New Roman" pitchFamily="18" charset="0"/>
              </a:rPr>
              <a:t>Three </a:t>
            </a:r>
            <a:r>
              <a:rPr lang="en-US" sz="2600" dirty="0" smtClean="0">
                <a:latin typeface="Times New Roman" pitchFamily="18" charset="0"/>
                <a:cs typeface="Times New Roman" pitchFamily="18" charset="0"/>
              </a:rPr>
              <a:t>broad types of financial assets: fixed income, equities and </a:t>
            </a:r>
            <a:r>
              <a:rPr lang="en-US" sz="2600" dirty="0" smtClean="0">
                <a:latin typeface="Times New Roman" pitchFamily="18" charset="0"/>
                <a:cs typeface="Times New Roman" pitchFamily="18" charset="0"/>
              </a:rPr>
              <a:t>derivatives.</a:t>
            </a:r>
            <a:br>
              <a:rPr lang="en-US" sz="2600" dirty="0" smtClean="0">
                <a:latin typeface="Times New Roman" pitchFamily="18" charset="0"/>
                <a:cs typeface="Times New Roman" pitchFamily="18" charset="0"/>
              </a:rPr>
            </a:br>
            <a:endParaRPr lang="en-US" sz="2600" dirty="0" smtClean="0">
              <a:latin typeface="Times New Roman" pitchFamily="18" charset="0"/>
              <a:cs typeface="Times New Roman" pitchFamily="18" charset="0"/>
            </a:endParaRPr>
          </a:p>
          <a:p>
            <a:pPr marL="109728" indent="0" algn="just">
              <a:buNone/>
            </a:pPr>
            <a:r>
              <a:rPr lang="en-US" sz="2600" b="1" dirty="0" smtClean="0">
                <a:latin typeface="Times New Roman" pitchFamily="18" charset="0"/>
                <a:cs typeface="Times New Roman" pitchFamily="18" charset="0"/>
              </a:rPr>
              <a:t>Fixed-income </a:t>
            </a:r>
            <a:r>
              <a:rPr lang="en-US" sz="2600" dirty="0" smtClean="0">
                <a:latin typeface="Times New Roman" pitchFamily="18" charset="0"/>
                <a:cs typeface="Times New Roman" pitchFamily="18" charset="0"/>
              </a:rPr>
              <a:t>or </a:t>
            </a:r>
            <a:r>
              <a:rPr lang="en-US" sz="2600" b="1" dirty="0" smtClean="0">
                <a:latin typeface="Times New Roman" pitchFamily="18" charset="0"/>
                <a:cs typeface="Times New Roman" pitchFamily="18" charset="0"/>
              </a:rPr>
              <a:t>debt securities </a:t>
            </a:r>
            <a:r>
              <a:rPr lang="en-US" sz="2600" dirty="0" smtClean="0">
                <a:latin typeface="Times New Roman" pitchFamily="18" charset="0"/>
                <a:cs typeface="Times New Roman" pitchFamily="18" charset="0"/>
              </a:rPr>
              <a:t>promise  a fixed stream of income over specified period of time. e.g.; corporate bonds. </a:t>
            </a:r>
          </a:p>
          <a:p>
            <a:pPr algn="just">
              <a:buNone/>
            </a:pPr>
            <a:endParaRPr lang="en-US" sz="2600" b="1" dirty="0" smtClean="0">
              <a:latin typeface="Times New Roman" pitchFamily="18" charset="0"/>
              <a:cs typeface="Times New Roman" pitchFamily="18" charset="0"/>
            </a:endParaRPr>
          </a:p>
          <a:p>
            <a:pPr algn="just">
              <a:buNone/>
            </a:pPr>
            <a:r>
              <a:rPr lang="en-US" sz="2600" b="1" dirty="0" smtClean="0">
                <a:latin typeface="Times New Roman" pitchFamily="18" charset="0"/>
                <a:cs typeface="Times New Roman" pitchFamily="18" charset="0"/>
              </a:rPr>
              <a:t>Equity</a:t>
            </a:r>
            <a:r>
              <a:rPr lang="en-US" sz="2600" b="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in a firm represents an ownership share in the corporation. Equity holders are not promised any particular payment. They receive any dividends the firm may pay and have prorated ownership in the real assets of the firm.</a:t>
            </a:r>
            <a:br>
              <a:rPr lang="en-US" sz="2600" dirty="0" smtClean="0">
                <a:latin typeface="Times New Roman" pitchFamily="18" charset="0"/>
                <a:cs typeface="Times New Roman" pitchFamily="18" charset="0"/>
              </a:rPr>
            </a:br>
            <a:r>
              <a:rPr lang="en-US" sz="2600" dirty="0" smtClean="0">
                <a:latin typeface="Times New Roman" pitchFamily="18" charset="0"/>
                <a:cs typeface="Times New Roman" pitchFamily="18" charset="0"/>
              </a:rPr>
              <a:t/>
            </a:r>
            <a:br>
              <a:rPr lang="en-US" sz="2600" dirty="0" smtClean="0">
                <a:latin typeface="Times New Roman" pitchFamily="18" charset="0"/>
                <a:cs typeface="Times New Roman" pitchFamily="18" charset="0"/>
              </a:rPr>
            </a:br>
            <a:r>
              <a:rPr lang="en-US" sz="2400" dirty="0" smtClean="0"/>
              <a:t> </a:t>
            </a:r>
            <a:br>
              <a:rPr lang="en-US" sz="2400" dirty="0" smtClean="0"/>
            </a:br>
            <a:r>
              <a:rPr lang="en-US" sz="2400" dirty="0" smtClean="0"/>
              <a:t/>
            </a:r>
            <a:br>
              <a:rPr lang="en-US" sz="2400" dirty="0" smtClean="0"/>
            </a:br>
            <a:endParaRPr lang="en-US" sz="2400" dirty="0"/>
          </a:p>
        </p:txBody>
      </p:sp>
      <p:sp>
        <p:nvSpPr>
          <p:cNvPr id="2" name="Title 1"/>
          <p:cNvSpPr>
            <a:spLocks noGrp="1"/>
          </p:cNvSpPr>
          <p:nvPr>
            <p:ph type="title"/>
          </p:nvPr>
        </p:nvSpPr>
        <p:spPr>
          <a:xfrm>
            <a:off x="457200" y="274638"/>
            <a:ext cx="8229600" cy="1020762"/>
          </a:xfrm>
        </p:spPr>
        <p:txBody>
          <a:bodyPr>
            <a:normAutofit/>
          </a:bodyPr>
          <a:lstStyle/>
          <a:p>
            <a:r>
              <a:rPr lang="en-US" sz="3600" dirty="0" smtClean="0">
                <a:latin typeface="Times New Roman" pitchFamily="18" charset="0"/>
                <a:cs typeface="Times New Roman" pitchFamily="18" charset="0"/>
              </a:rPr>
              <a:t>Financial Assets</a:t>
            </a:r>
            <a:endParaRPr lang="en-US" sz="3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	</a:t>
            </a:r>
            <a:r>
              <a:rPr lang="en-US" sz="3200" dirty="0" smtClean="0">
                <a:latin typeface="Times New Roman" pitchFamily="18" charset="0"/>
                <a:cs typeface="Times New Roman" pitchFamily="18" charset="0"/>
              </a:rPr>
              <a:t>Derivatives are the instruments whose value is derived from the value of underlying asset that may be commodity, currency, or stocks.</a:t>
            </a:r>
          </a:p>
          <a:p>
            <a:pPr>
              <a:buNone/>
            </a:pPr>
            <a:r>
              <a:rPr lang="en-US" sz="3200" dirty="0" smtClean="0">
                <a:latin typeface="Times New Roman" pitchFamily="18" charset="0"/>
                <a:cs typeface="Times New Roman" pitchFamily="18" charset="0"/>
              </a:rPr>
              <a:t>	</a:t>
            </a:r>
          </a:p>
          <a:p>
            <a:pPr>
              <a:buNone/>
            </a:pPr>
            <a:r>
              <a:rPr lang="en-US" sz="3200" dirty="0" smtClean="0">
                <a:latin typeface="Times New Roman" pitchFamily="18" charset="0"/>
                <a:cs typeface="Times New Roman" pitchFamily="18" charset="0"/>
              </a:rPr>
              <a:t>	Types of derivatives:</a:t>
            </a:r>
          </a:p>
          <a:p>
            <a:pPr>
              <a:buFont typeface="Wingdings" pitchFamily="2" charset="2"/>
              <a:buChar char="§"/>
            </a:pPr>
            <a:r>
              <a:rPr lang="en-US" sz="3200" dirty="0" smtClean="0">
                <a:latin typeface="Times New Roman" pitchFamily="18" charset="0"/>
                <a:cs typeface="Times New Roman" pitchFamily="18" charset="0"/>
              </a:rPr>
              <a:t>	Forward </a:t>
            </a:r>
          </a:p>
          <a:p>
            <a:pPr>
              <a:buFont typeface="Wingdings" pitchFamily="2" charset="2"/>
              <a:buChar char="§"/>
            </a:pPr>
            <a:r>
              <a:rPr lang="en-US" sz="3200" dirty="0" smtClean="0">
                <a:latin typeface="Times New Roman" pitchFamily="18" charset="0"/>
                <a:cs typeface="Times New Roman" pitchFamily="18" charset="0"/>
              </a:rPr>
              <a:t>	Futures</a:t>
            </a:r>
          </a:p>
          <a:p>
            <a:pPr>
              <a:buFont typeface="Wingdings" pitchFamily="2" charset="2"/>
              <a:buChar char="§"/>
            </a:pPr>
            <a:r>
              <a:rPr lang="en-US" sz="3200" dirty="0" smtClean="0">
                <a:latin typeface="Times New Roman" pitchFamily="18" charset="0"/>
                <a:cs typeface="Times New Roman" pitchFamily="18" charset="0"/>
              </a:rPr>
              <a:t>	Options </a:t>
            </a:r>
            <a:endParaRPr lang="en-US" sz="3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latin typeface="Times New Roman" pitchFamily="18" charset="0"/>
                <a:cs typeface="Times New Roman" pitchFamily="18" charset="0"/>
              </a:rPr>
              <a:t>Financial Assets</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3600" dirty="0" smtClean="0">
                <a:latin typeface="Times New Roman" pitchFamily="18" charset="0"/>
                <a:cs typeface="Times New Roman" pitchFamily="18" charset="0"/>
              </a:rPr>
              <a:t>Financial markets are the markets where buyers and sellers meet together.</a:t>
            </a:r>
          </a:p>
          <a:p>
            <a:pPr algn="just">
              <a:buFont typeface="Wingdings" pitchFamily="2" charset="2"/>
              <a:buChar char="Ø"/>
            </a:pPr>
            <a:r>
              <a:rPr lang="en-US" sz="3600" dirty="0" smtClean="0">
                <a:latin typeface="Times New Roman" pitchFamily="18" charset="0"/>
                <a:cs typeface="Times New Roman" pitchFamily="18" charset="0"/>
              </a:rPr>
              <a:t>Financial markets actually channel resources to the most efficient use.</a:t>
            </a:r>
          </a:p>
          <a:p>
            <a:pPr algn="just">
              <a:buFont typeface="Wingdings" pitchFamily="2" charset="2"/>
              <a:buChar char="Ø"/>
            </a:pPr>
            <a:r>
              <a:rPr lang="en-US" sz="3600" dirty="0" smtClean="0">
                <a:latin typeface="Times New Roman" pitchFamily="18" charset="0"/>
                <a:cs typeface="Times New Roman" pitchFamily="18" charset="0"/>
              </a:rPr>
              <a:t>They provide funds to people with productive investment opportunities.</a:t>
            </a:r>
            <a:r>
              <a:rPr lang="en-US" sz="3200" dirty="0" smtClean="0"/>
              <a:t/>
            </a:r>
            <a:br>
              <a:rPr lang="en-US" sz="3200" dirty="0" smtClean="0"/>
            </a:br>
            <a:endParaRPr lang="en-US" sz="3200" dirty="0"/>
          </a:p>
        </p:txBody>
      </p:sp>
      <p:sp>
        <p:nvSpPr>
          <p:cNvPr id="2" name="Title 1"/>
          <p:cNvSpPr>
            <a:spLocks noGrp="1"/>
          </p:cNvSpPr>
          <p:nvPr>
            <p:ph type="title"/>
          </p:nvPr>
        </p:nvSpPr>
        <p:spPr>
          <a:xfrm>
            <a:off x="457200" y="274638"/>
            <a:ext cx="8229600" cy="1401762"/>
          </a:xfrm>
        </p:spPr>
        <p:txBody>
          <a:bodyPr>
            <a:normAutofit/>
          </a:bodyPr>
          <a:lstStyle/>
          <a:p>
            <a:r>
              <a:rPr lang="en-US" sz="3600" dirty="0" smtClean="0">
                <a:latin typeface="Times New Roman" pitchFamily="18" charset="0"/>
                <a:cs typeface="Times New Roman" pitchFamily="18" charset="0"/>
              </a:rPr>
              <a:t>Financial Markets</a:t>
            </a:r>
            <a:endParaRPr lang="en-US" sz="3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dirty="0" smtClean="0"/>
              <a:t>	</a:t>
            </a:r>
            <a:r>
              <a:rPr lang="en-US" sz="3200" b="1" dirty="0" smtClean="0">
                <a:latin typeface="Times New Roman" pitchFamily="18" charset="0"/>
                <a:cs typeface="Times New Roman" pitchFamily="18" charset="0"/>
              </a:rPr>
              <a:t>Portfolio Investment: </a:t>
            </a:r>
          </a:p>
          <a:p>
            <a:pPr algn="just">
              <a:buFont typeface="Wingdings" pitchFamily="2" charset="2"/>
              <a:buChar char="Ø"/>
            </a:pPr>
            <a:r>
              <a:rPr lang="en-US" sz="3200" dirty="0" smtClean="0">
                <a:latin typeface="Times New Roman" pitchFamily="18" charset="0"/>
                <a:cs typeface="Times New Roman" pitchFamily="18" charset="0"/>
              </a:rPr>
              <a:t>An investor’s </a:t>
            </a:r>
            <a:r>
              <a:rPr lang="en-US" sz="3200" i="1" dirty="0" smtClean="0">
                <a:latin typeface="Times New Roman" pitchFamily="18" charset="0"/>
                <a:cs typeface="Times New Roman" pitchFamily="18" charset="0"/>
              </a:rPr>
              <a:t>portfolio </a:t>
            </a:r>
            <a:r>
              <a:rPr lang="en-US" sz="3200" dirty="0" smtClean="0">
                <a:latin typeface="Times New Roman" pitchFamily="18" charset="0"/>
                <a:cs typeface="Times New Roman" pitchFamily="18" charset="0"/>
              </a:rPr>
              <a:t>is simply his collection of investment assets.</a:t>
            </a:r>
          </a:p>
          <a:p>
            <a:pPr algn="just">
              <a:buFont typeface="Wingdings" pitchFamily="2" charset="2"/>
              <a:buChar char="Ø"/>
            </a:pPr>
            <a:r>
              <a:rPr lang="en-US" sz="3200" dirty="0" smtClean="0">
                <a:latin typeface="Times New Roman" pitchFamily="18" charset="0"/>
                <a:cs typeface="Times New Roman" pitchFamily="18" charset="0"/>
              </a:rPr>
              <a:t>We invest in portfolio to diversify risk without losing much return.</a:t>
            </a:r>
          </a:p>
          <a:p>
            <a:pPr algn="just">
              <a:buFont typeface="Wingdings" pitchFamily="2" charset="2"/>
              <a:buChar char="Ø"/>
            </a:pPr>
            <a:r>
              <a:rPr lang="en-US" sz="3200" dirty="0" smtClean="0">
                <a:latin typeface="Times New Roman" pitchFamily="18" charset="0"/>
                <a:cs typeface="Times New Roman" pitchFamily="18" charset="0"/>
              </a:rPr>
              <a:t>Investment assets can be categorized into broad asset classes, such as </a:t>
            </a:r>
            <a:r>
              <a:rPr lang="en-US" sz="3200" b="1" dirty="0" smtClean="0">
                <a:latin typeface="Times New Roman" pitchFamily="18" charset="0"/>
                <a:cs typeface="Times New Roman" pitchFamily="18" charset="0"/>
              </a:rPr>
              <a:t>stocks, bonds, real</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estate, commodities, </a:t>
            </a:r>
            <a:r>
              <a:rPr lang="en-US" sz="3200" dirty="0" smtClean="0">
                <a:latin typeface="Times New Roman" pitchFamily="18" charset="0"/>
                <a:cs typeface="Times New Roman" pitchFamily="18" charset="0"/>
              </a:rPr>
              <a:t>and so on.</a:t>
            </a:r>
            <a:r>
              <a:rPr lang="en-US" dirty="0" smtClean="0"/>
              <a:t/>
            </a:r>
            <a:br>
              <a:rPr lang="en-US" dirty="0" smtClean="0"/>
            </a:br>
            <a:r>
              <a:rPr lang="en-US" dirty="0" smtClean="0"/>
              <a:t/>
            </a:r>
            <a:br>
              <a:rPr lang="en-US" dirty="0" smtClean="0"/>
            </a:br>
            <a:endParaRPr lang="en-US" dirty="0"/>
          </a:p>
        </p:txBody>
      </p:sp>
      <p:sp>
        <p:nvSpPr>
          <p:cNvPr id="2" name="Title 1"/>
          <p:cNvSpPr>
            <a:spLocks noGrp="1"/>
          </p:cNvSpPr>
          <p:nvPr>
            <p:ph type="title"/>
          </p:nvPr>
        </p:nvSpPr>
        <p:spPr>
          <a:xfrm>
            <a:off x="457200" y="0"/>
            <a:ext cx="8229600" cy="1676400"/>
          </a:xfrm>
        </p:spPr>
        <p:txBody>
          <a:bodyPr>
            <a:normAutofit/>
          </a:bodyPr>
          <a:lstStyle/>
          <a:p>
            <a:r>
              <a:rPr lang="en-US" sz="3600" dirty="0" smtClean="0">
                <a:latin typeface="Times New Roman" pitchFamily="18" charset="0"/>
                <a:cs typeface="Times New Roman" pitchFamily="18" charset="0"/>
              </a:rPr>
              <a:t>The Investment Process</a:t>
            </a:r>
            <a:endParaRPr lang="en-US" sz="3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	</a:t>
            </a:r>
            <a:r>
              <a:rPr lang="en-US" sz="3200" dirty="0" smtClean="0">
                <a:latin typeface="Times New Roman" pitchFamily="18" charset="0"/>
                <a:cs typeface="Times New Roman" pitchFamily="18" charset="0"/>
              </a:rPr>
              <a:t>Two types of decision an investor makes when investing in a portfolio</a:t>
            </a:r>
          </a:p>
          <a:p>
            <a:pPr algn="just">
              <a:buFont typeface="Wingdings" pitchFamily="2" charset="2"/>
              <a:buChar char="§"/>
            </a:pPr>
            <a:endParaRPr lang="en-US" sz="3200" dirty="0" smtClean="0">
              <a:latin typeface="Times New Roman" pitchFamily="18" charset="0"/>
              <a:cs typeface="Times New Roman" pitchFamily="18" charset="0"/>
            </a:endParaRPr>
          </a:p>
          <a:p>
            <a:pPr algn="just">
              <a:buFont typeface="Wingdings" pitchFamily="2" charset="2"/>
              <a:buChar char="Ø"/>
            </a:pPr>
            <a:r>
              <a:rPr lang="en-US" sz="3200" b="1" dirty="0" smtClean="0">
                <a:latin typeface="Times New Roman" pitchFamily="18" charset="0"/>
                <a:cs typeface="Times New Roman" pitchFamily="18" charset="0"/>
              </a:rPr>
              <a:t>Asset allocation decision</a:t>
            </a:r>
          </a:p>
          <a:p>
            <a:pPr algn="just">
              <a:buNone/>
            </a:pPr>
            <a:r>
              <a:rPr lang="en-US" sz="3200" dirty="0" smtClean="0">
                <a:latin typeface="Times New Roman" pitchFamily="18" charset="0"/>
                <a:cs typeface="Times New Roman" pitchFamily="18" charset="0"/>
              </a:rPr>
              <a:t>	How much to invest in each security?</a:t>
            </a:r>
          </a:p>
          <a:p>
            <a:pPr algn="just">
              <a:buFont typeface="Wingdings" pitchFamily="2" charset="2"/>
              <a:buChar char="§"/>
            </a:pPr>
            <a:endParaRPr lang="en-US" sz="3200" dirty="0" smtClean="0">
              <a:latin typeface="Times New Roman" pitchFamily="18" charset="0"/>
              <a:cs typeface="Times New Roman" pitchFamily="18" charset="0"/>
            </a:endParaRPr>
          </a:p>
          <a:p>
            <a:pPr algn="just">
              <a:buFont typeface="Wingdings" pitchFamily="2" charset="2"/>
              <a:buChar char="Ø"/>
            </a:pPr>
            <a:r>
              <a:rPr lang="en-US" sz="3200" b="1" dirty="0" smtClean="0">
                <a:latin typeface="Times New Roman" pitchFamily="18" charset="0"/>
                <a:cs typeface="Times New Roman" pitchFamily="18" charset="0"/>
              </a:rPr>
              <a:t>Security selection</a:t>
            </a:r>
          </a:p>
          <a:p>
            <a:pPr algn="just">
              <a:buNone/>
            </a:pPr>
            <a:r>
              <a:rPr lang="en-US" sz="3200" dirty="0" smtClean="0">
                <a:latin typeface="Times New Roman" pitchFamily="18" charset="0"/>
                <a:cs typeface="Times New Roman" pitchFamily="18" charset="0"/>
              </a:rPr>
              <a:t>	In which securities to invest?</a:t>
            </a:r>
            <a:endParaRPr lang="en-US" sz="32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Portfolio decision</a:t>
            </a:r>
            <a:endParaRPr lang="en-US" sz="3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3200" dirty="0" smtClean="0">
                <a:latin typeface="Times New Roman" pitchFamily="18" charset="0"/>
                <a:cs typeface="Times New Roman" pitchFamily="18" charset="0"/>
              </a:rPr>
              <a:t>Naturally, if all else could be held equal, investors would prefer investments with the</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highest expected return.</a:t>
            </a:r>
          </a:p>
          <a:p>
            <a:pPr algn="just">
              <a:buFont typeface="Wingdings" pitchFamily="2" charset="2"/>
              <a:buChar char="Ø"/>
            </a:pPr>
            <a:endParaRPr lang="en-US" sz="3200" dirty="0" smtClean="0">
              <a:latin typeface="Times New Roman" pitchFamily="18" charset="0"/>
              <a:cs typeface="Times New Roman" pitchFamily="18" charset="0"/>
            </a:endParaRPr>
          </a:p>
          <a:p>
            <a:pPr algn="just">
              <a:buFont typeface="Wingdings" pitchFamily="2" charset="2"/>
              <a:buChar char="Ø"/>
            </a:pPr>
            <a:r>
              <a:rPr lang="en-US" sz="3200" dirty="0" smtClean="0">
                <a:latin typeface="Times New Roman" pitchFamily="18" charset="0"/>
                <a:cs typeface="Times New Roman" pitchFamily="18" charset="0"/>
              </a:rPr>
              <a:t>But If you want higher expected returns, you will have to pay a price in terms of accepting higher investment risk</a:t>
            </a:r>
            <a:br>
              <a:rPr lang="en-US" sz="3200" dirty="0" smtClean="0">
                <a:latin typeface="Times New Roman" pitchFamily="18" charset="0"/>
                <a:cs typeface="Times New Roman" pitchFamily="18" charset="0"/>
              </a:rPr>
            </a:br>
            <a:r>
              <a:rPr lang="en-US" dirty="0" smtClean="0"/>
              <a:t/>
            </a:r>
            <a:br>
              <a:rPr lang="en-US" dirty="0" smtClean="0"/>
            </a:br>
            <a:endParaRPr lang="en-US" dirty="0"/>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The Risk–Return Trade-Off</a:t>
            </a:r>
            <a:endParaRPr lang="en-US" sz="36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208</TotalTime>
  <Words>519</Words>
  <Application>Microsoft Office PowerPoint</Application>
  <PresentationFormat>On-screen Show (4:3)</PresentationFormat>
  <Paragraphs>111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Investment background and issues</vt:lpstr>
      <vt:lpstr>Investment:</vt:lpstr>
      <vt:lpstr>Real Assets versus Financial Assets</vt:lpstr>
      <vt:lpstr>Financial Assets</vt:lpstr>
      <vt:lpstr> Financial Assets </vt:lpstr>
      <vt:lpstr>Financial Markets</vt:lpstr>
      <vt:lpstr>The Investment Process</vt:lpstr>
      <vt:lpstr>Portfolio decision</vt:lpstr>
      <vt:lpstr>The Risk–Return Trade-Off</vt:lpstr>
      <vt:lpstr>Efficient Markets</vt:lpstr>
      <vt:lpstr>Portfolio Management</vt:lpstr>
      <vt:lpstr>The Players in financial markets</vt:lpstr>
      <vt:lpstr>Financial intermediaries</vt:lpstr>
      <vt:lpstr>Money Market </vt:lpstr>
      <vt:lpstr>Bond Market</vt:lpstr>
      <vt:lpstr>Equity Securities</vt:lpstr>
      <vt:lpstr>Characteristics of common stock</vt:lpstr>
      <vt:lpstr>Characteristics of preferred stock</vt:lpstr>
      <vt:lpstr>How securities are issued</vt:lpstr>
      <vt:lpstr>Types of Orders</vt:lpstr>
      <vt:lpstr>Buying on Margin</vt:lpstr>
      <vt:lpstr>Buying on margin</vt:lpstr>
      <vt:lpstr>Investment Issues</vt:lpstr>
      <vt:lpstr>CONT…</vt:lpstr>
      <vt:lpstr>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WAQAS</dc:creator>
  <cp:lastModifiedBy>ALLAH BADSHAH</cp:lastModifiedBy>
  <cp:revision>56</cp:revision>
  <dcterms:created xsi:type="dcterms:W3CDTF">2006-08-16T00:00:00Z</dcterms:created>
  <dcterms:modified xsi:type="dcterms:W3CDTF">2020-05-06T17:57:28Z</dcterms:modified>
</cp:coreProperties>
</file>