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339" r:id="rId3"/>
    <p:sldId id="340" r:id="rId4"/>
    <p:sldId id="348" r:id="rId5"/>
    <p:sldId id="341" r:id="rId6"/>
    <p:sldId id="347" r:id="rId7"/>
    <p:sldId id="349" r:id="rId8"/>
    <p:sldId id="374" r:id="rId9"/>
    <p:sldId id="350" r:id="rId10"/>
    <p:sldId id="354" r:id="rId11"/>
    <p:sldId id="346" r:id="rId12"/>
    <p:sldId id="356" r:id="rId13"/>
    <p:sldId id="359" r:id="rId14"/>
    <p:sldId id="367" r:id="rId15"/>
    <p:sldId id="357" r:id="rId16"/>
    <p:sldId id="358" r:id="rId17"/>
    <p:sldId id="360" r:id="rId18"/>
    <p:sldId id="361" r:id="rId19"/>
    <p:sldId id="353" r:id="rId20"/>
    <p:sldId id="375" r:id="rId21"/>
    <p:sldId id="257" r:id="rId22"/>
    <p:sldId id="258" r:id="rId23"/>
    <p:sldId id="259" r:id="rId24"/>
    <p:sldId id="260" r:id="rId25"/>
    <p:sldId id="261" r:id="rId26"/>
    <p:sldId id="262" r:id="rId27"/>
    <p:sldId id="263" r:id="rId28"/>
    <p:sldId id="264" r:id="rId29"/>
    <p:sldId id="265" r:id="rId30"/>
    <p:sldId id="266" r:id="rId31"/>
    <p:sldId id="276" r:id="rId32"/>
    <p:sldId id="267" r:id="rId33"/>
    <p:sldId id="268" r:id="rId34"/>
    <p:sldId id="269" r:id="rId35"/>
    <p:sldId id="277" r:id="rId36"/>
    <p:sldId id="270" r:id="rId37"/>
    <p:sldId id="278" r:id="rId38"/>
    <p:sldId id="279" r:id="rId39"/>
    <p:sldId id="280" r:id="rId40"/>
    <p:sldId id="272" r:id="rId41"/>
    <p:sldId id="273" r:id="rId42"/>
    <p:sldId id="282" r:id="rId43"/>
    <p:sldId id="281" r:id="rId44"/>
    <p:sldId id="274" r:id="rId45"/>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hammad Fahad" initials="MF" lastIdx="5" clrIdx="0">
    <p:extLst>
      <p:ext uri="{19B8F6BF-5375-455C-9EA6-DF929625EA0E}">
        <p15:presenceInfo xmlns:p15="http://schemas.microsoft.com/office/powerpoint/2012/main" userId="750535509e7f3a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93D2"/>
    <a:srgbClr val="5195D3"/>
    <a:srgbClr val="3B87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65" autoAdjust="0"/>
  </p:normalViewPr>
  <p:slideViewPr>
    <p:cSldViewPr snapToGrid="0">
      <p:cViewPr varScale="1">
        <p:scale>
          <a:sx n="48" d="100"/>
          <a:sy n="48" d="100"/>
        </p:scale>
        <p:origin x="53" y="4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662D060A-3B73-43F0-BE2E-7CE0A8E5F7B4}" type="datetimeFigureOut">
              <a:rPr lang="en-US" smtClean="0"/>
              <a:t>5/3/2020</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20DB4C7-FA3C-45C6-A884-BCF298394049}" type="slidenum">
              <a:rPr lang="en-US" smtClean="0"/>
              <a:t>‹#›</a:t>
            </a:fld>
            <a:endParaRPr lang="en-US"/>
          </a:p>
        </p:txBody>
      </p:sp>
    </p:spTree>
    <p:extLst>
      <p:ext uri="{BB962C8B-B14F-4D97-AF65-F5344CB8AC3E}">
        <p14:creationId xmlns:p14="http://schemas.microsoft.com/office/powerpoint/2010/main" val="14384416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72366588-B0A5-472E-B9B9-17E0A482C143}" type="datetimeFigureOut">
              <a:rPr lang="en-US" smtClean="0"/>
              <a:t>5/3/2020</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EFA383C7-79F1-4A3C-BB63-E7E1901983D0}" type="slidenum">
              <a:rPr lang="en-US" smtClean="0"/>
              <a:t>‹#›</a:t>
            </a:fld>
            <a:endParaRPr lang="en-US"/>
          </a:p>
        </p:txBody>
      </p:sp>
    </p:spTree>
    <p:extLst>
      <p:ext uri="{BB962C8B-B14F-4D97-AF65-F5344CB8AC3E}">
        <p14:creationId xmlns:p14="http://schemas.microsoft.com/office/powerpoint/2010/main" val="339960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A383C7-79F1-4A3C-BB63-E7E1901983D0}" type="slidenum">
              <a:rPr lang="en-US" smtClean="0"/>
              <a:t>1</a:t>
            </a:fld>
            <a:endParaRPr lang="en-US"/>
          </a:p>
        </p:txBody>
      </p:sp>
    </p:spTree>
    <p:extLst>
      <p:ext uri="{BB962C8B-B14F-4D97-AF65-F5344CB8AC3E}">
        <p14:creationId xmlns:p14="http://schemas.microsoft.com/office/powerpoint/2010/main" val="1897389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11</a:t>
            </a:fld>
            <a:endParaRPr lang="en-US"/>
          </a:p>
        </p:txBody>
      </p:sp>
    </p:spTree>
    <p:extLst>
      <p:ext uri="{BB962C8B-B14F-4D97-AF65-F5344CB8AC3E}">
        <p14:creationId xmlns:p14="http://schemas.microsoft.com/office/powerpoint/2010/main" val="1452778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a:t>
            </a:r>
            <a:r>
              <a:rPr lang="en-US" sz="1200" dirty="0" err="1"/>
              <a:t>indexOf</a:t>
            </a:r>
            <a:r>
              <a:rPr lang="en-US" sz="1200" dirty="0"/>
              <a:t>() method returns the position of the first occurrence of a specified value in a string.</a:t>
            </a:r>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18</a:t>
            </a:fld>
            <a:endParaRPr lang="en-US"/>
          </a:p>
        </p:txBody>
      </p:sp>
    </p:spTree>
    <p:extLst>
      <p:ext uri="{BB962C8B-B14F-4D97-AF65-F5344CB8AC3E}">
        <p14:creationId xmlns:p14="http://schemas.microsoft.com/office/powerpoint/2010/main" val="1203861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22</a:t>
            </a:fld>
            <a:endParaRPr lang="en-US"/>
          </a:p>
        </p:txBody>
      </p:sp>
    </p:spTree>
    <p:extLst>
      <p:ext uri="{BB962C8B-B14F-4D97-AF65-F5344CB8AC3E}">
        <p14:creationId xmlns:p14="http://schemas.microsoft.com/office/powerpoint/2010/main" val="2615496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24</a:t>
            </a:fld>
            <a:endParaRPr lang="en-US"/>
          </a:p>
        </p:txBody>
      </p:sp>
    </p:spTree>
    <p:extLst>
      <p:ext uri="{BB962C8B-B14F-4D97-AF65-F5344CB8AC3E}">
        <p14:creationId xmlns:p14="http://schemas.microsoft.com/office/powerpoint/2010/main" val="1437588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25</a:t>
            </a:fld>
            <a:endParaRPr lang="en-US"/>
          </a:p>
        </p:txBody>
      </p:sp>
    </p:spTree>
    <p:extLst>
      <p:ext uri="{BB962C8B-B14F-4D97-AF65-F5344CB8AC3E}">
        <p14:creationId xmlns:p14="http://schemas.microsoft.com/office/powerpoint/2010/main" val="3024378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K" dirty="0"/>
          </a:p>
        </p:txBody>
      </p:sp>
      <p:sp>
        <p:nvSpPr>
          <p:cNvPr id="4" name="Slide Number Placeholder 3"/>
          <p:cNvSpPr>
            <a:spLocks noGrp="1"/>
          </p:cNvSpPr>
          <p:nvPr>
            <p:ph type="sldNum" sz="quarter" idx="5"/>
          </p:nvPr>
        </p:nvSpPr>
        <p:spPr/>
        <p:txBody>
          <a:bodyPr/>
          <a:lstStyle/>
          <a:p>
            <a:fld id="{EFA383C7-79F1-4A3C-BB63-E7E1901983D0}" type="slidenum">
              <a:rPr lang="en-US" smtClean="0"/>
              <a:t>26</a:t>
            </a:fld>
            <a:endParaRPr lang="en-US"/>
          </a:p>
        </p:txBody>
      </p:sp>
    </p:spTree>
    <p:extLst>
      <p:ext uri="{BB962C8B-B14F-4D97-AF65-F5344CB8AC3E}">
        <p14:creationId xmlns:p14="http://schemas.microsoft.com/office/powerpoint/2010/main" val="280937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97871"/>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83680"/>
            <a:ext cx="9144000" cy="1655762"/>
          </a:xfrm>
        </p:spPr>
        <p:txBody>
          <a:bodyPr/>
          <a:lstStyle>
            <a:lvl1pPr marL="0" indent="0" algn="ctr">
              <a:buNone/>
              <a:defRPr sz="240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Rectangle 6"/>
          <p:cNvSpPr/>
          <p:nvPr userDrawn="1"/>
        </p:nvSpPr>
        <p:spPr>
          <a:xfrm flipV="1">
            <a:off x="1524000" y="3533141"/>
            <a:ext cx="9144000" cy="182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1792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35424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6045" y="128411"/>
            <a:ext cx="11279909" cy="1075749"/>
          </a:xfrm>
        </p:spPr>
        <p:txBody>
          <a:bodyPr>
            <a:normAutofit/>
          </a:bodyPr>
          <a:lstStyle>
            <a:lvl1pPr>
              <a:defRPr sz="4000">
                <a:latin typeface="Gotham Narrow Book" pitchFamily="50" charset="0"/>
              </a:defRPr>
            </a:lvl1pPr>
          </a:lstStyle>
          <a:p>
            <a:r>
              <a:rPr lang="en-US" dirty="0"/>
              <a:t>Click to edit Master title style</a:t>
            </a:r>
          </a:p>
        </p:txBody>
      </p:sp>
      <p:sp>
        <p:nvSpPr>
          <p:cNvPr id="3" name="Content Placeholder 2"/>
          <p:cNvSpPr>
            <a:spLocks noGrp="1"/>
          </p:cNvSpPr>
          <p:nvPr>
            <p:ph idx="1"/>
          </p:nvPr>
        </p:nvSpPr>
        <p:spPr>
          <a:xfrm>
            <a:off x="456045" y="1301675"/>
            <a:ext cx="11279909" cy="4875288"/>
          </a:xfrm>
        </p:spPr>
        <p:txBody>
          <a:bodyPr/>
          <a:lstStyle>
            <a:lvl1pPr>
              <a:buClr>
                <a:schemeClr val="accent1">
                  <a:lumMod val="75000"/>
                </a:schemeClr>
              </a:buClr>
              <a:defRPr sz="3000">
                <a:solidFill>
                  <a:schemeClr val="tx1"/>
                </a:solidFill>
                <a:latin typeface="Gotham Narrow Book" pitchFamily="50" charset="0"/>
              </a:defRPr>
            </a:lvl1pPr>
            <a:lvl2pPr>
              <a:buClr>
                <a:schemeClr val="accent1">
                  <a:lumMod val="75000"/>
                </a:schemeClr>
              </a:buClr>
              <a:defRPr>
                <a:solidFill>
                  <a:schemeClr val="tx1"/>
                </a:solidFill>
                <a:latin typeface="Gotham Narrow Book" pitchFamily="50" charset="0"/>
              </a:defRPr>
            </a:lvl2pPr>
            <a:lvl3pPr>
              <a:buClr>
                <a:schemeClr val="accent1">
                  <a:lumMod val="75000"/>
                </a:schemeClr>
              </a:buClr>
              <a:defRPr>
                <a:solidFill>
                  <a:schemeClr val="tx1"/>
                </a:solidFill>
                <a:latin typeface="Gotham Narrow Book" pitchFamily="50" charset="0"/>
              </a:defRPr>
            </a:lvl3pPr>
            <a:lvl4pPr>
              <a:buClr>
                <a:schemeClr val="accent1">
                  <a:lumMod val="75000"/>
                </a:schemeClr>
              </a:buClr>
              <a:defRPr>
                <a:solidFill>
                  <a:schemeClr val="tx1"/>
                </a:solidFill>
                <a:latin typeface="Gotham Narrow Book" pitchFamily="50" charset="0"/>
              </a:defRPr>
            </a:lvl4pPr>
            <a:lvl5pPr>
              <a:buClr>
                <a:schemeClr val="accent1">
                  <a:lumMod val="75000"/>
                </a:schemeClr>
              </a:buClr>
              <a:defRPr>
                <a:solidFill>
                  <a:schemeClr val="tx1"/>
                </a:solidFill>
                <a:latin typeface="Gotham Narrow Book"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
        <p:nvSpPr>
          <p:cNvPr id="7" name="Isosceles Triangle 6"/>
          <p:cNvSpPr/>
          <p:nvPr userDrawn="1"/>
        </p:nvSpPr>
        <p:spPr>
          <a:xfrm rot="5400000">
            <a:off x="-314326" y="446056"/>
            <a:ext cx="1004207" cy="375557"/>
          </a:xfrm>
          <a:prstGeom prst="triangle">
            <a:avLst/>
          </a:prstGeom>
          <a:gradFill>
            <a:gsLst>
              <a:gs pos="0">
                <a:srgbClr val="5195D3"/>
              </a:gs>
              <a:gs pos="58000">
                <a:srgbClr val="4E93D2"/>
              </a:gs>
              <a:gs pos="100000">
                <a:srgbClr val="3B87C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456045" y="1207490"/>
            <a:ext cx="11279909" cy="0"/>
          </a:xfrm>
          <a:prstGeom prst="line">
            <a:avLst/>
          </a:prstGeom>
          <a:ln w="95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0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794E75-353D-442E-BDEA-2D1BE4A45A3F}"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109938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345640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8794E75-353D-442E-BDEA-2D1BE4A45A3F}"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48458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794E75-353D-442E-BDEA-2D1BE4A45A3F}"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2934820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794E75-353D-442E-BDEA-2D1BE4A45A3F}"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96078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180398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8794E75-353D-442E-BDEA-2D1BE4A45A3F}"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D1DC9-C721-4D5F-A7A1-DF55DAF8C7D9}" type="slidenum">
              <a:rPr lang="en-US" smtClean="0"/>
              <a:t>‹#›</a:t>
            </a:fld>
            <a:endParaRPr lang="en-US"/>
          </a:p>
        </p:txBody>
      </p:sp>
    </p:spTree>
    <p:extLst>
      <p:ext uri="{BB962C8B-B14F-4D97-AF65-F5344CB8AC3E}">
        <p14:creationId xmlns:p14="http://schemas.microsoft.com/office/powerpoint/2010/main" val="426489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6045" y="365124"/>
            <a:ext cx="11279909" cy="10757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6045" y="1698171"/>
            <a:ext cx="11279909" cy="44787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6046" y="6356348"/>
            <a:ext cx="2743200" cy="365125"/>
          </a:xfrm>
          <a:prstGeom prst="rect">
            <a:avLst/>
          </a:prstGeom>
        </p:spPr>
        <p:txBody>
          <a:bodyPr vert="horz" lIns="91440" tIns="45720" rIns="91440" bIns="45720" rtlCol="0" anchor="ctr"/>
          <a:lstStyle>
            <a:lvl1pPr algn="l">
              <a:defRPr sz="1200">
                <a:solidFill>
                  <a:schemeClr val="tx1">
                    <a:tint val="75000"/>
                  </a:schemeClr>
                </a:solidFill>
                <a:latin typeface="Gotham Narrow Medium" pitchFamily="50" charset="0"/>
              </a:defRPr>
            </a:lvl1pPr>
          </a:lstStyle>
          <a:p>
            <a:fld id="{C8794E75-353D-442E-BDEA-2D1BE4A45A3F}" type="datetimeFigureOut">
              <a:rPr lang="en-US" smtClean="0"/>
              <a:pPr/>
              <a:t>5/3/2020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992754" y="635634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D1DC9-C721-4D5F-A7A1-DF55DAF8C7D9}" type="slidenum">
              <a:rPr lang="en-US" smtClean="0"/>
              <a:t>‹#›</a:t>
            </a:fld>
            <a:endParaRPr lang="en-US" dirty="0"/>
          </a:p>
        </p:txBody>
      </p:sp>
    </p:spTree>
    <p:extLst>
      <p:ext uri="{BB962C8B-B14F-4D97-AF65-F5344CB8AC3E}">
        <p14:creationId xmlns:p14="http://schemas.microsoft.com/office/powerpoint/2010/main" val="3059438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Gotham Narrow Book" pitchFamily="50" charset="0"/>
          <a:ea typeface="Adobe Fan Heiti Std B" panose="020B0700000000000000" pitchFamily="34" charset="-128"/>
          <a:cs typeface="+mj-cs"/>
        </a:defRPr>
      </a:lvl1pPr>
    </p:titleStyle>
    <p:bodyStyle>
      <a:lvl1pPr marL="228600" indent="-228600" algn="l" defTabSz="914400" rtl="0" eaLnBrk="1" latinLnBrk="0" hangingPunct="1">
        <a:lnSpc>
          <a:spcPct val="90000"/>
        </a:lnSpc>
        <a:spcBef>
          <a:spcPts val="1000"/>
        </a:spcBef>
        <a:buClr>
          <a:schemeClr val="accent1">
            <a:lumMod val="75000"/>
          </a:schemeClr>
        </a:buClr>
        <a:buFont typeface="Wingdings" panose="05000000000000000000" pitchFamily="2" charset="2"/>
        <a:buChar char="§"/>
        <a:defRPr sz="3200" kern="1200">
          <a:solidFill>
            <a:schemeClr val="tx1"/>
          </a:solidFill>
          <a:latin typeface="Gotham Narrow Book" pitchFamily="50" charset="0"/>
          <a:ea typeface="+mn-ea"/>
          <a:cs typeface="+mn-cs"/>
        </a:defRPr>
      </a:lvl1pPr>
      <a:lvl2pPr marL="6858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2800" kern="1200">
          <a:solidFill>
            <a:schemeClr val="tx1"/>
          </a:solidFill>
          <a:latin typeface="Gotham Narrow Book" pitchFamily="50" charset="0"/>
          <a:ea typeface="+mn-ea"/>
          <a:cs typeface="+mn-cs"/>
        </a:defRPr>
      </a:lvl2pPr>
      <a:lvl3pPr marL="11430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2400" kern="1200">
          <a:solidFill>
            <a:schemeClr val="tx1"/>
          </a:solidFill>
          <a:latin typeface="Gotham Narrow Book" pitchFamily="50" charset="0"/>
          <a:ea typeface="+mn-ea"/>
          <a:cs typeface="+mn-cs"/>
        </a:defRPr>
      </a:lvl3pPr>
      <a:lvl4pPr marL="1600200" indent="-228600" algn="l" defTabSz="914400" rtl="0" eaLnBrk="1" latinLnBrk="0" hangingPunct="1">
        <a:lnSpc>
          <a:spcPct val="90000"/>
        </a:lnSpc>
        <a:spcBef>
          <a:spcPts val="500"/>
        </a:spcBef>
        <a:buClr>
          <a:schemeClr val="accent1">
            <a:lumMod val="75000"/>
          </a:schemeClr>
        </a:buClr>
        <a:buFont typeface="Gotham Narrow Medium" pitchFamily="50" charset="0"/>
        <a:buChar char="–"/>
        <a:defRPr sz="1800" kern="1200">
          <a:solidFill>
            <a:schemeClr val="tx1"/>
          </a:solidFill>
          <a:latin typeface="Gotham Narrow Book" pitchFamily="50" charset="0"/>
          <a:ea typeface="+mn-ea"/>
          <a:cs typeface="+mn-cs"/>
        </a:defRPr>
      </a:lvl4pPr>
      <a:lvl5pPr marL="2057400" indent="-228600" algn="l" defTabSz="914400" rtl="0" eaLnBrk="1" latinLnBrk="0" hangingPunct="1">
        <a:lnSpc>
          <a:spcPct val="90000"/>
        </a:lnSpc>
        <a:spcBef>
          <a:spcPts val="500"/>
        </a:spcBef>
        <a:buClr>
          <a:schemeClr val="accent1">
            <a:lumMod val="75000"/>
          </a:schemeClr>
        </a:buClr>
        <a:buFont typeface="Arial" panose="020B0604020202020204" pitchFamily="34" charset="0"/>
        <a:buChar char="•"/>
        <a:defRPr sz="1800" kern="1200">
          <a:solidFill>
            <a:schemeClr val="tx1"/>
          </a:solidFill>
          <a:latin typeface="Gotham Narrow Book"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87360"/>
            <a:ext cx="9144000" cy="1833565"/>
          </a:xfrm>
        </p:spPr>
        <p:txBody>
          <a:bodyPr/>
          <a:lstStyle/>
          <a:p>
            <a:r>
              <a:rPr lang="en-US" dirty="0"/>
              <a:t>Web Systems &amp; Technologies</a:t>
            </a:r>
          </a:p>
        </p:txBody>
      </p:sp>
      <p:sp>
        <p:nvSpPr>
          <p:cNvPr id="4" name="Slide Number Placeholder 3"/>
          <p:cNvSpPr>
            <a:spLocks noGrp="1"/>
          </p:cNvSpPr>
          <p:nvPr>
            <p:ph type="sldNum" sz="quarter" idx="12"/>
          </p:nvPr>
        </p:nvSpPr>
        <p:spPr/>
        <p:txBody>
          <a:bodyPr/>
          <a:lstStyle/>
          <a:p>
            <a:fld id="{FA6D1DC9-C721-4D5F-A7A1-DF55DAF8C7D9}" type="slidenum">
              <a:rPr lang="en-US" smtClean="0"/>
              <a:t>1</a:t>
            </a:fld>
            <a:endParaRPr lang="en-US" dirty="0"/>
          </a:p>
        </p:txBody>
      </p:sp>
      <p:sp>
        <p:nvSpPr>
          <p:cNvPr id="5" name="Subtitle 2">
            <a:extLst>
              <a:ext uri="{FF2B5EF4-FFF2-40B4-BE49-F238E27FC236}">
                <a16:creationId xmlns:a16="http://schemas.microsoft.com/office/drawing/2014/main" id="{28690CEE-119E-45B5-9374-D4A7564C757D}"/>
              </a:ext>
            </a:extLst>
          </p:cNvPr>
          <p:cNvSpPr txBox="1">
            <a:spLocks/>
          </p:cNvSpPr>
          <p:nvPr/>
        </p:nvSpPr>
        <p:spPr>
          <a:xfrm>
            <a:off x="1524000" y="3850470"/>
            <a:ext cx="9144000" cy="20763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Clr>
                <a:schemeClr val="accent1">
                  <a:lumMod val="75000"/>
                </a:schemeClr>
              </a:buClr>
              <a:buFont typeface="Wingdings" panose="05000000000000000000" pitchFamily="2" charset="2"/>
              <a:buNone/>
              <a:defRPr sz="2400" kern="1200">
                <a:solidFill>
                  <a:schemeClr val="accent1">
                    <a:lumMod val="75000"/>
                  </a:schemeClr>
                </a:solidFill>
                <a:latin typeface="Gotham Narrow Book" pitchFamily="50" charset="0"/>
                <a:ea typeface="+mn-ea"/>
                <a:cs typeface="+mn-cs"/>
              </a:defRPr>
            </a:lvl1pPr>
            <a:lvl2pPr marL="4572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2000" kern="1200">
                <a:solidFill>
                  <a:schemeClr val="tx1"/>
                </a:solidFill>
                <a:latin typeface="Gotham Narrow Book" pitchFamily="50" charset="0"/>
                <a:ea typeface="+mn-ea"/>
                <a:cs typeface="+mn-cs"/>
              </a:defRPr>
            </a:lvl2pPr>
            <a:lvl3pPr marL="914400" indent="0" algn="ctr" defTabSz="914400" rtl="0" eaLnBrk="1" latinLnBrk="0" hangingPunct="1">
              <a:lnSpc>
                <a:spcPct val="90000"/>
              </a:lnSpc>
              <a:spcBef>
                <a:spcPts val="500"/>
              </a:spcBef>
              <a:buClr>
                <a:schemeClr val="accent1">
                  <a:lumMod val="75000"/>
                </a:schemeClr>
              </a:buClr>
              <a:buFont typeface="Gotham Narrow Medium" pitchFamily="50" charset="0"/>
              <a:buNone/>
              <a:defRPr sz="1800" kern="1200">
                <a:solidFill>
                  <a:schemeClr val="tx1"/>
                </a:solidFill>
                <a:latin typeface="Gotham Narrow Book" pitchFamily="50" charset="0"/>
                <a:ea typeface="+mn-ea"/>
                <a:cs typeface="+mn-cs"/>
              </a:defRPr>
            </a:lvl3pPr>
            <a:lvl4pPr marL="1371600" indent="0" algn="ctr" defTabSz="914400" rtl="0" eaLnBrk="1" latinLnBrk="0" hangingPunct="1">
              <a:lnSpc>
                <a:spcPct val="90000"/>
              </a:lnSpc>
              <a:spcBef>
                <a:spcPts val="500"/>
              </a:spcBef>
              <a:buClr>
                <a:schemeClr val="accent1">
                  <a:lumMod val="75000"/>
                </a:schemeClr>
              </a:buClr>
              <a:buFont typeface="Gotham Narrow Medium" pitchFamily="50" charset="0"/>
              <a:buNone/>
              <a:defRPr sz="1600" kern="1200">
                <a:solidFill>
                  <a:schemeClr val="tx1"/>
                </a:solidFill>
                <a:latin typeface="Gotham Narrow Book" pitchFamily="50" charset="0"/>
                <a:ea typeface="+mn-ea"/>
                <a:cs typeface="+mn-cs"/>
              </a:defRPr>
            </a:lvl4pPr>
            <a:lvl5pPr marL="1828800" indent="0" algn="ctr" defTabSz="914400" rtl="0" eaLnBrk="1" latinLnBrk="0" hangingPunct="1">
              <a:lnSpc>
                <a:spcPct val="90000"/>
              </a:lnSpc>
              <a:spcBef>
                <a:spcPts val="500"/>
              </a:spcBef>
              <a:buClr>
                <a:schemeClr val="accent1">
                  <a:lumMod val="75000"/>
                </a:schemeClr>
              </a:buClr>
              <a:buFont typeface="Arial" panose="020B0604020202020204" pitchFamily="34" charset="0"/>
              <a:buNone/>
              <a:defRPr sz="1600" kern="1200">
                <a:solidFill>
                  <a:schemeClr val="tx1"/>
                </a:solidFill>
                <a:latin typeface="Gotham Narrow Book" pitchFamily="50" charset="0"/>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PK" dirty="0"/>
              <a:t>C</a:t>
            </a:r>
            <a:r>
              <a:rPr lang="en-GB" dirty="0"/>
              <a:t>h</a:t>
            </a:r>
            <a:r>
              <a:rPr lang="en-PK" dirty="0"/>
              <a:t>a</a:t>
            </a:r>
            <a:r>
              <a:rPr lang="en-GB" dirty="0"/>
              <a:t>p</a:t>
            </a:r>
            <a:r>
              <a:rPr lang="en-PK" dirty="0"/>
              <a:t>t</a:t>
            </a:r>
            <a:r>
              <a:rPr lang="en-GB" dirty="0"/>
              <a:t>e</a:t>
            </a:r>
            <a:r>
              <a:rPr lang="en-PK" dirty="0"/>
              <a:t>r 1</a:t>
            </a:r>
            <a:r>
              <a:rPr lang="en-US" dirty="0"/>
              <a:t>6</a:t>
            </a:r>
            <a:r>
              <a:rPr lang="en-PK" dirty="0"/>
              <a:t> – </a:t>
            </a:r>
            <a:r>
              <a:rPr lang="en-US" dirty="0"/>
              <a:t>Client-side Validation,</a:t>
            </a:r>
          </a:p>
          <a:p>
            <a:r>
              <a:rPr lang="en-US" dirty="0"/>
              <a:t>Regular Expressions,</a:t>
            </a:r>
          </a:p>
          <a:p>
            <a:r>
              <a:rPr lang="en-US" dirty="0"/>
              <a:t>and Server-side Validation</a:t>
            </a:r>
          </a:p>
          <a:p>
            <a:endParaRPr lang="en-US" dirty="0"/>
          </a:p>
        </p:txBody>
      </p:sp>
    </p:spTree>
    <p:extLst>
      <p:ext uri="{BB962C8B-B14F-4D97-AF65-F5344CB8AC3E}">
        <p14:creationId xmlns:p14="http://schemas.microsoft.com/office/powerpoint/2010/main" val="429055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forename and surname</a:t>
            </a:r>
          </a:p>
        </p:txBody>
      </p:sp>
      <p:sp>
        <p:nvSpPr>
          <p:cNvPr id="3" name="Content Placeholder 2"/>
          <p:cNvSpPr>
            <a:spLocks noGrp="1"/>
          </p:cNvSpPr>
          <p:nvPr>
            <p:ph idx="1"/>
          </p:nvPr>
        </p:nvSpPr>
        <p:spPr/>
        <p:txBody>
          <a:bodyPr>
            <a:normAutofit/>
          </a:bodyPr>
          <a:lstStyle/>
          <a:p>
            <a:r>
              <a:rPr lang="en-US" b="1" i="1" dirty="0" err="1"/>
              <a:t>validateForename</a:t>
            </a:r>
            <a:r>
              <a:rPr lang="en-US" b="1" i="1" dirty="0"/>
              <a:t> </a:t>
            </a:r>
            <a:r>
              <a:rPr lang="en-US" dirty="0"/>
              <a:t>checks the value of the forename passed as parameter.</a:t>
            </a:r>
          </a:p>
          <a:p>
            <a:r>
              <a:rPr lang="en-US" dirty="0"/>
              <a:t>If this value is the empty string, an error message is returned.</a:t>
            </a:r>
          </a:p>
          <a:p>
            <a:r>
              <a:rPr lang="en-US" dirty="0"/>
              <a:t>If there is any input, an empty string is returned to signify that no error was encountered.</a:t>
            </a:r>
          </a:p>
          <a:p>
            <a:r>
              <a:rPr lang="en-US" dirty="0"/>
              <a:t>If the user entered spaces in place of forename, it would be accepted by </a:t>
            </a:r>
            <a:r>
              <a:rPr lang="en-US" dirty="0" err="1"/>
              <a:t>validateForename</a:t>
            </a:r>
            <a:r>
              <a:rPr lang="en-US" dirty="0"/>
              <a:t>.</a:t>
            </a:r>
          </a:p>
          <a:p>
            <a:r>
              <a:rPr lang="en-US" dirty="0"/>
              <a:t>The </a:t>
            </a:r>
            <a:r>
              <a:rPr lang="en-US" dirty="0" err="1"/>
              <a:t>validateSurname</a:t>
            </a:r>
            <a:r>
              <a:rPr lang="en-US" dirty="0"/>
              <a:t> function is identical to </a:t>
            </a:r>
            <a:r>
              <a:rPr lang="en-US" i="1" dirty="0" err="1"/>
              <a:t>validateForename</a:t>
            </a:r>
            <a:r>
              <a:rPr lang="en-US" dirty="0"/>
              <a:t>.</a:t>
            </a:r>
          </a:p>
        </p:txBody>
      </p:sp>
      <p:sp>
        <p:nvSpPr>
          <p:cNvPr id="4" name="Slide Number Placeholder 3"/>
          <p:cNvSpPr>
            <a:spLocks noGrp="1"/>
          </p:cNvSpPr>
          <p:nvPr>
            <p:ph type="sldNum" sz="quarter" idx="12"/>
          </p:nvPr>
        </p:nvSpPr>
        <p:spPr/>
        <p:txBody>
          <a:bodyPr/>
          <a:lstStyle/>
          <a:p>
            <a:fld id="{FA6D1DC9-C721-4D5F-A7A1-DF55DAF8C7D9}" type="slidenum">
              <a:rPr lang="en-US" smtClean="0"/>
              <a:t>10</a:t>
            </a:fld>
            <a:endParaRPr lang="en-US"/>
          </a:p>
        </p:txBody>
      </p:sp>
    </p:spTree>
    <p:extLst>
      <p:ext uri="{BB962C8B-B14F-4D97-AF65-F5344CB8AC3E}">
        <p14:creationId xmlns:p14="http://schemas.microsoft.com/office/powerpoint/2010/main" val="4178547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forename and surname</a:t>
            </a:r>
          </a:p>
        </p:txBody>
      </p:sp>
      <p:sp>
        <p:nvSpPr>
          <p:cNvPr id="3" name="Content Placeholder 2"/>
          <p:cNvSpPr>
            <a:spLocks noGrp="1"/>
          </p:cNvSpPr>
          <p:nvPr>
            <p:ph idx="1"/>
          </p:nvPr>
        </p:nvSpPr>
        <p:spPr>
          <a:xfrm>
            <a:off x="456044" y="1344157"/>
            <a:ext cx="11279909" cy="5194754"/>
          </a:xfrm>
        </p:spPr>
        <p:txBody>
          <a:bodyPr>
            <a:noAutofit/>
          </a:bodyPr>
          <a:lstStyle/>
          <a:p>
            <a:pPr marL="0" indent="0">
              <a:spcBef>
                <a:spcPts val="400"/>
              </a:spcBef>
              <a:buNone/>
            </a:pPr>
            <a:r>
              <a:rPr lang="en-US" b="1" dirty="0"/>
              <a:t>function </a:t>
            </a:r>
            <a:r>
              <a:rPr lang="en-US" b="1" dirty="0" err="1"/>
              <a:t>validateForename</a:t>
            </a:r>
            <a:r>
              <a:rPr lang="en-US" b="1" dirty="0"/>
              <a:t>(field)</a:t>
            </a:r>
          </a:p>
          <a:p>
            <a:pPr marL="0" indent="0">
              <a:spcBef>
                <a:spcPts val="400"/>
              </a:spcBef>
              <a:buNone/>
            </a:pPr>
            <a:r>
              <a:rPr lang="en-US" dirty="0"/>
              <a:t>{</a:t>
            </a:r>
          </a:p>
          <a:p>
            <a:pPr marL="0" indent="0">
              <a:spcBef>
                <a:spcPts val="400"/>
              </a:spcBef>
              <a:buNone/>
            </a:pPr>
            <a:r>
              <a:rPr lang="en-US" dirty="0"/>
              <a:t>   return (field == "") ? "No Forename was entered.\n" : ""</a:t>
            </a:r>
          </a:p>
          <a:p>
            <a:pPr marL="0" indent="0">
              <a:spcBef>
                <a:spcPts val="400"/>
              </a:spcBef>
              <a:buNone/>
            </a:pPr>
            <a:r>
              <a:rPr lang="en-US" dirty="0"/>
              <a:t>}</a:t>
            </a:r>
          </a:p>
          <a:p>
            <a:pPr marL="0" indent="0">
              <a:spcBef>
                <a:spcPts val="400"/>
              </a:spcBef>
              <a:buNone/>
            </a:pPr>
            <a:r>
              <a:rPr lang="en-US" b="1" dirty="0"/>
              <a:t>function </a:t>
            </a:r>
            <a:r>
              <a:rPr lang="en-US" b="1" dirty="0" err="1"/>
              <a:t>validateSurname</a:t>
            </a:r>
            <a:r>
              <a:rPr lang="en-US" b="1" dirty="0"/>
              <a:t>(field)</a:t>
            </a:r>
          </a:p>
          <a:p>
            <a:pPr marL="0" indent="0">
              <a:spcBef>
                <a:spcPts val="400"/>
              </a:spcBef>
              <a:buNone/>
            </a:pPr>
            <a:r>
              <a:rPr lang="en-US" dirty="0"/>
              <a:t>{</a:t>
            </a:r>
          </a:p>
          <a:p>
            <a:pPr marL="0" indent="0">
              <a:spcBef>
                <a:spcPts val="400"/>
              </a:spcBef>
              <a:buNone/>
            </a:pPr>
            <a:r>
              <a:rPr lang="en-US" dirty="0"/>
              <a:t>   if (field == "") </a:t>
            </a:r>
          </a:p>
          <a:p>
            <a:pPr marL="0" indent="0">
              <a:spcBef>
                <a:spcPts val="400"/>
              </a:spcBef>
              <a:buNone/>
            </a:pPr>
            <a:r>
              <a:rPr lang="en-US" dirty="0"/>
              <a:t>       return "No Surname was entered.\n" </a:t>
            </a:r>
          </a:p>
          <a:p>
            <a:pPr marL="0" indent="0">
              <a:spcBef>
                <a:spcPts val="400"/>
              </a:spcBef>
              <a:buNone/>
            </a:pPr>
            <a:r>
              <a:rPr lang="en-US" dirty="0"/>
              <a:t>   else</a:t>
            </a:r>
          </a:p>
          <a:p>
            <a:pPr marL="0" indent="0">
              <a:spcBef>
                <a:spcPts val="400"/>
              </a:spcBef>
              <a:buNone/>
            </a:pPr>
            <a:r>
              <a:rPr lang="en-US" dirty="0"/>
              <a:t>       return "" </a:t>
            </a:r>
          </a:p>
          <a:p>
            <a:pPr marL="0" indent="0">
              <a:spcBef>
                <a:spcPts val="400"/>
              </a:spcBef>
              <a:buNone/>
            </a:pPr>
            <a:r>
              <a:rPr lang="en-US" dirty="0"/>
              <a:t>}</a:t>
            </a:r>
            <a:endParaRPr lang="en-US" b="1" dirty="0"/>
          </a:p>
        </p:txBody>
      </p:sp>
      <p:sp>
        <p:nvSpPr>
          <p:cNvPr id="4" name="Slide Number Placeholder 3"/>
          <p:cNvSpPr>
            <a:spLocks noGrp="1"/>
          </p:cNvSpPr>
          <p:nvPr>
            <p:ph type="sldNum" sz="quarter" idx="12"/>
          </p:nvPr>
        </p:nvSpPr>
        <p:spPr/>
        <p:txBody>
          <a:bodyPr/>
          <a:lstStyle/>
          <a:p>
            <a:fld id="{FA6D1DC9-C721-4D5F-A7A1-DF55DAF8C7D9}" type="slidenum">
              <a:rPr lang="en-US" smtClean="0"/>
              <a:t>11</a:t>
            </a:fld>
            <a:endParaRPr lang="en-US"/>
          </a:p>
        </p:txBody>
      </p:sp>
    </p:spTree>
    <p:extLst>
      <p:ext uri="{BB962C8B-B14F-4D97-AF65-F5344CB8AC3E}">
        <p14:creationId xmlns:p14="http://schemas.microsoft.com/office/powerpoint/2010/main" val="4232544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username</a:t>
            </a:r>
          </a:p>
        </p:txBody>
      </p:sp>
      <p:sp>
        <p:nvSpPr>
          <p:cNvPr id="3" name="Content Placeholder 2"/>
          <p:cNvSpPr>
            <a:spLocks noGrp="1"/>
          </p:cNvSpPr>
          <p:nvPr>
            <p:ph idx="1"/>
          </p:nvPr>
        </p:nvSpPr>
        <p:spPr>
          <a:xfrm>
            <a:off x="456044" y="1344157"/>
            <a:ext cx="11279909" cy="5194754"/>
          </a:xfrm>
        </p:spPr>
        <p:txBody>
          <a:bodyPr>
            <a:noAutofit/>
          </a:bodyPr>
          <a:lstStyle/>
          <a:p>
            <a:pPr>
              <a:spcBef>
                <a:spcPts val="0"/>
              </a:spcBef>
            </a:pPr>
            <a:r>
              <a:rPr lang="en-US" b="1" i="1" dirty="0" err="1"/>
              <a:t>validateUsername</a:t>
            </a:r>
            <a:r>
              <a:rPr lang="en-US" dirty="0"/>
              <a:t> ensure that usernames contains only  characters of a-z, A-Z, 0-9, _ and -, and the length is at least five characters long.</a:t>
            </a:r>
          </a:p>
          <a:p>
            <a:pPr lvl="1">
              <a:spcBef>
                <a:spcPts val="0"/>
              </a:spcBef>
            </a:pPr>
            <a:r>
              <a:rPr lang="en-US" dirty="0"/>
              <a:t>The if...else statements starts by returning an error if field is empty.</a:t>
            </a:r>
          </a:p>
          <a:p>
            <a:pPr lvl="1">
              <a:spcBef>
                <a:spcPts val="0"/>
              </a:spcBef>
            </a:pPr>
            <a:r>
              <a:rPr lang="en-US" dirty="0"/>
              <a:t>Further it checks if username is less than five characters in length, another error message is returned.</a:t>
            </a:r>
          </a:p>
          <a:p>
            <a:pPr lvl="1">
              <a:spcBef>
                <a:spcPts val="0"/>
              </a:spcBef>
            </a:pPr>
            <a:r>
              <a:rPr lang="en-US" dirty="0"/>
              <a:t>Lastly, JavaScript test function is called, passing a regular expression to be matched against field. Even if one character is not acceptable, the test function returns true. So, validate User returns an error string.</a:t>
            </a:r>
          </a:p>
        </p:txBody>
      </p:sp>
      <p:sp>
        <p:nvSpPr>
          <p:cNvPr id="4" name="Slide Number Placeholder 3"/>
          <p:cNvSpPr>
            <a:spLocks noGrp="1"/>
          </p:cNvSpPr>
          <p:nvPr>
            <p:ph type="sldNum" sz="quarter" idx="12"/>
          </p:nvPr>
        </p:nvSpPr>
        <p:spPr/>
        <p:txBody>
          <a:bodyPr/>
          <a:lstStyle/>
          <a:p>
            <a:fld id="{FA6D1DC9-C721-4D5F-A7A1-DF55DAF8C7D9}" type="slidenum">
              <a:rPr lang="en-US" smtClean="0"/>
              <a:t>12</a:t>
            </a:fld>
            <a:endParaRPr lang="en-US"/>
          </a:p>
        </p:txBody>
      </p:sp>
    </p:spTree>
    <p:extLst>
      <p:ext uri="{BB962C8B-B14F-4D97-AF65-F5344CB8AC3E}">
        <p14:creationId xmlns:p14="http://schemas.microsoft.com/office/powerpoint/2010/main" val="3428564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username</a:t>
            </a:r>
          </a:p>
        </p:txBody>
      </p:sp>
      <p:sp>
        <p:nvSpPr>
          <p:cNvPr id="3" name="Content Placeholder 2"/>
          <p:cNvSpPr>
            <a:spLocks noGrp="1"/>
          </p:cNvSpPr>
          <p:nvPr>
            <p:ph idx="1"/>
          </p:nvPr>
        </p:nvSpPr>
        <p:spPr>
          <a:xfrm>
            <a:off x="456044" y="1344158"/>
            <a:ext cx="11279909" cy="5194753"/>
          </a:xfrm>
        </p:spPr>
        <p:txBody>
          <a:bodyPr>
            <a:noAutofit/>
          </a:bodyPr>
          <a:lstStyle/>
          <a:p>
            <a:pPr marL="0" indent="0">
              <a:buNone/>
            </a:pPr>
            <a:r>
              <a:rPr lang="en-US" b="1" dirty="0"/>
              <a:t>function </a:t>
            </a:r>
            <a:r>
              <a:rPr lang="en-US" b="1" dirty="0" err="1"/>
              <a:t>validateUsername</a:t>
            </a:r>
            <a:r>
              <a:rPr lang="en-US" b="1" dirty="0"/>
              <a:t>(field)</a:t>
            </a:r>
          </a:p>
          <a:p>
            <a:pPr marL="0" indent="0">
              <a:buNone/>
            </a:pPr>
            <a:r>
              <a:rPr lang="en-US" dirty="0"/>
              <a:t>{</a:t>
            </a:r>
          </a:p>
          <a:p>
            <a:pPr marL="0" indent="0">
              <a:buNone/>
            </a:pPr>
            <a:r>
              <a:rPr lang="en-US" dirty="0"/>
              <a:t>  if (field == "") return "No Username was entered.\n"</a:t>
            </a:r>
          </a:p>
          <a:p>
            <a:pPr marL="0" indent="0">
              <a:buNone/>
            </a:pPr>
            <a:r>
              <a:rPr lang="en-US" dirty="0"/>
              <a:t>  else if (</a:t>
            </a:r>
            <a:r>
              <a:rPr lang="en-US" dirty="0" err="1"/>
              <a:t>field.length</a:t>
            </a:r>
            <a:r>
              <a:rPr lang="en-US" dirty="0"/>
              <a:t> &lt; 5)</a:t>
            </a:r>
          </a:p>
          <a:p>
            <a:pPr marL="0" indent="0">
              <a:buNone/>
            </a:pPr>
            <a:r>
              <a:rPr lang="en-US" dirty="0"/>
              <a:t>      return "Usernames must be at least 5 characters.\n"</a:t>
            </a:r>
          </a:p>
          <a:p>
            <a:pPr marL="0" indent="0">
              <a:buNone/>
            </a:pPr>
            <a:r>
              <a:rPr lang="en-US" dirty="0"/>
              <a:t>  else if (/[^a-zA-Z0-9_-]/.test(field))</a:t>
            </a:r>
          </a:p>
          <a:p>
            <a:pPr marL="0" indent="0">
              <a:buNone/>
            </a:pPr>
            <a:r>
              <a:rPr lang="en-US" dirty="0"/>
              <a:t>      return "Only a-z, A-Z, 0-9, - and _ allowed in Usernames.\n"</a:t>
            </a:r>
          </a:p>
          <a:p>
            <a:pPr marL="0" indent="0">
              <a:buNone/>
            </a:pPr>
            <a:r>
              <a:rPr lang="en-US" dirty="0"/>
              <a:t>  return ""</a:t>
            </a:r>
          </a:p>
          <a:p>
            <a:pPr marL="0" indent="0">
              <a:buNone/>
            </a:pPr>
            <a:r>
              <a:rPr lang="en-US" dirty="0"/>
              <a:t>}</a:t>
            </a:r>
            <a:endParaRPr lang="en-US" b="1" dirty="0"/>
          </a:p>
        </p:txBody>
      </p:sp>
      <p:sp>
        <p:nvSpPr>
          <p:cNvPr id="4" name="Slide Number Placeholder 3"/>
          <p:cNvSpPr>
            <a:spLocks noGrp="1"/>
          </p:cNvSpPr>
          <p:nvPr>
            <p:ph type="sldNum" sz="quarter" idx="12"/>
          </p:nvPr>
        </p:nvSpPr>
        <p:spPr/>
        <p:txBody>
          <a:bodyPr/>
          <a:lstStyle/>
          <a:p>
            <a:fld id="{FA6D1DC9-C721-4D5F-A7A1-DF55DAF8C7D9}" type="slidenum">
              <a:rPr lang="en-US" smtClean="0"/>
              <a:t>13</a:t>
            </a:fld>
            <a:endParaRPr lang="en-US"/>
          </a:p>
        </p:txBody>
      </p:sp>
    </p:spTree>
    <p:extLst>
      <p:ext uri="{BB962C8B-B14F-4D97-AF65-F5344CB8AC3E}">
        <p14:creationId xmlns:p14="http://schemas.microsoft.com/office/powerpoint/2010/main" val="4049547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Breakdown of the </a:t>
            </a:r>
            <a:r>
              <a:rPr lang="en-US" dirty="0" err="1"/>
              <a:t>validateUsername</a:t>
            </a:r>
            <a:r>
              <a:rPr lang="en-US" dirty="0"/>
              <a:t> regular expression</a:t>
            </a:r>
          </a:p>
        </p:txBody>
      </p:sp>
      <p:pic>
        <p:nvPicPr>
          <p:cNvPr id="5" name="Content Placeholder 4"/>
          <p:cNvPicPr>
            <a:picLocks noGrp="1" noChangeAspect="1"/>
          </p:cNvPicPr>
          <p:nvPr>
            <p:ph idx="1"/>
          </p:nvPr>
        </p:nvPicPr>
        <p:blipFill>
          <a:blip r:embed="rId2"/>
          <a:stretch>
            <a:fillRect/>
          </a:stretch>
        </p:blipFill>
        <p:spPr>
          <a:xfrm>
            <a:off x="456045" y="1666784"/>
            <a:ext cx="11614103" cy="3984508"/>
          </a:xfrm>
          <a:prstGeom prst="rect">
            <a:avLst/>
          </a:prstGeom>
        </p:spPr>
      </p:pic>
      <p:sp>
        <p:nvSpPr>
          <p:cNvPr id="4" name="Slide Number Placeholder 3"/>
          <p:cNvSpPr>
            <a:spLocks noGrp="1"/>
          </p:cNvSpPr>
          <p:nvPr>
            <p:ph type="sldNum" sz="quarter" idx="12"/>
          </p:nvPr>
        </p:nvSpPr>
        <p:spPr/>
        <p:txBody>
          <a:bodyPr/>
          <a:lstStyle/>
          <a:p>
            <a:fld id="{FA6D1DC9-C721-4D5F-A7A1-DF55DAF8C7D9}" type="slidenum">
              <a:rPr lang="en-US" smtClean="0"/>
              <a:t>14</a:t>
            </a:fld>
            <a:endParaRPr lang="en-US"/>
          </a:p>
        </p:txBody>
      </p:sp>
    </p:spTree>
    <p:extLst>
      <p:ext uri="{BB962C8B-B14F-4D97-AF65-F5344CB8AC3E}">
        <p14:creationId xmlns:p14="http://schemas.microsoft.com/office/powerpoint/2010/main" val="3533366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password</a:t>
            </a:r>
          </a:p>
        </p:txBody>
      </p:sp>
      <p:sp>
        <p:nvSpPr>
          <p:cNvPr id="3" name="Content Placeholder 2"/>
          <p:cNvSpPr>
            <a:spLocks noGrp="1"/>
          </p:cNvSpPr>
          <p:nvPr>
            <p:ph idx="1"/>
          </p:nvPr>
        </p:nvSpPr>
        <p:spPr>
          <a:xfrm>
            <a:off x="456045" y="1344158"/>
            <a:ext cx="11279909" cy="5194753"/>
          </a:xfrm>
        </p:spPr>
        <p:txBody>
          <a:bodyPr>
            <a:normAutofit/>
          </a:bodyPr>
          <a:lstStyle/>
          <a:p>
            <a:r>
              <a:rPr lang="en-US" dirty="0"/>
              <a:t>First the function checks and returns an error if field is empty.</a:t>
            </a:r>
          </a:p>
          <a:p>
            <a:r>
              <a:rPr lang="en-US" dirty="0"/>
              <a:t>Next, an error message is returned if a password is shorter than six characters.</a:t>
            </a:r>
          </a:p>
          <a:p>
            <a:r>
              <a:rPr lang="en-US" dirty="0"/>
              <a:t>Passwords must have at least one each of a lowercase, uppercase, and numerical character.</a:t>
            </a:r>
          </a:p>
          <a:p>
            <a:r>
              <a:rPr lang="en-US" dirty="0"/>
              <a:t>Test function with regular expression is called three times for each of three cases. If any one of them returns false, an error message is returned. Otherwise, the empty string is returned to signify that the password was OK.</a:t>
            </a:r>
          </a:p>
        </p:txBody>
      </p:sp>
      <p:sp>
        <p:nvSpPr>
          <p:cNvPr id="4" name="Slide Number Placeholder 3"/>
          <p:cNvSpPr>
            <a:spLocks noGrp="1"/>
          </p:cNvSpPr>
          <p:nvPr>
            <p:ph type="sldNum" sz="quarter" idx="12"/>
          </p:nvPr>
        </p:nvSpPr>
        <p:spPr/>
        <p:txBody>
          <a:bodyPr/>
          <a:lstStyle/>
          <a:p>
            <a:fld id="{FA6D1DC9-C721-4D5F-A7A1-DF55DAF8C7D9}" type="slidenum">
              <a:rPr lang="en-US" smtClean="0"/>
              <a:t>15</a:t>
            </a:fld>
            <a:endParaRPr lang="en-US"/>
          </a:p>
        </p:txBody>
      </p:sp>
    </p:spTree>
    <p:extLst>
      <p:ext uri="{BB962C8B-B14F-4D97-AF65-F5344CB8AC3E}">
        <p14:creationId xmlns:p14="http://schemas.microsoft.com/office/powerpoint/2010/main" val="348324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password</a:t>
            </a:r>
          </a:p>
        </p:txBody>
      </p:sp>
      <p:sp>
        <p:nvSpPr>
          <p:cNvPr id="3" name="Content Placeholder 2"/>
          <p:cNvSpPr>
            <a:spLocks noGrp="1"/>
          </p:cNvSpPr>
          <p:nvPr>
            <p:ph idx="1"/>
          </p:nvPr>
        </p:nvSpPr>
        <p:spPr>
          <a:xfrm>
            <a:off x="456045" y="1344158"/>
            <a:ext cx="11279909" cy="5194753"/>
          </a:xfrm>
        </p:spPr>
        <p:txBody>
          <a:bodyPr>
            <a:noAutofit/>
          </a:bodyPr>
          <a:lstStyle/>
          <a:p>
            <a:pPr marL="0" indent="0">
              <a:spcBef>
                <a:spcPts val="600"/>
              </a:spcBef>
              <a:buNone/>
            </a:pPr>
            <a:r>
              <a:rPr lang="en-US" sz="3200" b="1" dirty="0"/>
              <a:t>function </a:t>
            </a:r>
            <a:r>
              <a:rPr lang="en-US" sz="3200" b="1" dirty="0" err="1"/>
              <a:t>validatePassword</a:t>
            </a:r>
            <a:r>
              <a:rPr lang="en-US" sz="3200" b="1" dirty="0"/>
              <a:t>(field)</a:t>
            </a:r>
          </a:p>
          <a:p>
            <a:pPr marL="0" indent="0">
              <a:spcBef>
                <a:spcPts val="600"/>
              </a:spcBef>
              <a:buNone/>
            </a:pPr>
            <a:r>
              <a:rPr lang="en-US" sz="3200" dirty="0"/>
              <a:t>{</a:t>
            </a:r>
          </a:p>
          <a:p>
            <a:pPr marL="0" indent="0">
              <a:spcBef>
                <a:spcPts val="600"/>
              </a:spcBef>
              <a:buNone/>
            </a:pPr>
            <a:r>
              <a:rPr lang="en-US" sz="3200" dirty="0"/>
              <a:t>  if (field == "") return "No Password was entered.\n“</a:t>
            </a:r>
          </a:p>
          <a:p>
            <a:pPr marL="0" indent="0">
              <a:spcBef>
                <a:spcPts val="600"/>
              </a:spcBef>
              <a:buNone/>
            </a:pPr>
            <a:r>
              <a:rPr lang="en-US" sz="3200" dirty="0"/>
              <a:t>  else if (</a:t>
            </a:r>
            <a:r>
              <a:rPr lang="en-US" sz="3200" dirty="0" err="1"/>
              <a:t>field.length</a:t>
            </a:r>
            <a:r>
              <a:rPr lang="en-US" sz="3200" dirty="0"/>
              <a:t> &lt; 6)</a:t>
            </a:r>
          </a:p>
          <a:p>
            <a:pPr marL="0" indent="0">
              <a:spcBef>
                <a:spcPts val="600"/>
              </a:spcBef>
              <a:buNone/>
            </a:pPr>
            <a:r>
              <a:rPr lang="en-US" sz="3200" dirty="0"/>
              <a:t>      return "Passwords must be at least 6 characters.\n"</a:t>
            </a:r>
          </a:p>
          <a:p>
            <a:pPr marL="0" indent="0">
              <a:spcBef>
                <a:spcPts val="600"/>
              </a:spcBef>
              <a:buNone/>
            </a:pPr>
            <a:r>
              <a:rPr lang="en-US" sz="3200" dirty="0"/>
              <a:t>  else if (!/[a-z]/.test(field) || ! /[A-Z]/.test(field) ||</a:t>
            </a:r>
          </a:p>
          <a:p>
            <a:pPr marL="0" indent="0">
              <a:spcBef>
                <a:spcPts val="600"/>
              </a:spcBef>
              <a:buNone/>
            </a:pPr>
            <a:r>
              <a:rPr lang="en-US" sz="3200" dirty="0"/>
              <a:t>             !/[0-9]/.test(field))</a:t>
            </a:r>
          </a:p>
          <a:p>
            <a:pPr marL="0" indent="0">
              <a:spcBef>
                <a:spcPts val="600"/>
              </a:spcBef>
              <a:buNone/>
            </a:pPr>
            <a:r>
              <a:rPr lang="en-US" sz="3200" dirty="0"/>
              <a:t>     return "Passwords require one each of a-z, A-Z and 0-9.\n"</a:t>
            </a:r>
          </a:p>
          <a:p>
            <a:pPr marL="0" indent="0">
              <a:spcBef>
                <a:spcPts val="600"/>
              </a:spcBef>
              <a:buNone/>
            </a:pPr>
            <a:r>
              <a:rPr lang="en-US" sz="3200" dirty="0"/>
              <a:t>return ""</a:t>
            </a:r>
          </a:p>
          <a:p>
            <a:pPr marL="0" indent="0">
              <a:spcBef>
                <a:spcPts val="600"/>
              </a:spcBef>
              <a:buNone/>
            </a:pPr>
            <a:r>
              <a:rPr lang="en-US" sz="3200" dirty="0"/>
              <a:t>}</a:t>
            </a:r>
            <a:endParaRPr lang="en-US" sz="3200" b="1" dirty="0"/>
          </a:p>
        </p:txBody>
      </p:sp>
      <p:sp>
        <p:nvSpPr>
          <p:cNvPr id="4" name="Slide Number Placeholder 3"/>
          <p:cNvSpPr>
            <a:spLocks noGrp="1"/>
          </p:cNvSpPr>
          <p:nvPr>
            <p:ph type="sldNum" sz="quarter" idx="12"/>
          </p:nvPr>
        </p:nvSpPr>
        <p:spPr/>
        <p:txBody>
          <a:bodyPr/>
          <a:lstStyle/>
          <a:p>
            <a:fld id="{FA6D1DC9-C721-4D5F-A7A1-DF55DAF8C7D9}" type="slidenum">
              <a:rPr lang="en-US" smtClean="0"/>
              <a:t>16</a:t>
            </a:fld>
            <a:endParaRPr lang="en-US"/>
          </a:p>
        </p:txBody>
      </p:sp>
    </p:spTree>
    <p:extLst>
      <p:ext uri="{BB962C8B-B14F-4D97-AF65-F5344CB8AC3E}">
        <p14:creationId xmlns:p14="http://schemas.microsoft.com/office/powerpoint/2010/main" val="3610118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age</a:t>
            </a:r>
          </a:p>
        </p:txBody>
      </p:sp>
      <p:sp>
        <p:nvSpPr>
          <p:cNvPr id="3" name="Content Placeholder 2"/>
          <p:cNvSpPr>
            <a:spLocks noGrp="1"/>
          </p:cNvSpPr>
          <p:nvPr>
            <p:ph idx="1"/>
          </p:nvPr>
        </p:nvSpPr>
        <p:spPr>
          <a:xfrm>
            <a:off x="456045" y="1301674"/>
            <a:ext cx="11279909" cy="5419799"/>
          </a:xfrm>
        </p:spPr>
        <p:txBody>
          <a:bodyPr>
            <a:normAutofit lnSpcReduction="10000"/>
          </a:bodyPr>
          <a:lstStyle/>
          <a:p>
            <a:r>
              <a:rPr lang="en-US" dirty="0" err="1"/>
              <a:t>validateAge</a:t>
            </a:r>
            <a:r>
              <a:rPr lang="en-US" dirty="0"/>
              <a:t> returns an error message if field is not a number (determined by a call to the </a:t>
            </a:r>
            <a:r>
              <a:rPr lang="en-US" dirty="0" err="1"/>
              <a:t>isNaN</a:t>
            </a:r>
            <a:r>
              <a:rPr lang="en-US" dirty="0"/>
              <a:t> function), or if the age entered is lower than 18 or greater than 110. </a:t>
            </a:r>
          </a:p>
          <a:p>
            <a:endParaRPr lang="en-US" dirty="0"/>
          </a:p>
          <a:p>
            <a:pPr marL="0" indent="0">
              <a:buNone/>
            </a:pPr>
            <a:r>
              <a:rPr lang="en-US" b="1" dirty="0"/>
              <a:t>function </a:t>
            </a:r>
            <a:r>
              <a:rPr lang="en-US" b="1" dirty="0" err="1"/>
              <a:t>validateAge</a:t>
            </a:r>
            <a:r>
              <a:rPr lang="en-US" b="1" dirty="0"/>
              <a:t>(field)</a:t>
            </a:r>
          </a:p>
          <a:p>
            <a:pPr marL="0" indent="0">
              <a:buNone/>
            </a:pPr>
            <a:r>
              <a:rPr lang="en-US" dirty="0"/>
              <a:t>{</a:t>
            </a:r>
          </a:p>
          <a:p>
            <a:pPr marL="0" indent="0">
              <a:buNone/>
            </a:pPr>
            <a:r>
              <a:rPr lang="en-US" dirty="0"/>
              <a:t>  if (</a:t>
            </a:r>
            <a:r>
              <a:rPr lang="en-US" dirty="0" err="1"/>
              <a:t>isNaN</a:t>
            </a:r>
            <a:r>
              <a:rPr lang="en-US" dirty="0"/>
              <a:t>(field)) return "No Age was entered.\n"</a:t>
            </a:r>
          </a:p>
          <a:p>
            <a:pPr marL="0" indent="0">
              <a:buNone/>
            </a:pPr>
            <a:r>
              <a:rPr lang="en-US" dirty="0"/>
              <a:t>  else if (field &lt; 18 || field &gt; 110)</a:t>
            </a:r>
          </a:p>
          <a:p>
            <a:pPr marL="0" indent="0">
              <a:buNone/>
            </a:pPr>
            <a:r>
              <a:rPr lang="en-US" dirty="0"/>
              <a:t>      return "Age must be between 18 and 110.\n"</a:t>
            </a:r>
          </a:p>
          <a:p>
            <a:pPr marL="0" indent="0">
              <a:buNone/>
            </a:pPr>
            <a:r>
              <a:rPr lang="en-US" dirty="0"/>
              <a:t>  return ""</a:t>
            </a:r>
          </a:p>
          <a:p>
            <a:pPr marL="0" indent="0">
              <a:buNone/>
            </a:pPr>
            <a:r>
              <a:rPr lang="en-US" dirty="0"/>
              <a:t>}</a:t>
            </a:r>
          </a:p>
        </p:txBody>
      </p:sp>
      <p:sp>
        <p:nvSpPr>
          <p:cNvPr id="4" name="Slide Number Placeholder 3"/>
          <p:cNvSpPr>
            <a:spLocks noGrp="1"/>
          </p:cNvSpPr>
          <p:nvPr>
            <p:ph type="sldNum" sz="quarter" idx="12"/>
          </p:nvPr>
        </p:nvSpPr>
        <p:spPr/>
        <p:txBody>
          <a:bodyPr/>
          <a:lstStyle/>
          <a:p>
            <a:fld id="{FA6D1DC9-C721-4D5F-A7A1-DF55DAF8C7D9}" type="slidenum">
              <a:rPr lang="en-US" smtClean="0"/>
              <a:t>17</a:t>
            </a:fld>
            <a:endParaRPr lang="en-US"/>
          </a:p>
        </p:txBody>
      </p:sp>
    </p:spTree>
    <p:extLst>
      <p:ext uri="{BB962C8B-B14F-4D97-AF65-F5344CB8AC3E}">
        <p14:creationId xmlns:p14="http://schemas.microsoft.com/office/powerpoint/2010/main" val="2363771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email</a:t>
            </a:r>
          </a:p>
        </p:txBody>
      </p:sp>
      <p:sp>
        <p:nvSpPr>
          <p:cNvPr id="3" name="Content Placeholder 2"/>
          <p:cNvSpPr>
            <a:spLocks noGrp="1"/>
          </p:cNvSpPr>
          <p:nvPr>
            <p:ph idx="1"/>
          </p:nvPr>
        </p:nvSpPr>
        <p:spPr>
          <a:xfrm>
            <a:off x="456045" y="1390195"/>
            <a:ext cx="11279909" cy="5467805"/>
          </a:xfrm>
        </p:spPr>
        <p:txBody>
          <a:bodyPr>
            <a:normAutofit fontScale="92500"/>
          </a:bodyPr>
          <a:lstStyle/>
          <a:p>
            <a:r>
              <a:rPr lang="en-US" sz="3200" dirty="0"/>
              <a:t>First it is checked that email field is not empty.</a:t>
            </a:r>
          </a:p>
          <a:p>
            <a:r>
              <a:rPr lang="en-US" sz="3200" dirty="0"/>
              <a:t>Then a check is made to ensure there is a period (.) somewhere from at least the second character of the field, and that an @ symbol appears somewhere at or after the second character.</a:t>
            </a:r>
          </a:p>
          <a:p>
            <a:r>
              <a:rPr lang="en-US" sz="3200" dirty="0"/>
              <a:t>Lastly, the test function is called to see whether any disallowed characters appear in the field. The allowed characters in an email address are uppercase and lowercase letters, numbers, and the _, -, period, and @ characters, as given in the regular expression passed to the test method.</a:t>
            </a:r>
          </a:p>
          <a:p>
            <a:r>
              <a:rPr lang="en-US" sz="3200" dirty="0"/>
              <a:t>If no errors are found, the empty string is returned to indicate successful validation.</a:t>
            </a:r>
            <a:br>
              <a:rPr lang="en-US" sz="3200" dirty="0"/>
            </a:br>
            <a:endParaRPr lang="en-US" sz="3200" dirty="0"/>
          </a:p>
        </p:txBody>
      </p:sp>
      <p:sp>
        <p:nvSpPr>
          <p:cNvPr id="4" name="Slide Number Placeholder 3"/>
          <p:cNvSpPr>
            <a:spLocks noGrp="1"/>
          </p:cNvSpPr>
          <p:nvPr>
            <p:ph type="sldNum" sz="quarter" idx="12"/>
          </p:nvPr>
        </p:nvSpPr>
        <p:spPr/>
        <p:txBody>
          <a:bodyPr/>
          <a:lstStyle/>
          <a:p>
            <a:fld id="{FA6D1DC9-C721-4D5F-A7A1-DF55DAF8C7D9}" type="slidenum">
              <a:rPr lang="en-US" smtClean="0"/>
              <a:t>18</a:t>
            </a:fld>
            <a:endParaRPr lang="en-US"/>
          </a:p>
        </p:txBody>
      </p:sp>
    </p:spTree>
    <p:extLst>
      <p:ext uri="{BB962C8B-B14F-4D97-AF65-F5344CB8AC3E}">
        <p14:creationId xmlns:p14="http://schemas.microsoft.com/office/powerpoint/2010/main" val="2277471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the email</a:t>
            </a:r>
          </a:p>
        </p:txBody>
      </p:sp>
      <p:sp>
        <p:nvSpPr>
          <p:cNvPr id="3" name="Content Placeholder 2"/>
          <p:cNvSpPr>
            <a:spLocks noGrp="1"/>
          </p:cNvSpPr>
          <p:nvPr>
            <p:ph idx="1"/>
          </p:nvPr>
        </p:nvSpPr>
        <p:spPr>
          <a:xfrm>
            <a:off x="456045" y="1344158"/>
            <a:ext cx="11279909" cy="5194753"/>
          </a:xfrm>
        </p:spPr>
        <p:txBody>
          <a:bodyPr>
            <a:normAutofit/>
          </a:bodyPr>
          <a:lstStyle/>
          <a:p>
            <a:pPr marL="0" indent="0">
              <a:buNone/>
            </a:pPr>
            <a:r>
              <a:rPr lang="en-US" sz="3200" b="1" dirty="0"/>
              <a:t>function </a:t>
            </a:r>
            <a:r>
              <a:rPr lang="en-US" sz="3200" b="1" dirty="0" err="1"/>
              <a:t>validateEmail</a:t>
            </a:r>
            <a:r>
              <a:rPr lang="en-US" sz="3200" b="1" dirty="0"/>
              <a:t>(field)</a:t>
            </a:r>
          </a:p>
          <a:p>
            <a:pPr marL="0" indent="0">
              <a:buNone/>
            </a:pPr>
            <a:r>
              <a:rPr lang="en-US" sz="3200" dirty="0"/>
              <a:t>{</a:t>
            </a:r>
          </a:p>
          <a:p>
            <a:pPr marL="0" indent="0">
              <a:buNone/>
            </a:pPr>
            <a:r>
              <a:rPr lang="en-US" sz="3200" dirty="0"/>
              <a:t>  if (field == "") return "No Email was entered.\n"</a:t>
            </a:r>
          </a:p>
          <a:p>
            <a:pPr marL="0" indent="0">
              <a:buNone/>
            </a:pPr>
            <a:r>
              <a:rPr lang="en-US" sz="3200" dirty="0"/>
              <a:t>    else if (!((</a:t>
            </a:r>
            <a:r>
              <a:rPr lang="en-US" sz="3200" dirty="0" err="1"/>
              <a:t>field.indexOf</a:t>
            </a:r>
            <a:r>
              <a:rPr lang="en-US" sz="3200" dirty="0"/>
              <a:t>(".") &gt; 0) &amp;&amp;</a:t>
            </a:r>
          </a:p>
          <a:p>
            <a:pPr marL="0" indent="0">
              <a:buNone/>
            </a:pPr>
            <a:r>
              <a:rPr lang="en-US" sz="3200" dirty="0"/>
              <a:t>               (</a:t>
            </a:r>
            <a:r>
              <a:rPr lang="en-US" sz="3200" dirty="0" err="1"/>
              <a:t>field.indexOf</a:t>
            </a:r>
            <a:r>
              <a:rPr lang="en-US" sz="3200" dirty="0"/>
              <a:t>("@") &gt; 0)) ||</a:t>
            </a:r>
          </a:p>
          <a:p>
            <a:pPr marL="0" indent="0">
              <a:buNone/>
            </a:pPr>
            <a:r>
              <a:rPr lang="en-US" sz="3200" dirty="0"/>
              <a:t>                /[^a-zA-Z0-9.@_-]/.test(field))</a:t>
            </a:r>
          </a:p>
          <a:p>
            <a:pPr marL="0" indent="0">
              <a:buNone/>
            </a:pPr>
            <a:r>
              <a:rPr lang="en-US" sz="3200" dirty="0"/>
              <a:t>      return "The Email address is invalid.\n"</a:t>
            </a:r>
          </a:p>
          <a:p>
            <a:pPr marL="0" indent="0">
              <a:buNone/>
            </a:pPr>
            <a:r>
              <a:rPr lang="en-US" sz="3200" dirty="0"/>
              <a:t>  return ""</a:t>
            </a:r>
          </a:p>
          <a:p>
            <a:pPr marL="0" indent="0">
              <a:buNone/>
            </a:pPr>
            <a:r>
              <a:rPr lang="en-US" sz="3200" dirty="0"/>
              <a:t>}</a:t>
            </a:r>
          </a:p>
        </p:txBody>
      </p:sp>
      <p:sp>
        <p:nvSpPr>
          <p:cNvPr id="4" name="Slide Number Placeholder 3"/>
          <p:cNvSpPr>
            <a:spLocks noGrp="1"/>
          </p:cNvSpPr>
          <p:nvPr>
            <p:ph type="sldNum" sz="quarter" idx="12"/>
          </p:nvPr>
        </p:nvSpPr>
        <p:spPr/>
        <p:txBody>
          <a:bodyPr/>
          <a:lstStyle/>
          <a:p>
            <a:fld id="{FA6D1DC9-C721-4D5F-A7A1-DF55DAF8C7D9}" type="slidenum">
              <a:rPr lang="en-US" smtClean="0"/>
              <a:t>19</a:t>
            </a:fld>
            <a:endParaRPr lang="en-US"/>
          </a:p>
        </p:txBody>
      </p:sp>
    </p:spTree>
    <p:extLst>
      <p:ext uri="{BB962C8B-B14F-4D97-AF65-F5344CB8AC3E}">
        <p14:creationId xmlns:p14="http://schemas.microsoft.com/office/powerpoint/2010/main" val="403944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Validating User Input with JavaScript</a:t>
            </a:r>
          </a:p>
        </p:txBody>
      </p:sp>
      <p:sp>
        <p:nvSpPr>
          <p:cNvPr id="3" name="Content Placeholder 2"/>
          <p:cNvSpPr>
            <a:spLocks noGrp="1"/>
          </p:cNvSpPr>
          <p:nvPr>
            <p:ph idx="1"/>
          </p:nvPr>
        </p:nvSpPr>
        <p:spPr>
          <a:xfrm>
            <a:off x="456045" y="1526720"/>
            <a:ext cx="11279909" cy="5083941"/>
          </a:xfrm>
        </p:spPr>
        <p:txBody>
          <a:bodyPr>
            <a:normAutofit/>
          </a:bodyPr>
          <a:lstStyle/>
          <a:p>
            <a:r>
              <a:rPr lang="en-US" dirty="0"/>
              <a:t>Ensure that data is complete and correct before submission.</a:t>
            </a:r>
            <a:endParaRPr lang="en-US" sz="3200" dirty="0"/>
          </a:p>
          <a:p>
            <a:r>
              <a:rPr lang="en-US" sz="3200" dirty="0"/>
              <a:t>Types of JavaScript validations:</a:t>
            </a:r>
          </a:p>
          <a:p>
            <a:pPr lvl="1"/>
            <a:r>
              <a:rPr lang="en-US" sz="3200" dirty="0"/>
              <a:t>Checking that fields are not empty</a:t>
            </a:r>
          </a:p>
          <a:p>
            <a:pPr lvl="1"/>
            <a:r>
              <a:rPr lang="en-US" sz="3200" dirty="0"/>
              <a:t>Ensuring that email addresses conform to the proper format</a:t>
            </a:r>
          </a:p>
          <a:p>
            <a:pPr lvl="1"/>
            <a:r>
              <a:rPr lang="en-US" sz="3200" dirty="0"/>
              <a:t>Ensuring that values entered are within expected bounds</a:t>
            </a:r>
          </a:p>
        </p:txBody>
      </p:sp>
      <p:sp>
        <p:nvSpPr>
          <p:cNvPr id="4" name="Slide Number Placeholder 3"/>
          <p:cNvSpPr>
            <a:spLocks noGrp="1"/>
          </p:cNvSpPr>
          <p:nvPr>
            <p:ph type="sldNum" sz="quarter" idx="12"/>
          </p:nvPr>
        </p:nvSpPr>
        <p:spPr/>
        <p:txBody>
          <a:bodyPr/>
          <a:lstStyle/>
          <a:p>
            <a:fld id="{FA6D1DC9-C721-4D5F-A7A1-DF55DAF8C7D9}" type="slidenum">
              <a:rPr lang="en-US" smtClean="0"/>
              <a:t>2</a:t>
            </a:fld>
            <a:endParaRPr lang="en-US"/>
          </a:p>
        </p:txBody>
      </p:sp>
    </p:spTree>
    <p:extLst>
      <p:ext uri="{BB962C8B-B14F-4D97-AF65-F5344CB8AC3E}">
        <p14:creationId xmlns:p14="http://schemas.microsoft.com/office/powerpoint/2010/main" val="11529930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299B5-66F4-4B18-9313-241FDB890E1E}"/>
              </a:ext>
            </a:extLst>
          </p:cNvPr>
          <p:cNvSpPr>
            <a:spLocks noGrp="1"/>
          </p:cNvSpPr>
          <p:nvPr>
            <p:ph type="title"/>
          </p:nvPr>
        </p:nvSpPr>
        <p:spPr/>
        <p:txBody>
          <a:bodyPr/>
          <a:lstStyle/>
          <a:p>
            <a:r>
              <a:rPr lang="en-US" i="1" dirty="0"/>
              <a:t>Figure 16-2. JavaScript form validation in action</a:t>
            </a:r>
            <a:endParaRPr lang="en-PK" dirty="0"/>
          </a:p>
        </p:txBody>
      </p:sp>
      <p:pic>
        <p:nvPicPr>
          <p:cNvPr id="6" name="Content Placeholder 5">
            <a:extLst>
              <a:ext uri="{FF2B5EF4-FFF2-40B4-BE49-F238E27FC236}">
                <a16:creationId xmlns:a16="http://schemas.microsoft.com/office/drawing/2014/main" id="{3C666B65-033D-4234-B541-F5FB6FD88EED}"/>
              </a:ext>
            </a:extLst>
          </p:cNvPr>
          <p:cNvPicPr>
            <a:picLocks noGrp="1" noChangeAspect="1"/>
          </p:cNvPicPr>
          <p:nvPr>
            <p:ph idx="1"/>
          </p:nvPr>
        </p:nvPicPr>
        <p:blipFill>
          <a:blip r:embed="rId2"/>
          <a:stretch>
            <a:fillRect/>
          </a:stretch>
        </p:blipFill>
        <p:spPr>
          <a:xfrm>
            <a:off x="2456511" y="1552714"/>
            <a:ext cx="7278976" cy="4681134"/>
          </a:xfrm>
          <a:prstGeom prst="rect">
            <a:avLst/>
          </a:prstGeom>
        </p:spPr>
      </p:pic>
      <p:sp>
        <p:nvSpPr>
          <p:cNvPr id="4" name="Slide Number Placeholder 3">
            <a:extLst>
              <a:ext uri="{FF2B5EF4-FFF2-40B4-BE49-F238E27FC236}">
                <a16:creationId xmlns:a16="http://schemas.microsoft.com/office/drawing/2014/main" id="{43ED8C58-B21D-4F01-83CF-6A52EC96B9F9}"/>
              </a:ext>
            </a:extLst>
          </p:cNvPr>
          <p:cNvSpPr>
            <a:spLocks noGrp="1"/>
          </p:cNvSpPr>
          <p:nvPr>
            <p:ph type="sldNum" sz="quarter" idx="12"/>
          </p:nvPr>
        </p:nvSpPr>
        <p:spPr/>
        <p:txBody>
          <a:bodyPr/>
          <a:lstStyle/>
          <a:p>
            <a:fld id="{FA6D1DC9-C721-4D5F-A7A1-DF55DAF8C7D9}" type="slidenum">
              <a:rPr lang="en-US" smtClean="0"/>
              <a:t>20</a:t>
            </a:fld>
            <a:endParaRPr lang="en-US"/>
          </a:p>
        </p:txBody>
      </p:sp>
    </p:spTree>
    <p:extLst>
      <p:ext uri="{BB962C8B-B14F-4D97-AF65-F5344CB8AC3E}">
        <p14:creationId xmlns:p14="http://schemas.microsoft.com/office/powerpoint/2010/main" val="9713264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747F0-F56F-46D7-9C06-BF739FEEED7D}"/>
              </a:ext>
            </a:extLst>
          </p:cNvPr>
          <p:cNvSpPr>
            <a:spLocks noGrp="1"/>
          </p:cNvSpPr>
          <p:nvPr>
            <p:ph type="title"/>
          </p:nvPr>
        </p:nvSpPr>
        <p:spPr/>
        <p:txBody>
          <a:bodyPr/>
          <a:lstStyle/>
          <a:p>
            <a:r>
              <a:rPr lang="en-US" dirty="0"/>
              <a:t>Regular Expressions</a:t>
            </a:r>
            <a:endParaRPr lang="en-PK" dirty="0"/>
          </a:p>
        </p:txBody>
      </p:sp>
      <p:sp>
        <p:nvSpPr>
          <p:cNvPr id="3" name="Content Placeholder 2">
            <a:extLst>
              <a:ext uri="{FF2B5EF4-FFF2-40B4-BE49-F238E27FC236}">
                <a16:creationId xmlns:a16="http://schemas.microsoft.com/office/drawing/2014/main" id="{3EDF2E95-586A-40E9-BE4D-FA27F5611089}"/>
              </a:ext>
            </a:extLst>
          </p:cNvPr>
          <p:cNvSpPr>
            <a:spLocks noGrp="1"/>
          </p:cNvSpPr>
          <p:nvPr>
            <p:ph idx="1"/>
          </p:nvPr>
        </p:nvSpPr>
        <p:spPr/>
        <p:txBody>
          <a:bodyPr/>
          <a:lstStyle/>
          <a:p>
            <a:r>
              <a:rPr lang="en-US" dirty="0"/>
              <a:t>Regular expressions are used to construct powerful pattern-matching algorithms within a single expression.</a:t>
            </a:r>
          </a:p>
          <a:p>
            <a:r>
              <a:rPr lang="en-US" dirty="0"/>
              <a:t>Pattern can be used for text search and text replace operations.</a:t>
            </a:r>
          </a:p>
          <a:p>
            <a:r>
              <a:rPr lang="en-US" dirty="0"/>
              <a:t>Every regular expression must be enclosed in slashes (</a:t>
            </a:r>
            <a:r>
              <a:rPr lang="en-US" b="1" dirty="0"/>
              <a:t>/</a:t>
            </a:r>
            <a:r>
              <a:rPr lang="en-US" dirty="0"/>
              <a:t>).</a:t>
            </a:r>
          </a:p>
          <a:p>
            <a:r>
              <a:rPr lang="en-US" dirty="0"/>
              <a:t>Metacharacters - characters having special meanings, e.g. asterisk (</a:t>
            </a:r>
            <a:r>
              <a:rPr lang="en-US" b="1" dirty="0"/>
              <a:t>*</a:t>
            </a:r>
            <a:r>
              <a:rPr lang="en-US" dirty="0"/>
              <a:t>) and plus (</a:t>
            </a:r>
            <a:r>
              <a:rPr lang="en-US" b="1" dirty="0"/>
              <a:t>+</a:t>
            </a:r>
            <a:r>
              <a:rPr lang="en-US" dirty="0"/>
              <a:t>)</a:t>
            </a:r>
          </a:p>
          <a:p>
            <a:pPr lvl="1"/>
            <a:r>
              <a:rPr lang="en-US" dirty="0"/>
              <a:t>Example: Search for a name John Doe separated by any number of spaces or no space.</a:t>
            </a:r>
          </a:p>
          <a:p>
            <a:pPr lvl="1"/>
            <a:r>
              <a:rPr lang="en-US" dirty="0"/>
              <a:t>/John *Doe/</a:t>
            </a:r>
            <a:endParaRPr lang="en-PK" dirty="0"/>
          </a:p>
        </p:txBody>
      </p:sp>
      <p:sp>
        <p:nvSpPr>
          <p:cNvPr id="4" name="Slide Number Placeholder 3">
            <a:extLst>
              <a:ext uri="{FF2B5EF4-FFF2-40B4-BE49-F238E27FC236}">
                <a16:creationId xmlns:a16="http://schemas.microsoft.com/office/drawing/2014/main" id="{B5DAC9A7-B924-4A02-8596-DA7F12B7FF9C}"/>
              </a:ext>
            </a:extLst>
          </p:cNvPr>
          <p:cNvSpPr>
            <a:spLocks noGrp="1"/>
          </p:cNvSpPr>
          <p:nvPr>
            <p:ph type="sldNum" sz="quarter" idx="12"/>
          </p:nvPr>
        </p:nvSpPr>
        <p:spPr/>
        <p:txBody>
          <a:bodyPr/>
          <a:lstStyle/>
          <a:p>
            <a:fld id="{FA6D1DC9-C721-4D5F-A7A1-DF55DAF8C7D9}" type="slidenum">
              <a:rPr lang="en-US" smtClean="0"/>
              <a:t>21</a:t>
            </a:fld>
            <a:endParaRPr lang="en-US"/>
          </a:p>
        </p:txBody>
      </p:sp>
    </p:spTree>
    <p:extLst>
      <p:ext uri="{BB962C8B-B14F-4D97-AF65-F5344CB8AC3E}">
        <p14:creationId xmlns:p14="http://schemas.microsoft.com/office/powerpoint/2010/main" val="1760547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4AC7-FF7C-4605-B080-84E000FBE24D}"/>
              </a:ext>
            </a:extLst>
          </p:cNvPr>
          <p:cNvSpPr>
            <a:spLocks noGrp="1"/>
          </p:cNvSpPr>
          <p:nvPr>
            <p:ph type="title"/>
          </p:nvPr>
        </p:nvSpPr>
        <p:spPr/>
        <p:txBody>
          <a:bodyPr/>
          <a:lstStyle/>
          <a:p>
            <a:r>
              <a:rPr lang="en-US" dirty="0"/>
              <a:t>Fuzzy Character Matching</a:t>
            </a:r>
            <a:endParaRPr lang="en-PK" dirty="0"/>
          </a:p>
        </p:txBody>
      </p:sp>
      <p:sp>
        <p:nvSpPr>
          <p:cNvPr id="3" name="Content Placeholder 2">
            <a:extLst>
              <a:ext uri="{FF2B5EF4-FFF2-40B4-BE49-F238E27FC236}">
                <a16:creationId xmlns:a16="http://schemas.microsoft.com/office/drawing/2014/main" id="{BD48D563-DC9F-421D-A249-F9172DCDF038}"/>
              </a:ext>
            </a:extLst>
          </p:cNvPr>
          <p:cNvSpPr>
            <a:spLocks noGrp="1"/>
          </p:cNvSpPr>
          <p:nvPr>
            <p:ph idx="1"/>
          </p:nvPr>
        </p:nvSpPr>
        <p:spPr>
          <a:xfrm>
            <a:off x="456045" y="1301674"/>
            <a:ext cx="11279909" cy="5419799"/>
          </a:xfrm>
        </p:spPr>
        <p:txBody>
          <a:bodyPr>
            <a:normAutofit/>
          </a:bodyPr>
          <a:lstStyle/>
          <a:p>
            <a:r>
              <a:rPr lang="en-US" dirty="0"/>
              <a:t>The dot (.) can match anything except a newline.</a:t>
            </a:r>
          </a:p>
          <a:p>
            <a:r>
              <a:rPr lang="en-US" dirty="0"/>
              <a:t>Example: search for HTML tags, which start with &lt; and end with &gt;. </a:t>
            </a:r>
          </a:p>
          <a:p>
            <a:pPr lvl="1"/>
            <a:r>
              <a:rPr lang="en-PK" dirty="0"/>
              <a:t>/&lt;.*&gt;/</a:t>
            </a:r>
          </a:p>
          <a:p>
            <a:pPr lvl="1"/>
            <a:r>
              <a:rPr lang="en-US" dirty="0"/>
              <a:t>“Match anything that lies between &lt; and &gt;, even if there’s nothing.”</a:t>
            </a:r>
          </a:p>
          <a:p>
            <a:pPr lvl="1"/>
            <a:r>
              <a:rPr lang="en-US" dirty="0"/>
              <a:t>It matches &lt;&gt;, &lt;</a:t>
            </a:r>
            <a:r>
              <a:rPr lang="en-US" dirty="0" err="1"/>
              <a:t>em</a:t>
            </a:r>
            <a:r>
              <a:rPr lang="en-US" dirty="0"/>
              <a:t>&gt;, &lt;</a:t>
            </a:r>
            <a:r>
              <a:rPr lang="en-US" dirty="0" err="1"/>
              <a:t>br</a:t>
            </a:r>
            <a:r>
              <a:rPr lang="en-US" dirty="0"/>
              <a:t>&gt;, and so on. </a:t>
            </a:r>
          </a:p>
          <a:p>
            <a:r>
              <a:rPr lang="en-US" dirty="0"/>
              <a:t>To avoid empty case, &lt;&gt;, use + instead of *, like this:</a:t>
            </a:r>
          </a:p>
          <a:p>
            <a:pPr lvl="1"/>
            <a:r>
              <a:rPr lang="en-PK" dirty="0"/>
              <a:t>/&lt;.+&gt;/</a:t>
            </a:r>
          </a:p>
          <a:p>
            <a:pPr lvl="1"/>
            <a:r>
              <a:rPr lang="en-US" dirty="0"/>
              <a:t>“Match anything that lies between &lt; and &gt; as long as there’s at least one character between them.”</a:t>
            </a:r>
          </a:p>
          <a:p>
            <a:pPr lvl="1"/>
            <a:r>
              <a:rPr lang="en-US" dirty="0"/>
              <a:t>It matches &lt;</a:t>
            </a:r>
            <a:r>
              <a:rPr lang="en-US" dirty="0" err="1"/>
              <a:t>em</a:t>
            </a:r>
            <a:r>
              <a:rPr lang="en-US" dirty="0"/>
              <a:t>&gt;, &lt;/</a:t>
            </a:r>
            <a:r>
              <a:rPr lang="en-US" dirty="0" err="1"/>
              <a:t>em</a:t>
            </a:r>
            <a:r>
              <a:rPr lang="en-US" dirty="0"/>
              <a:t>&gt;, &lt;h1&gt;, &lt;/h1&gt;, tags with attributes </a:t>
            </a:r>
            <a:r>
              <a:rPr lang="pt-BR" dirty="0"/>
              <a:t>&lt;a href="www.abc.xyz"&gt;, and will keep matching upto the last &gt; on the line like </a:t>
            </a:r>
            <a:r>
              <a:rPr lang="en-US" dirty="0"/>
              <a:t>&lt;h1&gt;&lt;b&gt;Introduction&lt;/b&gt;&lt;/h1&gt;</a:t>
            </a:r>
            <a:endParaRPr lang="en-PK" dirty="0"/>
          </a:p>
        </p:txBody>
      </p:sp>
      <p:sp>
        <p:nvSpPr>
          <p:cNvPr id="4" name="Slide Number Placeholder 3">
            <a:extLst>
              <a:ext uri="{FF2B5EF4-FFF2-40B4-BE49-F238E27FC236}">
                <a16:creationId xmlns:a16="http://schemas.microsoft.com/office/drawing/2014/main" id="{F5F54801-7078-4B21-B2BF-DFF16F3C11E9}"/>
              </a:ext>
            </a:extLst>
          </p:cNvPr>
          <p:cNvSpPr>
            <a:spLocks noGrp="1"/>
          </p:cNvSpPr>
          <p:nvPr>
            <p:ph type="sldNum" sz="quarter" idx="12"/>
          </p:nvPr>
        </p:nvSpPr>
        <p:spPr/>
        <p:txBody>
          <a:bodyPr/>
          <a:lstStyle/>
          <a:p>
            <a:fld id="{FA6D1DC9-C721-4D5F-A7A1-DF55DAF8C7D9}" type="slidenum">
              <a:rPr lang="en-US" smtClean="0"/>
              <a:t>22</a:t>
            </a:fld>
            <a:endParaRPr lang="en-US"/>
          </a:p>
        </p:txBody>
      </p:sp>
    </p:spTree>
    <p:extLst>
      <p:ext uri="{BB962C8B-B14F-4D97-AF65-F5344CB8AC3E}">
        <p14:creationId xmlns:p14="http://schemas.microsoft.com/office/powerpoint/2010/main" val="44155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4AC7-FF7C-4605-B080-84E000FBE24D}"/>
              </a:ext>
            </a:extLst>
          </p:cNvPr>
          <p:cNvSpPr>
            <a:spLocks noGrp="1"/>
          </p:cNvSpPr>
          <p:nvPr>
            <p:ph type="title"/>
          </p:nvPr>
        </p:nvSpPr>
        <p:spPr/>
        <p:txBody>
          <a:bodyPr/>
          <a:lstStyle/>
          <a:p>
            <a:r>
              <a:rPr lang="en-US" dirty="0"/>
              <a:t>Fuzzy Character Matching</a:t>
            </a:r>
            <a:endParaRPr lang="en-PK" dirty="0"/>
          </a:p>
        </p:txBody>
      </p:sp>
      <p:sp>
        <p:nvSpPr>
          <p:cNvPr id="3" name="Content Placeholder 2">
            <a:extLst>
              <a:ext uri="{FF2B5EF4-FFF2-40B4-BE49-F238E27FC236}">
                <a16:creationId xmlns:a16="http://schemas.microsoft.com/office/drawing/2014/main" id="{BD48D563-DC9F-421D-A249-F9172DCDF038}"/>
              </a:ext>
            </a:extLst>
          </p:cNvPr>
          <p:cNvSpPr>
            <a:spLocks noGrp="1"/>
          </p:cNvSpPr>
          <p:nvPr>
            <p:ph idx="1"/>
          </p:nvPr>
        </p:nvSpPr>
        <p:spPr>
          <a:xfrm>
            <a:off x="456045" y="1301674"/>
            <a:ext cx="11279909" cy="5419799"/>
          </a:xfrm>
        </p:spPr>
        <p:txBody>
          <a:bodyPr>
            <a:normAutofit/>
          </a:bodyPr>
          <a:lstStyle/>
          <a:p>
            <a:r>
              <a:rPr lang="en-US" dirty="0"/>
              <a:t>To match the dot character itself (.), escape it by placing a backslash (\) before it.</a:t>
            </a:r>
          </a:p>
          <a:p>
            <a:r>
              <a:rPr lang="en-US" dirty="0"/>
              <a:t>Example: match the floating-point number 5.0</a:t>
            </a:r>
          </a:p>
          <a:p>
            <a:pPr lvl="1"/>
            <a:r>
              <a:rPr lang="en-PK" dirty="0"/>
              <a:t>/5\.0/</a:t>
            </a:r>
            <a:endParaRPr lang="en-US" dirty="0"/>
          </a:p>
          <a:p>
            <a:r>
              <a:rPr lang="en-US" dirty="0"/>
              <a:t>Example: to allow any number of zeros after decimal point, add an asterisk:</a:t>
            </a:r>
          </a:p>
          <a:p>
            <a:pPr lvl="1"/>
            <a:r>
              <a:rPr lang="en-PK" dirty="0"/>
              <a:t>/5\.0*/</a:t>
            </a:r>
          </a:p>
        </p:txBody>
      </p:sp>
      <p:sp>
        <p:nvSpPr>
          <p:cNvPr id="4" name="Slide Number Placeholder 3">
            <a:extLst>
              <a:ext uri="{FF2B5EF4-FFF2-40B4-BE49-F238E27FC236}">
                <a16:creationId xmlns:a16="http://schemas.microsoft.com/office/drawing/2014/main" id="{F5F54801-7078-4B21-B2BF-DFF16F3C11E9}"/>
              </a:ext>
            </a:extLst>
          </p:cNvPr>
          <p:cNvSpPr>
            <a:spLocks noGrp="1"/>
          </p:cNvSpPr>
          <p:nvPr>
            <p:ph type="sldNum" sz="quarter" idx="12"/>
          </p:nvPr>
        </p:nvSpPr>
        <p:spPr/>
        <p:txBody>
          <a:bodyPr/>
          <a:lstStyle/>
          <a:p>
            <a:fld id="{FA6D1DC9-C721-4D5F-A7A1-DF55DAF8C7D9}" type="slidenum">
              <a:rPr lang="en-US" smtClean="0"/>
              <a:t>23</a:t>
            </a:fld>
            <a:endParaRPr lang="en-US"/>
          </a:p>
        </p:txBody>
      </p:sp>
    </p:spTree>
    <p:extLst>
      <p:ext uri="{BB962C8B-B14F-4D97-AF65-F5344CB8AC3E}">
        <p14:creationId xmlns:p14="http://schemas.microsoft.com/office/powerpoint/2010/main" val="2176827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6EB92-222B-42E8-89C0-934CE1C2DA02}"/>
              </a:ext>
            </a:extLst>
          </p:cNvPr>
          <p:cNvSpPr>
            <a:spLocks noGrp="1"/>
          </p:cNvSpPr>
          <p:nvPr>
            <p:ph type="title"/>
          </p:nvPr>
        </p:nvSpPr>
        <p:spPr/>
        <p:txBody>
          <a:bodyPr/>
          <a:lstStyle/>
          <a:p>
            <a:r>
              <a:rPr lang="en-US" dirty="0"/>
              <a:t>Grouping Through Parentheses</a:t>
            </a:r>
            <a:endParaRPr lang="en-PK" dirty="0"/>
          </a:p>
        </p:txBody>
      </p:sp>
      <p:sp>
        <p:nvSpPr>
          <p:cNvPr id="3" name="Content Placeholder 2">
            <a:extLst>
              <a:ext uri="{FF2B5EF4-FFF2-40B4-BE49-F238E27FC236}">
                <a16:creationId xmlns:a16="http://schemas.microsoft.com/office/drawing/2014/main" id="{CC088C19-F5C7-4D5E-AC2D-1B9EB4ADC9F5}"/>
              </a:ext>
            </a:extLst>
          </p:cNvPr>
          <p:cNvSpPr>
            <a:spLocks noGrp="1"/>
          </p:cNvSpPr>
          <p:nvPr>
            <p:ph idx="1"/>
          </p:nvPr>
        </p:nvSpPr>
        <p:spPr>
          <a:xfrm>
            <a:off x="456045" y="1301674"/>
            <a:ext cx="11511837" cy="5220149"/>
          </a:xfrm>
        </p:spPr>
        <p:txBody>
          <a:bodyPr>
            <a:normAutofit/>
          </a:bodyPr>
          <a:lstStyle/>
          <a:p>
            <a:r>
              <a:rPr lang="en-US" dirty="0"/>
              <a:t>Use parentheses to group characters on which metacharacters need to be applied.</a:t>
            </a:r>
          </a:p>
          <a:p>
            <a:r>
              <a:rPr lang="en-US" dirty="0"/>
              <a:t>Example: match increment in power by one thousand e.g., 1,000  1,000,000 …</a:t>
            </a:r>
          </a:p>
          <a:p>
            <a:pPr lvl="1"/>
            <a:r>
              <a:rPr lang="en-US" dirty="0"/>
              <a:t>/1(,000)+ /</a:t>
            </a:r>
          </a:p>
          <a:p>
            <a:pPr lvl="1"/>
            <a:r>
              <a:rPr lang="en-US" sz="3000" dirty="0"/>
              <a:t>“Match 1 followed by one or more complete groups of a comma followed by three zeros”.</a:t>
            </a:r>
          </a:p>
          <a:p>
            <a:pPr lvl="1"/>
            <a:r>
              <a:rPr lang="en-US" dirty="0"/>
              <a:t>The space after the + character indicates that the match must end when a space is encountered. Without it, 1,000,00 would incorrectly match because only the first 1,000 would be taken into account, and the remaining ,00 would be ignored.</a:t>
            </a:r>
            <a:endParaRPr lang="en-PK" dirty="0"/>
          </a:p>
        </p:txBody>
      </p:sp>
      <p:sp>
        <p:nvSpPr>
          <p:cNvPr id="4" name="Slide Number Placeholder 3">
            <a:extLst>
              <a:ext uri="{FF2B5EF4-FFF2-40B4-BE49-F238E27FC236}">
                <a16:creationId xmlns:a16="http://schemas.microsoft.com/office/drawing/2014/main" id="{5E60B62D-948E-4B08-90F1-3549F7248C87}"/>
              </a:ext>
            </a:extLst>
          </p:cNvPr>
          <p:cNvSpPr>
            <a:spLocks noGrp="1"/>
          </p:cNvSpPr>
          <p:nvPr>
            <p:ph type="sldNum" sz="quarter" idx="12"/>
          </p:nvPr>
        </p:nvSpPr>
        <p:spPr/>
        <p:txBody>
          <a:bodyPr/>
          <a:lstStyle/>
          <a:p>
            <a:fld id="{FA6D1DC9-C721-4D5F-A7A1-DF55DAF8C7D9}" type="slidenum">
              <a:rPr lang="en-US" smtClean="0"/>
              <a:t>24</a:t>
            </a:fld>
            <a:endParaRPr lang="en-US"/>
          </a:p>
        </p:txBody>
      </p:sp>
    </p:spTree>
    <p:extLst>
      <p:ext uri="{BB962C8B-B14F-4D97-AF65-F5344CB8AC3E}">
        <p14:creationId xmlns:p14="http://schemas.microsoft.com/office/powerpoint/2010/main" val="3163567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2B8F-0F2E-4466-84F2-BE794F67FF0C}"/>
              </a:ext>
            </a:extLst>
          </p:cNvPr>
          <p:cNvSpPr>
            <a:spLocks noGrp="1"/>
          </p:cNvSpPr>
          <p:nvPr>
            <p:ph type="title"/>
          </p:nvPr>
        </p:nvSpPr>
        <p:spPr/>
        <p:txBody>
          <a:bodyPr/>
          <a:lstStyle/>
          <a:p>
            <a:r>
              <a:rPr lang="en-US" dirty="0"/>
              <a:t>Character Classes</a:t>
            </a:r>
            <a:endParaRPr lang="en-PK" dirty="0"/>
          </a:p>
        </p:txBody>
      </p:sp>
      <p:sp>
        <p:nvSpPr>
          <p:cNvPr id="3" name="Content Placeholder 2">
            <a:extLst>
              <a:ext uri="{FF2B5EF4-FFF2-40B4-BE49-F238E27FC236}">
                <a16:creationId xmlns:a16="http://schemas.microsoft.com/office/drawing/2014/main" id="{A2FB66CA-5306-4EC0-AA54-053BE00F3B63}"/>
              </a:ext>
            </a:extLst>
          </p:cNvPr>
          <p:cNvSpPr>
            <a:spLocks noGrp="1"/>
          </p:cNvSpPr>
          <p:nvPr>
            <p:ph idx="1"/>
          </p:nvPr>
        </p:nvSpPr>
        <p:spPr>
          <a:xfrm>
            <a:off x="456045" y="1301674"/>
            <a:ext cx="11735955" cy="5419799"/>
          </a:xfrm>
        </p:spPr>
        <p:txBody>
          <a:bodyPr>
            <a:normAutofit lnSpcReduction="10000"/>
          </a:bodyPr>
          <a:lstStyle/>
          <a:p>
            <a:r>
              <a:rPr lang="en-US" dirty="0"/>
              <a:t>Group of characters placed inside square brackets [] are called a character class.</a:t>
            </a:r>
          </a:p>
          <a:p>
            <a:r>
              <a:rPr lang="en-US" dirty="0"/>
              <a:t>Character class matches a single character from a list of characters.</a:t>
            </a:r>
          </a:p>
          <a:p>
            <a:r>
              <a:rPr lang="en-US" dirty="0"/>
              <a:t>Example: match both the American spelling gray and the British spelling grey</a:t>
            </a:r>
          </a:p>
          <a:p>
            <a:pPr lvl="1"/>
            <a:r>
              <a:rPr lang="en-US" dirty="0"/>
              <a:t>/gr[ae]y/</a:t>
            </a:r>
          </a:p>
          <a:p>
            <a:r>
              <a:rPr lang="en-US" dirty="0"/>
              <a:t>Indicating a Range</a:t>
            </a:r>
          </a:p>
          <a:p>
            <a:pPr lvl="1"/>
            <a:r>
              <a:rPr lang="en-US" dirty="0"/>
              <a:t>Use a hyphen (-) to indicate a range inside brackets.</a:t>
            </a:r>
          </a:p>
          <a:p>
            <a:pPr lvl="1"/>
            <a:r>
              <a:rPr lang="en-US" dirty="0"/>
              <a:t>Example: match a single digit        </a:t>
            </a:r>
            <a:r>
              <a:rPr lang="en-PK" dirty="0"/>
              <a:t>/[0-9]/</a:t>
            </a:r>
            <a:endParaRPr lang="en-US" dirty="0"/>
          </a:p>
          <a:p>
            <a:r>
              <a:rPr lang="en-US" dirty="0"/>
              <a:t>Negation</a:t>
            </a:r>
          </a:p>
          <a:p>
            <a:pPr lvl="1"/>
            <a:r>
              <a:rPr lang="en-US" dirty="0"/>
              <a:t>Place a caret (^) after the opening bracket to negate the whole class.</a:t>
            </a:r>
          </a:p>
          <a:p>
            <a:pPr lvl="1"/>
            <a:r>
              <a:rPr lang="en-US" dirty="0"/>
              <a:t>Example: match a followed by not b or c        /a[^</a:t>
            </a:r>
            <a:r>
              <a:rPr lang="en-US" dirty="0" err="1"/>
              <a:t>bc</a:t>
            </a:r>
            <a:r>
              <a:rPr lang="en-US" dirty="0"/>
              <a:t>]/</a:t>
            </a:r>
          </a:p>
        </p:txBody>
      </p:sp>
      <p:sp>
        <p:nvSpPr>
          <p:cNvPr id="4" name="Slide Number Placeholder 3">
            <a:extLst>
              <a:ext uri="{FF2B5EF4-FFF2-40B4-BE49-F238E27FC236}">
                <a16:creationId xmlns:a16="http://schemas.microsoft.com/office/drawing/2014/main" id="{B19CC96E-EEDF-43CB-84D0-124C2E4D7B5F}"/>
              </a:ext>
            </a:extLst>
          </p:cNvPr>
          <p:cNvSpPr>
            <a:spLocks noGrp="1"/>
          </p:cNvSpPr>
          <p:nvPr>
            <p:ph type="sldNum" sz="quarter" idx="12"/>
          </p:nvPr>
        </p:nvSpPr>
        <p:spPr/>
        <p:txBody>
          <a:bodyPr/>
          <a:lstStyle/>
          <a:p>
            <a:fld id="{FA6D1DC9-C721-4D5F-A7A1-DF55DAF8C7D9}" type="slidenum">
              <a:rPr lang="en-US" smtClean="0"/>
              <a:t>25</a:t>
            </a:fld>
            <a:endParaRPr lang="en-US"/>
          </a:p>
        </p:txBody>
      </p:sp>
    </p:spTree>
    <p:extLst>
      <p:ext uri="{BB962C8B-B14F-4D97-AF65-F5344CB8AC3E}">
        <p14:creationId xmlns:p14="http://schemas.microsoft.com/office/powerpoint/2010/main" val="1797807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3FFEA-6064-448D-8C11-5782E9F1A374}"/>
              </a:ext>
            </a:extLst>
          </p:cNvPr>
          <p:cNvSpPr>
            <a:spLocks noGrp="1"/>
          </p:cNvSpPr>
          <p:nvPr>
            <p:ph type="title"/>
          </p:nvPr>
        </p:nvSpPr>
        <p:spPr/>
        <p:txBody>
          <a:bodyPr/>
          <a:lstStyle/>
          <a:p>
            <a:r>
              <a:rPr lang="en-US" dirty="0"/>
              <a:t>Example – match HTML tag</a:t>
            </a:r>
            <a:endParaRPr lang="en-PK" dirty="0"/>
          </a:p>
        </p:txBody>
      </p:sp>
      <p:sp>
        <p:nvSpPr>
          <p:cNvPr id="3" name="Content Placeholder 2">
            <a:extLst>
              <a:ext uri="{FF2B5EF4-FFF2-40B4-BE49-F238E27FC236}">
                <a16:creationId xmlns:a16="http://schemas.microsoft.com/office/drawing/2014/main" id="{86EF8E13-DE85-476B-A735-BBC0343D9706}"/>
              </a:ext>
            </a:extLst>
          </p:cNvPr>
          <p:cNvSpPr>
            <a:spLocks noGrp="1"/>
          </p:cNvSpPr>
          <p:nvPr>
            <p:ph idx="1"/>
          </p:nvPr>
        </p:nvSpPr>
        <p:spPr>
          <a:xfrm>
            <a:off x="456045" y="1301675"/>
            <a:ext cx="11279909" cy="5054674"/>
          </a:xfrm>
        </p:spPr>
        <p:txBody>
          <a:bodyPr>
            <a:normAutofit/>
          </a:bodyPr>
          <a:lstStyle/>
          <a:p>
            <a:r>
              <a:rPr lang="en-PK" dirty="0"/>
              <a:t>/&lt;[^&gt;]+&gt;/</a:t>
            </a:r>
            <a:endParaRPr lang="en-US" dirty="0"/>
          </a:p>
          <a:p>
            <a:pPr lvl="1"/>
            <a:r>
              <a:rPr lang="en-PK" b="1" dirty="0"/>
              <a:t>/</a:t>
            </a:r>
            <a:r>
              <a:rPr lang="en-US" dirty="0"/>
              <a:t>    opening slash that indicates this is a regular expression.</a:t>
            </a:r>
          </a:p>
          <a:p>
            <a:pPr lvl="1"/>
            <a:r>
              <a:rPr lang="en-PK" b="1" dirty="0"/>
              <a:t>&lt;</a:t>
            </a:r>
            <a:r>
              <a:rPr lang="en-US" dirty="0"/>
              <a:t>    opening bracket of an HTML tag. This is matched exactly; it’s not a metacharacter.</a:t>
            </a:r>
          </a:p>
          <a:p>
            <a:pPr lvl="1"/>
            <a:r>
              <a:rPr lang="en-PK" b="1" dirty="0"/>
              <a:t>[^&gt;]</a:t>
            </a:r>
            <a:r>
              <a:rPr lang="en-US" dirty="0"/>
              <a:t>    character class. The embedded ^&gt; means “match anything except a closing angle bracket.”</a:t>
            </a:r>
          </a:p>
          <a:p>
            <a:pPr lvl="1"/>
            <a:r>
              <a:rPr lang="en-PK" b="1" dirty="0"/>
              <a:t>+</a:t>
            </a:r>
            <a:r>
              <a:rPr lang="en-US" dirty="0"/>
              <a:t>    allows any number of characters to match the previous [^&gt;], as long as there is at least one of them.</a:t>
            </a:r>
          </a:p>
          <a:p>
            <a:pPr lvl="1"/>
            <a:r>
              <a:rPr lang="en-PK" b="1" dirty="0"/>
              <a:t>&gt;</a:t>
            </a:r>
            <a:r>
              <a:rPr lang="en-US" dirty="0"/>
              <a:t>     closing bracket of an HTML tag. This is matched exactly.</a:t>
            </a:r>
          </a:p>
          <a:p>
            <a:pPr lvl="1"/>
            <a:r>
              <a:rPr lang="en-PK" b="1" dirty="0"/>
              <a:t>/</a:t>
            </a:r>
            <a:r>
              <a:rPr lang="en-US" dirty="0"/>
              <a:t>    closing slash that indicates the end of the regular expression.</a:t>
            </a:r>
            <a:endParaRPr lang="en-PK" dirty="0"/>
          </a:p>
        </p:txBody>
      </p:sp>
      <p:sp>
        <p:nvSpPr>
          <p:cNvPr id="4" name="Slide Number Placeholder 3">
            <a:extLst>
              <a:ext uri="{FF2B5EF4-FFF2-40B4-BE49-F238E27FC236}">
                <a16:creationId xmlns:a16="http://schemas.microsoft.com/office/drawing/2014/main" id="{C120D849-683D-4287-A4C4-117702276C27}"/>
              </a:ext>
            </a:extLst>
          </p:cNvPr>
          <p:cNvSpPr>
            <a:spLocks noGrp="1"/>
          </p:cNvSpPr>
          <p:nvPr>
            <p:ph type="sldNum" sz="quarter" idx="12"/>
          </p:nvPr>
        </p:nvSpPr>
        <p:spPr/>
        <p:txBody>
          <a:bodyPr/>
          <a:lstStyle/>
          <a:p>
            <a:fld id="{FA6D1DC9-C721-4D5F-A7A1-DF55DAF8C7D9}" type="slidenum">
              <a:rPr lang="en-US" smtClean="0"/>
              <a:t>26</a:t>
            </a:fld>
            <a:endParaRPr lang="en-US"/>
          </a:p>
        </p:txBody>
      </p:sp>
    </p:spTree>
    <p:extLst>
      <p:ext uri="{BB962C8B-B14F-4D97-AF65-F5344CB8AC3E}">
        <p14:creationId xmlns:p14="http://schemas.microsoft.com/office/powerpoint/2010/main" val="1340299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6D60E-AC16-4478-96C4-66608065370F}"/>
              </a:ext>
            </a:extLst>
          </p:cNvPr>
          <p:cNvSpPr>
            <a:spLocks noGrp="1"/>
          </p:cNvSpPr>
          <p:nvPr>
            <p:ph type="title"/>
          </p:nvPr>
        </p:nvSpPr>
        <p:spPr/>
        <p:txBody>
          <a:bodyPr/>
          <a:lstStyle/>
          <a:p>
            <a:r>
              <a:rPr lang="en-US" dirty="0"/>
              <a:t>General Modifiers</a:t>
            </a:r>
            <a:endParaRPr lang="en-PK" dirty="0"/>
          </a:p>
        </p:txBody>
      </p:sp>
      <p:sp>
        <p:nvSpPr>
          <p:cNvPr id="3" name="Content Placeholder 2">
            <a:extLst>
              <a:ext uri="{FF2B5EF4-FFF2-40B4-BE49-F238E27FC236}">
                <a16:creationId xmlns:a16="http://schemas.microsoft.com/office/drawing/2014/main" id="{6E2EC40F-A70D-4269-AAC7-292C0ED6D397}"/>
              </a:ext>
            </a:extLst>
          </p:cNvPr>
          <p:cNvSpPr>
            <a:spLocks noGrp="1"/>
          </p:cNvSpPr>
          <p:nvPr>
            <p:ph idx="1"/>
          </p:nvPr>
        </p:nvSpPr>
        <p:spPr>
          <a:xfrm>
            <a:off x="456045" y="1301675"/>
            <a:ext cx="11279909" cy="5427914"/>
          </a:xfrm>
        </p:spPr>
        <p:txBody>
          <a:bodyPr>
            <a:normAutofit/>
          </a:bodyPr>
          <a:lstStyle/>
          <a:p>
            <a:r>
              <a:rPr lang="en-US" b="1" dirty="0"/>
              <a:t>/g </a:t>
            </a:r>
            <a:r>
              <a:rPr lang="en-US" dirty="0"/>
              <a:t>enables global matching</a:t>
            </a:r>
          </a:p>
          <a:p>
            <a:pPr lvl="1"/>
            <a:r>
              <a:rPr lang="en-US" dirty="0"/>
              <a:t>Specify this modifier to replace all matches, rather than only the first one.</a:t>
            </a:r>
          </a:p>
          <a:p>
            <a:r>
              <a:rPr lang="en-US" b="1" dirty="0"/>
              <a:t>/</a:t>
            </a:r>
            <a:r>
              <a:rPr lang="en-US" b="1" dirty="0" err="1"/>
              <a:t>i</a:t>
            </a:r>
            <a:r>
              <a:rPr lang="en-US" dirty="0"/>
              <a:t> enables case-insensitive matching</a:t>
            </a:r>
          </a:p>
          <a:p>
            <a:pPr lvl="1"/>
            <a:r>
              <a:rPr lang="en-US" dirty="0"/>
              <a:t> Instead of /[a-</a:t>
            </a:r>
            <a:r>
              <a:rPr lang="en-US" dirty="0" err="1"/>
              <a:t>zAZ</a:t>
            </a:r>
            <a:r>
              <a:rPr lang="en-US" dirty="0"/>
              <a:t>]/ specify /[a-z]/</a:t>
            </a:r>
            <a:r>
              <a:rPr lang="en-US" dirty="0" err="1"/>
              <a:t>i</a:t>
            </a:r>
            <a:r>
              <a:rPr lang="en-US" dirty="0"/>
              <a:t> or /[A-Z]/</a:t>
            </a:r>
            <a:r>
              <a:rPr lang="en-US" dirty="0" err="1"/>
              <a:t>i</a:t>
            </a:r>
            <a:r>
              <a:rPr lang="en-US" dirty="0"/>
              <a:t>.</a:t>
            </a:r>
          </a:p>
          <a:p>
            <a:r>
              <a:rPr lang="en-US" b="1" dirty="0"/>
              <a:t>/m </a:t>
            </a:r>
            <a:r>
              <a:rPr lang="en-US" dirty="0"/>
              <a:t>enables multiline mode, in which the caret (^) and dollar sign ($) match before and after any newlines in the subject string.</a:t>
            </a:r>
          </a:p>
          <a:p>
            <a:r>
              <a:rPr lang="en-US" dirty="0"/>
              <a:t>Example: match both occurrences of the word cats in the sentence “I like cats, and </a:t>
            </a:r>
            <a:r>
              <a:rPr lang="en-US" dirty="0" err="1"/>
              <a:t>CaTs</a:t>
            </a:r>
            <a:r>
              <a:rPr lang="en-US" dirty="0"/>
              <a:t> like me”. </a:t>
            </a:r>
          </a:p>
          <a:p>
            <a:pPr lvl="1"/>
            <a:r>
              <a:rPr lang="en-US" dirty="0"/>
              <a:t>/cats/</a:t>
            </a:r>
            <a:r>
              <a:rPr lang="en-US" dirty="0" err="1"/>
              <a:t>gi</a:t>
            </a:r>
            <a:endParaRPr lang="en-PK" dirty="0"/>
          </a:p>
        </p:txBody>
      </p:sp>
      <p:sp>
        <p:nvSpPr>
          <p:cNvPr id="4" name="Slide Number Placeholder 3">
            <a:extLst>
              <a:ext uri="{FF2B5EF4-FFF2-40B4-BE49-F238E27FC236}">
                <a16:creationId xmlns:a16="http://schemas.microsoft.com/office/drawing/2014/main" id="{92A971DC-AD97-4171-8F1C-12FF823085FE}"/>
              </a:ext>
            </a:extLst>
          </p:cNvPr>
          <p:cNvSpPr>
            <a:spLocks noGrp="1"/>
          </p:cNvSpPr>
          <p:nvPr>
            <p:ph type="sldNum" sz="quarter" idx="12"/>
          </p:nvPr>
        </p:nvSpPr>
        <p:spPr/>
        <p:txBody>
          <a:bodyPr/>
          <a:lstStyle/>
          <a:p>
            <a:fld id="{FA6D1DC9-C721-4D5F-A7A1-DF55DAF8C7D9}" type="slidenum">
              <a:rPr lang="en-US" smtClean="0"/>
              <a:t>27</a:t>
            </a:fld>
            <a:endParaRPr lang="en-US"/>
          </a:p>
        </p:txBody>
      </p:sp>
    </p:spTree>
    <p:extLst>
      <p:ext uri="{BB962C8B-B14F-4D97-AF65-F5344CB8AC3E}">
        <p14:creationId xmlns:p14="http://schemas.microsoft.com/office/powerpoint/2010/main" val="713661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2381-61C1-48E2-9791-68F68C799141}"/>
              </a:ext>
            </a:extLst>
          </p:cNvPr>
          <p:cNvSpPr>
            <a:spLocks noGrp="1"/>
          </p:cNvSpPr>
          <p:nvPr>
            <p:ph type="title"/>
          </p:nvPr>
        </p:nvSpPr>
        <p:spPr/>
        <p:txBody>
          <a:bodyPr/>
          <a:lstStyle/>
          <a:p>
            <a:r>
              <a:rPr lang="en-US" dirty="0"/>
              <a:t>Using Regular Expressions in JavaScript</a:t>
            </a:r>
            <a:endParaRPr lang="en-PK" dirty="0"/>
          </a:p>
        </p:txBody>
      </p:sp>
      <p:sp>
        <p:nvSpPr>
          <p:cNvPr id="3" name="Content Placeholder 2">
            <a:extLst>
              <a:ext uri="{FF2B5EF4-FFF2-40B4-BE49-F238E27FC236}">
                <a16:creationId xmlns:a16="http://schemas.microsoft.com/office/drawing/2014/main" id="{24414EE1-503C-4440-87CE-46B771EA114E}"/>
              </a:ext>
            </a:extLst>
          </p:cNvPr>
          <p:cNvSpPr>
            <a:spLocks noGrp="1"/>
          </p:cNvSpPr>
          <p:nvPr>
            <p:ph idx="1"/>
          </p:nvPr>
        </p:nvSpPr>
        <p:spPr>
          <a:xfrm>
            <a:off x="456045" y="1301674"/>
            <a:ext cx="11279909" cy="5271403"/>
          </a:xfrm>
        </p:spPr>
        <p:txBody>
          <a:bodyPr>
            <a:normAutofit lnSpcReduction="10000"/>
          </a:bodyPr>
          <a:lstStyle/>
          <a:p>
            <a:r>
              <a:rPr lang="en-US" dirty="0"/>
              <a:t>Two methods: </a:t>
            </a:r>
          </a:p>
          <a:p>
            <a:pPr marL="514350" indent="-514350">
              <a:buFont typeface="+mj-lt"/>
              <a:buAutoNum type="arabicPeriod"/>
            </a:pPr>
            <a:r>
              <a:rPr lang="en-US" dirty="0"/>
              <a:t>Test – returns true if its argument matches the regular expression</a:t>
            </a:r>
          </a:p>
          <a:p>
            <a:pPr marL="514350" indent="-514350">
              <a:buFont typeface="+mj-lt"/>
              <a:buAutoNum type="arabicPeriod"/>
            </a:pPr>
            <a:r>
              <a:rPr lang="en-US" dirty="0"/>
              <a:t>Replace - takes a second parameter: the string to replace the text that matches and returns replaced string as new string</a:t>
            </a:r>
          </a:p>
          <a:p>
            <a:r>
              <a:rPr lang="en-US" dirty="0"/>
              <a:t>Example: does the word </a:t>
            </a:r>
            <a:r>
              <a:rPr lang="en-US" i="1" dirty="0"/>
              <a:t>cats </a:t>
            </a:r>
            <a:r>
              <a:rPr lang="en-US" dirty="0"/>
              <a:t>appears at least once somewhere within the string?</a:t>
            </a:r>
          </a:p>
          <a:p>
            <a:pPr lvl="1"/>
            <a:r>
              <a:rPr lang="en-US" dirty="0" err="1"/>
              <a:t>document.write</a:t>
            </a:r>
            <a:r>
              <a:rPr lang="en-US" dirty="0"/>
              <a:t>(/cats/</a:t>
            </a:r>
            <a:r>
              <a:rPr lang="en-US" dirty="0" err="1"/>
              <a:t>i.test</a:t>
            </a:r>
            <a:r>
              <a:rPr lang="en-US" dirty="0"/>
              <a:t>("Cats are funny. I like cats."))</a:t>
            </a:r>
          </a:p>
          <a:p>
            <a:r>
              <a:rPr lang="en-US" dirty="0"/>
              <a:t>Example: Replaces any occurrences of the word </a:t>
            </a:r>
            <a:r>
              <a:rPr lang="en-US" i="1" dirty="0"/>
              <a:t>cats </a:t>
            </a:r>
            <a:r>
              <a:rPr lang="en-US" dirty="0"/>
              <a:t>with the word </a:t>
            </a:r>
            <a:r>
              <a:rPr lang="en-US" i="1" dirty="0"/>
              <a:t>dogs</a:t>
            </a:r>
            <a:r>
              <a:rPr lang="en-US" dirty="0"/>
              <a:t>, printing the result. </a:t>
            </a:r>
          </a:p>
          <a:p>
            <a:pPr lvl="1"/>
            <a:r>
              <a:rPr lang="en-US" dirty="0"/>
              <a:t>str = "Cats are friendly. I like cats."</a:t>
            </a:r>
          </a:p>
          <a:p>
            <a:pPr lvl="1"/>
            <a:r>
              <a:rPr lang="en-US" dirty="0" err="1"/>
              <a:t>document.write</a:t>
            </a:r>
            <a:r>
              <a:rPr lang="en-US" dirty="0"/>
              <a:t>(</a:t>
            </a:r>
            <a:r>
              <a:rPr lang="en-US" dirty="0" err="1"/>
              <a:t>str.replace</a:t>
            </a:r>
            <a:r>
              <a:rPr lang="en-US" dirty="0"/>
              <a:t>(/cats/</a:t>
            </a:r>
            <a:r>
              <a:rPr lang="en-US" dirty="0" err="1"/>
              <a:t>gi</a:t>
            </a:r>
            <a:r>
              <a:rPr lang="en-US" dirty="0"/>
              <a:t>,"dogs"))</a:t>
            </a:r>
          </a:p>
        </p:txBody>
      </p:sp>
      <p:sp>
        <p:nvSpPr>
          <p:cNvPr id="4" name="Slide Number Placeholder 3">
            <a:extLst>
              <a:ext uri="{FF2B5EF4-FFF2-40B4-BE49-F238E27FC236}">
                <a16:creationId xmlns:a16="http://schemas.microsoft.com/office/drawing/2014/main" id="{A9986115-944B-4B3E-99BA-EB47A0C2ACF0}"/>
              </a:ext>
            </a:extLst>
          </p:cNvPr>
          <p:cNvSpPr>
            <a:spLocks noGrp="1"/>
          </p:cNvSpPr>
          <p:nvPr>
            <p:ph type="sldNum" sz="quarter" idx="12"/>
          </p:nvPr>
        </p:nvSpPr>
        <p:spPr/>
        <p:txBody>
          <a:bodyPr/>
          <a:lstStyle/>
          <a:p>
            <a:fld id="{FA6D1DC9-C721-4D5F-A7A1-DF55DAF8C7D9}" type="slidenum">
              <a:rPr lang="en-US" smtClean="0"/>
              <a:t>28</a:t>
            </a:fld>
            <a:endParaRPr lang="en-US"/>
          </a:p>
        </p:txBody>
      </p:sp>
    </p:spTree>
    <p:extLst>
      <p:ext uri="{BB962C8B-B14F-4D97-AF65-F5344CB8AC3E}">
        <p14:creationId xmlns:p14="http://schemas.microsoft.com/office/powerpoint/2010/main" val="16131040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648B-1222-4A20-BE8D-7BAC974C6730}"/>
              </a:ext>
            </a:extLst>
          </p:cNvPr>
          <p:cNvSpPr>
            <a:spLocks noGrp="1"/>
          </p:cNvSpPr>
          <p:nvPr>
            <p:ph type="title"/>
          </p:nvPr>
        </p:nvSpPr>
        <p:spPr/>
        <p:txBody>
          <a:bodyPr/>
          <a:lstStyle/>
          <a:p>
            <a:r>
              <a:rPr lang="en-US" dirty="0"/>
              <a:t>Using Regular Expressions in PHP</a:t>
            </a:r>
            <a:endParaRPr lang="en-PK" dirty="0"/>
          </a:p>
        </p:txBody>
      </p:sp>
      <p:sp>
        <p:nvSpPr>
          <p:cNvPr id="3" name="Content Placeholder 2">
            <a:extLst>
              <a:ext uri="{FF2B5EF4-FFF2-40B4-BE49-F238E27FC236}">
                <a16:creationId xmlns:a16="http://schemas.microsoft.com/office/drawing/2014/main" id="{C6344A14-679B-4BEA-B8AC-C8B2E2B537CB}"/>
              </a:ext>
            </a:extLst>
          </p:cNvPr>
          <p:cNvSpPr>
            <a:spLocks noGrp="1"/>
          </p:cNvSpPr>
          <p:nvPr>
            <p:ph idx="1"/>
          </p:nvPr>
        </p:nvSpPr>
        <p:spPr>
          <a:xfrm>
            <a:off x="456045" y="1301675"/>
            <a:ext cx="11279909" cy="5427914"/>
          </a:xfrm>
        </p:spPr>
        <p:txBody>
          <a:bodyPr>
            <a:normAutofit/>
          </a:bodyPr>
          <a:lstStyle/>
          <a:p>
            <a:r>
              <a:rPr lang="en-US" dirty="0"/>
              <a:t>Most common regular expression functions in PHP are: </a:t>
            </a:r>
            <a:r>
              <a:rPr lang="en-US" dirty="0" err="1"/>
              <a:t>preg_match</a:t>
            </a:r>
            <a:r>
              <a:rPr lang="en-US" dirty="0"/>
              <a:t>, </a:t>
            </a:r>
            <a:r>
              <a:rPr lang="en-US" dirty="0" err="1"/>
              <a:t>preg_match_all</a:t>
            </a:r>
            <a:r>
              <a:rPr lang="en-US" dirty="0"/>
              <a:t>, and </a:t>
            </a:r>
            <a:r>
              <a:rPr lang="en-US" dirty="0" err="1"/>
              <a:t>preg_replace</a:t>
            </a:r>
            <a:r>
              <a:rPr lang="en-US" dirty="0"/>
              <a:t>.</a:t>
            </a:r>
          </a:p>
          <a:p>
            <a:r>
              <a:rPr lang="en-US" b="1" dirty="0" err="1"/>
              <a:t>preg_match</a:t>
            </a:r>
            <a:r>
              <a:rPr lang="en-US" b="1" dirty="0"/>
              <a:t>()</a:t>
            </a:r>
          </a:p>
          <a:p>
            <a:pPr lvl="1"/>
            <a:r>
              <a:rPr lang="en-US" dirty="0"/>
              <a:t>Searches string for pattern, returning true (1) if pattern exists, and false (0) otherwise.</a:t>
            </a:r>
          </a:p>
          <a:p>
            <a:pPr lvl="1"/>
            <a:r>
              <a:rPr lang="en-US" dirty="0"/>
              <a:t>The first argument is regular expression, second is text to match, and third argument shows what text matched. </a:t>
            </a:r>
          </a:p>
          <a:p>
            <a:pPr lvl="1"/>
            <a:r>
              <a:rPr lang="en-US" dirty="0"/>
              <a:t>Example: does the word </a:t>
            </a:r>
            <a:r>
              <a:rPr lang="en-US" i="1" dirty="0"/>
              <a:t>cats </a:t>
            </a:r>
            <a:r>
              <a:rPr lang="en-US" dirty="0"/>
              <a:t>appears at least once somewhere within the string?</a:t>
            </a:r>
          </a:p>
          <a:p>
            <a:pPr marL="914400" lvl="2" indent="0">
              <a:buNone/>
            </a:pPr>
            <a:r>
              <a:rPr lang="en-US" sz="3000" dirty="0"/>
              <a:t>$n = </a:t>
            </a:r>
            <a:r>
              <a:rPr lang="en-US" sz="3000" dirty="0" err="1"/>
              <a:t>preg_match</a:t>
            </a:r>
            <a:r>
              <a:rPr lang="en-US" sz="3000" dirty="0"/>
              <a:t>("/cats/</a:t>
            </a:r>
            <a:r>
              <a:rPr lang="en-US" sz="3000" dirty="0" err="1"/>
              <a:t>i</a:t>
            </a:r>
            <a:r>
              <a:rPr lang="en-US" sz="3000" dirty="0"/>
              <a:t>", "Cats are crazy. I like cats.");</a:t>
            </a:r>
          </a:p>
        </p:txBody>
      </p:sp>
      <p:sp>
        <p:nvSpPr>
          <p:cNvPr id="4" name="Slide Number Placeholder 3">
            <a:extLst>
              <a:ext uri="{FF2B5EF4-FFF2-40B4-BE49-F238E27FC236}">
                <a16:creationId xmlns:a16="http://schemas.microsoft.com/office/drawing/2014/main" id="{8FD74DCB-ACC3-49D6-BE73-1E31C1BAA65D}"/>
              </a:ext>
            </a:extLst>
          </p:cNvPr>
          <p:cNvSpPr>
            <a:spLocks noGrp="1"/>
          </p:cNvSpPr>
          <p:nvPr>
            <p:ph type="sldNum" sz="quarter" idx="12"/>
          </p:nvPr>
        </p:nvSpPr>
        <p:spPr/>
        <p:txBody>
          <a:bodyPr/>
          <a:lstStyle/>
          <a:p>
            <a:fld id="{FA6D1DC9-C721-4D5F-A7A1-DF55DAF8C7D9}" type="slidenum">
              <a:rPr lang="en-US" smtClean="0"/>
              <a:t>29</a:t>
            </a:fld>
            <a:endParaRPr lang="en-US"/>
          </a:p>
        </p:txBody>
      </p:sp>
    </p:spTree>
    <p:extLst>
      <p:ext uri="{BB962C8B-B14F-4D97-AF65-F5344CB8AC3E}">
        <p14:creationId xmlns:p14="http://schemas.microsoft.com/office/powerpoint/2010/main" val="3747782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Example 16-1. A form with JavaScript validation (part 1)</a:t>
            </a:r>
            <a:endParaRPr lang="en-US" dirty="0"/>
          </a:p>
        </p:txBody>
      </p:sp>
      <p:sp>
        <p:nvSpPr>
          <p:cNvPr id="3" name="Content Placeholder 2"/>
          <p:cNvSpPr>
            <a:spLocks noGrp="1"/>
          </p:cNvSpPr>
          <p:nvPr>
            <p:ph idx="1"/>
          </p:nvPr>
        </p:nvSpPr>
        <p:spPr>
          <a:xfrm>
            <a:off x="456045" y="1357622"/>
            <a:ext cx="11279909" cy="5194753"/>
          </a:xfrm>
        </p:spPr>
        <p:txBody>
          <a:bodyPr>
            <a:noAutofit/>
          </a:bodyPr>
          <a:lstStyle/>
          <a:p>
            <a:pPr marL="0" indent="0">
              <a:spcBef>
                <a:spcPts val="400"/>
              </a:spcBef>
              <a:buNone/>
            </a:pPr>
            <a:r>
              <a:rPr lang="en-US" sz="2800" dirty="0"/>
              <a:t>&lt;!DOCTYPE html&gt;</a:t>
            </a:r>
          </a:p>
          <a:p>
            <a:pPr marL="0" indent="0">
              <a:spcBef>
                <a:spcPts val="400"/>
              </a:spcBef>
              <a:buNone/>
            </a:pPr>
            <a:r>
              <a:rPr lang="en-US" sz="2800" dirty="0"/>
              <a:t>  &lt;html&gt;</a:t>
            </a:r>
          </a:p>
          <a:p>
            <a:pPr marL="0" indent="0">
              <a:spcBef>
                <a:spcPts val="400"/>
              </a:spcBef>
              <a:buNone/>
            </a:pPr>
            <a:r>
              <a:rPr lang="en-US" sz="2800" dirty="0"/>
              <a:t>    &lt;head&gt;</a:t>
            </a:r>
          </a:p>
          <a:p>
            <a:pPr marL="0" indent="0">
              <a:spcBef>
                <a:spcPts val="400"/>
              </a:spcBef>
              <a:buNone/>
            </a:pPr>
            <a:r>
              <a:rPr lang="en-US" sz="2800" dirty="0"/>
              <a:t>        &lt;title&gt;An Example Form&lt;/title&gt;</a:t>
            </a:r>
          </a:p>
          <a:p>
            <a:pPr marL="0" indent="0">
              <a:spcBef>
                <a:spcPts val="400"/>
              </a:spcBef>
              <a:buNone/>
            </a:pPr>
            <a:r>
              <a:rPr lang="en-US" sz="2800" dirty="0"/>
              <a:t>        &lt;style&gt;</a:t>
            </a:r>
          </a:p>
          <a:p>
            <a:pPr marL="0" indent="0">
              <a:spcBef>
                <a:spcPts val="400"/>
              </a:spcBef>
              <a:buNone/>
            </a:pPr>
            <a:r>
              <a:rPr lang="en-US" sz="2800" dirty="0"/>
              <a:t>            .signup {</a:t>
            </a:r>
          </a:p>
          <a:p>
            <a:pPr marL="0" indent="0">
              <a:spcBef>
                <a:spcPts val="400"/>
              </a:spcBef>
              <a:buNone/>
            </a:pPr>
            <a:r>
              <a:rPr lang="en-US" sz="2800" dirty="0"/>
              <a:t>            border:1px solid #999999;</a:t>
            </a:r>
          </a:p>
          <a:p>
            <a:pPr marL="0" indent="0">
              <a:spcBef>
                <a:spcPts val="400"/>
              </a:spcBef>
              <a:buNone/>
            </a:pPr>
            <a:r>
              <a:rPr lang="en-US" sz="2800" dirty="0"/>
              <a:t>            font: normal 14px </a:t>
            </a:r>
            <a:r>
              <a:rPr lang="en-US" sz="2800" dirty="0" err="1"/>
              <a:t>helvetica</a:t>
            </a:r>
            <a:r>
              <a:rPr lang="en-US" sz="2800" dirty="0"/>
              <a:t>;</a:t>
            </a:r>
          </a:p>
          <a:p>
            <a:pPr marL="0" indent="0">
              <a:spcBef>
                <a:spcPts val="400"/>
              </a:spcBef>
              <a:buNone/>
            </a:pPr>
            <a:r>
              <a:rPr lang="en-US" sz="2800" dirty="0"/>
              <a:t>            color: #444444;</a:t>
            </a:r>
          </a:p>
          <a:p>
            <a:pPr marL="0" indent="0">
              <a:spcBef>
                <a:spcPts val="400"/>
              </a:spcBef>
              <a:buNone/>
            </a:pPr>
            <a:r>
              <a:rPr lang="en-US" sz="2800" dirty="0"/>
              <a:t>            }</a:t>
            </a:r>
          </a:p>
          <a:p>
            <a:pPr marL="0" indent="0">
              <a:spcBef>
                <a:spcPts val="400"/>
              </a:spcBef>
              <a:buNone/>
            </a:pPr>
            <a:r>
              <a:rPr lang="en-US" sz="2800" dirty="0"/>
              <a:t>         &lt;/style&gt;</a:t>
            </a:r>
          </a:p>
        </p:txBody>
      </p:sp>
      <p:sp>
        <p:nvSpPr>
          <p:cNvPr id="4" name="Slide Number Placeholder 3"/>
          <p:cNvSpPr>
            <a:spLocks noGrp="1"/>
          </p:cNvSpPr>
          <p:nvPr>
            <p:ph type="sldNum" sz="quarter" idx="12"/>
          </p:nvPr>
        </p:nvSpPr>
        <p:spPr/>
        <p:txBody>
          <a:bodyPr/>
          <a:lstStyle/>
          <a:p>
            <a:fld id="{FA6D1DC9-C721-4D5F-A7A1-DF55DAF8C7D9}" type="slidenum">
              <a:rPr lang="en-US" smtClean="0"/>
              <a:t>3</a:t>
            </a:fld>
            <a:endParaRPr lang="en-US"/>
          </a:p>
        </p:txBody>
      </p:sp>
    </p:spTree>
    <p:extLst>
      <p:ext uri="{BB962C8B-B14F-4D97-AF65-F5344CB8AC3E}">
        <p14:creationId xmlns:p14="http://schemas.microsoft.com/office/powerpoint/2010/main" val="40129587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FCE2B-688B-41CF-9F3C-E0588CB353E0}"/>
              </a:ext>
            </a:extLst>
          </p:cNvPr>
          <p:cNvSpPr>
            <a:spLocks noGrp="1"/>
          </p:cNvSpPr>
          <p:nvPr>
            <p:ph type="title"/>
          </p:nvPr>
        </p:nvSpPr>
        <p:spPr/>
        <p:txBody>
          <a:bodyPr/>
          <a:lstStyle/>
          <a:p>
            <a:r>
              <a:rPr lang="en-US" dirty="0"/>
              <a:t>Using Regular Expressions in PHP</a:t>
            </a:r>
            <a:endParaRPr lang="en-PK" dirty="0"/>
          </a:p>
        </p:txBody>
      </p:sp>
      <p:sp>
        <p:nvSpPr>
          <p:cNvPr id="3" name="Content Placeholder 2">
            <a:extLst>
              <a:ext uri="{FF2B5EF4-FFF2-40B4-BE49-F238E27FC236}">
                <a16:creationId xmlns:a16="http://schemas.microsoft.com/office/drawing/2014/main" id="{DD8FEF0B-6F99-40CA-8E0D-8898836B7074}"/>
              </a:ext>
            </a:extLst>
          </p:cNvPr>
          <p:cNvSpPr>
            <a:spLocks noGrp="1"/>
          </p:cNvSpPr>
          <p:nvPr>
            <p:ph idx="1"/>
          </p:nvPr>
        </p:nvSpPr>
        <p:spPr>
          <a:xfrm>
            <a:off x="456045" y="1301675"/>
            <a:ext cx="11279909" cy="5311160"/>
          </a:xfrm>
        </p:spPr>
        <p:txBody>
          <a:bodyPr>
            <a:normAutofit/>
          </a:bodyPr>
          <a:lstStyle/>
          <a:p>
            <a:r>
              <a:rPr lang="en-US" b="1" dirty="0" err="1"/>
              <a:t>preg_match</a:t>
            </a:r>
            <a:r>
              <a:rPr lang="en-US" b="1" dirty="0"/>
              <a:t>()</a:t>
            </a:r>
          </a:p>
          <a:p>
            <a:pPr lvl="1"/>
            <a:r>
              <a:rPr lang="en-US" dirty="0"/>
              <a:t>Example: Where does the word </a:t>
            </a:r>
            <a:r>
              <a:rPr lang="en-US" i="1" dirty="0"/>
              <a:t>cats </a:t>
            </a:r>
            <a:r>
              <a:rPr lang="en-US" dirty="0"/>
              <a:t>appears at least once somewhere within the string?</a:t>
            </a:r>
          </a:p>
          <a:p>
            <a:pPr marL="914400" lvl="2" indent="0">
              <a:buNone/>
            </a:pPr>
            <a:r>
              <a:rPr lang="en-US" sz="2800" dirty="0"/>
              <a:t>$n = </a:t>
            </a:r>
            <a:r>
              <a:rPr lang="en-US" sz="2800" dirty="0" err="1"/>
              <a:t>preg_match</a:t>
            </a:r>
            <a:r>
              <a:rPr lang="en-US" sz="2800" dirty="0"/>
              <a:t>("/cats/</a:t>
            </a:r>
            <a:r>
              <a:rPr lang="en-US" sz="2800" dirty="0" err="1"/>
              <a:t>i</a:t>
            </a:r>
            <a:r>
              <a:rPr lang="en-US" sz="2800" dirty="0"/>
              <a:t>", "Cats are curious. I like cats.", $match);</a:t>
            </a:r>
          </a:p>
          <a:p>
            <a:pPr marL="914400" lvl="2" indent="0">
              <a:buNone/>
            </a:pPr>
            <a:r>
              <a:rPr lang="en-US" sz="2800" dirty="0"/>
              <a:t>echo "$n Matches: $match[0]";</a:t>
            </a:r>
            <a:endParaRPr lang="en-PK" sz="2800" dirty="0"/>
          </a:p>
          <a:p>
            <a:pPr lvl="1"/>
            <a:r>
              <a:rPr lang="en-US" dirty="0"/>
              <a:t>The third argument is an array. The function puts the matching text as the first element of the array.</a:t>
            </a:r>
          </a:p>
          <a:p>
            <a:pPr lvl="1"/>
            <a:r>
              <a:rPr lang="en-US" dirty="0"/>
              <a:t>In this example, the output lets us know that the matched text was capitalized:</a:t>
            </a:r>
          </a:p>
          <a:p>
            <a:pPr marL="457200" lvl="1" indent="0">
              <a:buNone/>
            </a:pPr>
            <a:r>
              <a:rPr lang="en-US" dirty="0"/>
              <a:t>	1 Matches: Cats</a:t>
            </a:r>
          </a:p>
        </p:txBody>
      </p:sp>
      <p:sp>
        <p:nvSpPr>
          <p:cNvPr id="4" name="Slide Number Placeholder 3">
            <a:extLst>
              <a:ext uri="{FF2B5EF4-FFF2-40B4-BE49-F238E27FC236}">
                <a16:creationId xmlns:a16="http://schemas.microsoft.com/office/drawing/2014/main" id="{212EEB05-6BA9-4AC0-98A7-4E28AAF3E4CA}"/>
              </a:ext>
            </a:extLst>
          </p:cNvPr>
          <p:cNvSpPr>
            <a:spLocks noGrp="1"/>
          </p:cNvSpPr>
          <p:nvPr>
            <p:ph type="sldNum" sz="quarter" idx="12"/>
          </p:nvPr>
        </p:nvSpPr>
        <p:spPr/>
        <p:txBody>
          <a:bodyPr/>
          <a:lstStyle/>
          <a:p>
            <a:fld id="{FA6D1DC9-C721-4D5F-A7A1-DF55DAF8C7D9}" type="slidenum">
              <a:rPr lang="en-US" smtClean="0"/>
              <a:t>30</a:t>
            </a:fld>
            <a:endParaRPr lang="en-US"/>
          </a:p>
        </p:txBody>
      </p:sp>
    </p:spTree>
    <p:extLst>
      <p:ext uri="{BB962C8B-B14F-4D97-AF65-F5344CB8AC3E}">
        <p14:creationId xmlns:p14="http://schemas.microsoft.com/office/powerpoint/2010/main" val="24122182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FCE2B-688B-41CF-9F3C-E0588CB353E0}"/>
              </a:ext>
            </a:extLst>
          </p:cNvPr>
          <p:cNvSpPr>
            <a:spLocks noGrp="1"/>
          </p:cNvSpPr>
          <p:nvPr>
            <p:ph type="title"/>
          </p:nvPr>
        </p:nvSpPr>
        <p:spPr/>
        <p:txBody>
          <a:bodyPr/>
          <a:lstStyle/>
          <a:p>
            <a:r>
              <a:rPr lang="en-US" dirty="0"/>
              <a:t>Using Regular Expressions in PHP</a:t>
            </a:r>
            <a:endParaRPr lang="en-PK" dirty="0"/>
          </a:p>
        </p:txBody>
      </p:sp>
      <p:sp>
        <p:nvSpPr>
          <p:cNvPr id="3" name="Content Placeholder 2">
            <a:extLst>
              <a:ext uri="{FF2B5EF4-FFF2-40B4-BE49-F238E27FC236}">
                <a16:creationId xmlns:a16="http://schemas.microsoft.com/office/drawing/2014/main" id="{DD8FEF0B-6F99-40CA-8E0D-8898836B7074}"/>
              </a:ext>
            </a:extLst>
          </p:cNvPr>
          <p:cNvSpPr>
            <a:spLocks noGrp="1"/>
          </p:cNvSpPr>
          <p:nvPr>
            <p:ph idx="1"/>
          </p:nvPr>
        </p:nvSpPr>
        <p:spPr>
          <a:xfrm>
            <a:off x="456045" y="1301675"/>
            <a:ext cx="11279909" cy="5324412"/>
          </a:xfrm>
        </p:spPr>
        <p:txBody>
          <a:bodyPr>
            <a:normAutofit/>
          </a:bodyPr>
          <a:lstStyle/>
          <a:p>
            <a:r>
              <a:rPr lang="en-US" b="1" dirty="0" err="1"/>
              <a:t>preg_match_all</a:t>
            </a:r>
            <a:r>
              <a:rPr lang="en-US" b="1" dirty="0"/>
              <a:t>()</a:t>
            </a:r>
          </a:p>
          <a:p>
            <a:pPr lvl="1"/>
            <a:r>
              <a:rPr lang="en-US" dirty="0"/>
              <a:t>Searches for all occurrences of the pattern in the string.</a:t>
            </a:r>
          </a:p>
          <a:p>
            <a:pPr lvl="1"/>
            <a:r>
              <a:rPr lang="en-US" dirty="0"/>
              <a:t>The third argument is an array. The function puts the matching text as the sub-array(s) of the first element.</a:t>
            </a:r>
          </a:p>
          <a:p>
            <a:pPr lvl="1"/>
            <a:r>
              <a:rPr lang="en-US" dirty="0"/>
              <a:t>Example:</a:t>
            </a:r>
          </a:p>
          <a:p>
            <a:pPr marL="914400" lvl="2" indent="0">
              <a:buNone/>
            </a:pPr>
            <a:r>
              <a:rPr lang="en-US" sz="2800" dirty="0"/>
              <a:t>$n = </a:t>
            </a:r>
            <a:r>
              <a:rPr lang="en-US" sz="2800" dirty="0" err="1"/>
              <a:t>preg_match_all</a:t>
            </a:r>
            <a:r>
              <a:rPr lang="en-US" sz="2800" dirty="0"/>
              <a:t>("/cats/</a:t>
            </a:r>
            <a:r>
              <a:rPr lang="en-US" sz="2800" dirty="0" err="1"/>
              <a:t>i</a:t>
            </a:r>
            <a:r>
              <a:rPr lang="en-US" sz="2800" dirty="0"/>
              <a:t>", "Cats are strange. I like cats.", $match);</a:t>
            </a:r>
          </a:p>
          <a:p>
            <a:pPr marL="914400" lvl="2" indent="0">
              <a:buNone/>
            </a:pPr>
            <a:r>
              <a:rPr lang="en-US" sz="2800" dirty="0"/>
              <a:t>echo "$n Matches: ";</a:t>
            </a:r>
          </a:p>
          <a:p>
            <a:pPr marL="914400" lvl="2" indent="0">
              <a:buNone/>
            </a:pPr>
            <a:r>
              <a:rPr lang="en-US" sz="2800" dirty="0"/>
              <a:t>for ($j=0 ; $j &lt; $n ; ++$j) echo $match[0][$j]." ";</a:t>
            </a:r>
          </a:p>
          <a:p>
            <a:pPr marL="914400" lvl="2" indent="0">
              <a:buNone/>
            </a:pPr>
            <a:endParaRPr lang="en-US" sz="2800" dirty="0"/>
          </a:p>
          <a:p>
            <a:pPr marL="914400" lvl="2" indent="0">
              <a:buNone/>
            </a:pPr>
            <a:r>
              <a:rPr lang="en-US" sz="2800" dirty="0"/>
              <a:t>Output: </a:t>
            </a:r>
          </a:p>
          <a:p>
            <a:pPr marL="914400" lvl="2" indent="0">
              <a:buNone/>
            </a:pPr>
            <a:r>
              <a:rPr lang="en-US" sz="2800" dirty="0"/>
              <a:t>2 Matches: Cats </a:t>
            </a:r>
            <a:r>
              <a:rPr lang="en-US" sz="2800" dirty="0" err="1"/>
              <a:t>cats</a:t>
            </a:r>
            <a:endParaRPr lang="en-US" sz="3200" dirty="0"/>
          </a:p>
        </p:txBody>
      </p:sp>
      <p:sp>
        <p:nvSpPr>
          <p:cNvPr id="4" name="Slide Number Placeholder 3">
            <a:extLst>
              <a:ext uri="{FF2B5EF4-FFF2-40B4-BE49-F238E27FC236}">
                <a16:creationId xmlns:a16="http://schemas.microsoft.com/office/drawing/2014/main" id="{212EEB05-6BA9-4AC0-98A7-4E28AAF3E4CA}"/>
              </a:ext>
            </a:extLst>
          </p:cNvPr>
          <p:cNvSpPr>
            <a:spLocks noGrp="1"/>
          </p:cNvSpPr>
          <p:nvPr>
            <p:ph type="sldNum" sz="quarter" idx="12"/>
          </p:nvPr>
        </p:nvSpPr>
        <p:spPr/>
        <p:txBody>
          <a:bodyPr/>
          <a:lstStyle/>
          <a:p>
            <a:fld id="{FA6D1DC9-C721-4D5F-A7A1-DF55DAF8C7D9}" type="slidenum">
              <a:rPr lang="en-US" smtClean="0"/>
              <a:t>31</a:t>
            </a:fld>
            <a:endParaRPr lang="en-US"/>
          </a:p>
        </p:txBody>
      </p:sp>
    </p:spTree>
    <p:extLst>
      <p:ext uri="{BB962C8B-B14F-4D97-AF65-F5344CB8AC3E}">
        <p14:creationId xmlns:p14="http://schemas.microsoft.com/office/powerpoint/2010/main" val="41787668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03D41-C824-49CE-B513-0CF33827130F}"/>
              </a:ext>
            </a:extLst>
          </p:cNvPr>
          <p:cNvSpPr>
            <a:spLocks noGrp="1"/>
          </p:cNvSpPr>
          <p:nvPr>
            <p:ph type="title"/>
          </p:nvPr>
        </p:nvSpPr>
        <p:spPr/>
        <p:txBody>
          <a:bodyPr/>
          <a:lstStyle/>
          <a:p>
            <a:r>
              <a:rPr lang="en-US" dirty="0"/>
              <a:t>Using Regular Expressions in PHP</a:t>
            </a:r>
            <a:endParaRPr lang="en-PK" dirty="0"/>
          </a:p>
        </p:txBody>
      </p:sp>
      <p:sp>
        <p:nvSpPr>
          <p:cNvPr id="3" name="Content Placeholder 2">
            <a:extLst>
              <a:ext uri="{FF2B5EF4-FFF2-40B4-BE49-F238E27FC236}">
                <a16:creationId xmlns:a16="http://schemas.microsoft.com/office/drawing/2014/main" id="{5A43E153-42DB-47BD-99FB-C86C99612320}"/>
              </a:ext>
            </a:extLst>
          </p:cNvPr>
          <p:cNvSpPr>
            <a:spLocks noGrp="1"/>
          </p:cNvSpPr>
          <p:nvPr>
            <p:ph idx="1"/>
          </p:nvPr>
        </p:nvSpPr>
        <p:spPr/>
        <p:txBody>
          <a:bodyPr>
            <a:normAutofit/>
          </a:bodyPr>
          <a:lstStyle/>
          <a:p>
            <a:r>
              <a:rPr lang="en-US" b="1" dirty="0" err="1"/>
              <a:t>preg_replace</a:t>
            </a:r>
            <a:r>
              <a:rPr lang="en-US" b="1" dirty="0"/>
              <a:t>()</a:t>
            </a:r>
          </a:p>
          <a:p>
            <a:pPr lvl="1"/>
            <a:r>
              <a:rPr lang="en-US" dirty="0"/>
              <a:t>Searches for all occurrences of the pattern in the string and replaces them with user’s specifies string.</a:t>
            </a:r>
          </a:p>
          <a:p>
            <a:pPr lvl="1"/>
            <a:r>
              <a:rPr lang="en-US" dirty="0"/>
              <a:t>Example: replace all occurrences of the word cats with the word dogs, regardless of case.</a:t>
            </a:r>
          </a:p>
          <a:p>
            <a:pPr marL="914400" lvl="2" indent="0">
              <a:buNone/>
            </a:pPr>
            <a:r>
              <a:rPr lang="en-US" sz="2800" dirty="0"/>
              <a:t>echo </a:t>
            </a:r>
            <a:r>
              <a:rPr lang="en-US" sz="2800" dirty="0" err="1"/>
              <a:t>preg_replace</a:t>
            </a:r>
            <a:r>
              <a:rPr lang="en-US" sz="2800" dirty="0"/>
              <a:t>("/cats/</a:t>
            </a:r>
            <a:r>
              <a:rPr lang="en-US" sz="2800" dirty="0" err="1"/>
              <a:t>i</a:t>
            </a:r>
            <a:r>
              <a:rPr lang="en-US" sz="2800" dirty="0"/>
              <a:t>", "dogs", "Cats are furry. I like cats.");</a:t>
            </a:r>
          </a:p>
          <a:p>
            <a:pPr marL="914400" lvl="2" indent="0">
              <a:buNone/>
            </a:pPr>
            <a:endParaRPr lang="en-US" dirty="0"/>
          </a:p>
          <a:p>
            <a:pPr marL="914400" lvl="2" indent="0">
              <a:buNone/>
            </a:pPr>
            <a:r>
              <a:rPr lang="en-US" sz="2800" dirty="0"/>
              <a:t>Output:</a:t>
            </a:r>
          </a:p>
          <a:p>
            <a:pPr marL="914400" lvl="2" indent="0">
              <a:buNone/>
            </a:pPr>
            <a:r>
              <a:rPr lang="en-US" sz="2800" dirty="0"/>
              <a:t>dogs are furry. I like dogs.</a:t>
            </a:r>
            <a:endParaRPr lang="en-PK" sz="2800" dirty="0"/>
          </a:p>
        </p:txBody>
      </p:sp>
      <p:sp>
        <p:nvSpPr>
          <p:cNvPr id="4" name="Slide Number Placeholder 3">
            <a:extLst>
              <a:ext uri="{FF2B5EF4-FFF2-40B4-BE49-F238E27FC236}">
                <a16:creationId xmlns:a16="http://schemas.microsoft.com/office/drawing/2014/main" id="{B96F05A1-347F-436D-BEED-691780014DAE}"/>
              </a:ext>
            </a:extLst>
          </p:cNvPr>
          <p:cNvSpPr>
            <a:spLocks noGrp="1"/>
          </p:cNvSpPr>
          <p:nvPr>
            <p:ph type="sldNum" sz="quarter" idx="12"/>
          </p:nvPr>
        </p:nvSpPr>
        <p:spPr/>
        <p:txBody>
          <a:bodyPr/>
          <a:lstStyle/>
          <a:p>
            <a:fld id="{FA6D1DC9-C721-4D5F-A7A1-DF55DAF8C7D9}" type="slidenum">
              <a:rPr lang="en-US" smtClean="0"/>
              <a:t>32</a:t>
            </a:fld>
            <a:endParaRPr lang="en-US"/>
          </a:p>
        </p:txBody>
      </p:sp>
    </p:spTree>
    <p:extLst>
      <p:ext uri="{BB962C8B-B14F-4D97-AF65-F5344CB8AC3E}">
        <p14:creationId xmlns:p14="http://schemas.microsoft.com/office/powerpoint/2010/main" val="3067680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9AFA-95BD-4FE4-8D82-957BB9E63E77}"/>
              </a:ext>
            </a:extLst>
          </p:cNvPr>
          <p:cNvSpPr>
            <a:spLocks noGrp="1"/>
          </p:cNvSpPr>
          <p:nvPr>
            <p:ph type="title"/>
          </p:nvPr>
        </p:nvSpPr>
        <p:spPr/>
        <p:txBody>
          <a:bodyPr/>
          <a:lstStyle/>
          <a:p>
            <a:r>
              <a:rPr lang="en-US" dirty="0"/>
              <a:t>Redisplaying a Form After PHP Validation</a:t>
            </a:r>
            <a:endParaRPr lang="en-PK" dirty="0"/>
          </a:p>
        </p:txBody>
      </p:sp>
      <p:sp>
        <p:nvSpPr>
          <p:cNvPr id="3" name="Content Placeholder 2">
            <a:extLst>
              <a:ext uri="{FF2B5EF4-FFF2-40B4-BE49-F238E27FC236}">
                <a16:creationId xmlns:a16="http://schemas.microsoft.com/office/drawing/2014/main" id="{E381B740-09B1-4434-A9AA-6E4EB2DF3395}"/>
              </a:ext>
            </a:extLst>
          </p:cNvPr>
          <p:cNvSpPr>
            <a:spLocks noGrp="1"/>
          </p:cNvSpPr>
          <p:nvPr>
            <p:ph idx="1"/>
          </p:nvPr>
        </p:nvSpPr>
        <p:spPr/>
        <p:txBody>
          <a:bodyPr>
            <a:normAutofit/>
          </a:bodyPr>
          <a:lstStyle/>
          <a:p>
            <a:r>
              <a:rPr lang="en-US" dirty="0"/>
              <a:t>HTML document validate.html sends data to the PHP program </a:t>
            </a:r>
            <a:r>
              <a:rPr lang="en-US" dirty="0" err="1"/>
              <a:t>adduser.php</a:t>
            </a:r>
            <a:r>
              <a:rPr lang="en-US" dirty="0"/>
              <a:t>, but only if JavaScript validates the fields or if JavaScript is disabled or unavailable.</a:t>
            </a:r>
          </a:p>
          <a:p>
            <a:r>
              <a:rPr lang="en-US" dirty="0" err="1"/>
              <a:t>adduser.php</a:t>
            </a:r>
            <a:r>
              <a:rPr lang="en-US" dirty="0"/>
              <a:t> receives the posted form, perform its own validation, and then present the form again to the visitor if the validation fails.</a:t>
            </a:r>
          </a:p>
          <a:p>
            <a:pPr lvl="1"/>
            <a:r>
              <a:rPr lang="en-US" dirty="0"/>
              <a:t>HTML from Example 16-1 has been repeated in the PHP code within an &lt;&lt;&lt;_END..._END; structure</a:t>
            </a:r>
          </a:p>
          <a:p>
            <a:pPr lvl="1"/>
            <a:r>
              <a:rPr lang="en-US" dirty="0"/>
              <a:t>It displays the form with the values that the visitor entered the previous time using the value parameter of each &lt;input&gt; tag (such as value="$forename"). </a:t>
            </a:r>
            <a:endParaRPr lang="en-PK" dirty="0"/>
          </a:p>
          <a:p>
            <a:endParaRPr lang="en-US" dirty="0"/>
          </a:p>
        </p:txBody>
      </p:sp>
      <p:sp>
        <p:nvSpPr>
          <p:cNvPr id="4" name="Slide Number Placeholder 3">
            <a:extLst>
              <a:ext uri="{FF2B5EF4-FFF2-40B4-BE49-F238E27FC236}">
                <a16:creationId xmlns:a16="http://schemas.microsoft.com/office/drawing/2014/main" id="{A47A6445-2B76-4CFC-9976-291929A977C1}"/>
              </a:ext>
            </a:extLst>
          </p:cNvPr>
          <p:cNvSpPr>
            <a:spLocks noGrp="1"/>
          </p:cNvSpPr>
          <p:nvPr>
            <p:ph type="sldNum" sz="quarter" idx="12"/>
          </p:nvPr>
        </p:nvSpPr>
        <p:spPr/>
        <p:txBody>
          <a:bodyPr/>
          <a:lstStyle/>
          <a:p>
            <a:fld id="{FA6D1DC9-C721-4D5F-A7A1-DF55DAF8C7D9}" type="slidenum">
              <a:rPr lang="en-US" smtClean="0"/>
              <a:t>33</a:t>
            </a:fld>
            <a:endParaRPr lang="en-US"/>
          </a:p>
        </p:txBody>
      </p:sp>
    </p:spTree>
    <p:extLst>
      <p:ext uri="{BB962C8B-B14F-4D97-AF65-F5344CB8AC3E}">
        <p14:creationId xmlns:p14="http://schemas.microsoft.com/office/powerpoint/2010/main" val="3231643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BBB-23C0-49DD-946C-3B7BACC7732C}"/>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EB059C93-2D98-4788-A44F-1847C074675B}"/>
              </a:ext>
            </a:extLst>
          </p:cNvPr>
          <p:cNvSpPr>
            <a:spLocks noGrp="1"/>
          </p:cNvSpPr>
          <p:nvPr>
            <p:ph idx="1"/>
          </p:nvPr>
        </p:nvSpPr>
        <p:spPr>
          <a:xfrm>
            <a:off x="456045" y="1301674"/>
            <a:ext cx="11279909" cy="5556325"/>
          </a:xfrm>
        </p:spPr>
        <p:txBody>
          <a:bodyPr>
            <a:normAutofit lnSpcReduction="10000"/>
          </a:bodyPr>
          <a:lstStyle/>
          <a:p>
            <a:pPr marL="0" indent="0">
              <a:buNone/>
            </a:pPr>
            <a:r>
              <a:rPr lang="en-US" sz="2800" dirty="0"/>
              <a:t>&lt;?php // </a:t>
            </a:r>
            <a:r>
              <a:rPr lang="en-US" sz="2800" dirty="0" err="1"/>
              <a:t>adduser.php</a:t>
            </a:r>
            <a:endParaRPr lang="en-US" sz="2800" dirty="0"/>
          </a:p>
          <a:p>
            <a:pPr marL="0" indent="0">
              <a:buNone/>
            </a:pPr>
            <a:r>
              <a:rPr lang="en-US" sz="2800" dirty="0"/>
              <a:t>$forename = $surname = $username = $password = $age = $email = "";</a:t>
            </a:r>
          </a:p>
          <a:p>
            <a:pPr marL="0" indent="0">
              <a:buNone/>
            </a:pPr>
            <a:endParaRPr lang="en-US" sz="2800" dirty="0"/>
          </a:p>
          <a:p>
            <a:pPr marL="0" indent="0">
              <a:buNone/>
            </a:pPr>
            <a:r>
              <a:rPr lang="en-US" sz="2800" dirty="0"/>
              <a:t>if (</a:t>
            </a:r>
            <a:r>
              <a:rPr lang="en-US" sz="2800" dirty="0" err="1"/>
              <a:t>isset</a:t>
            </a:r>
            <a:r>
              <a:rPr lang="en-US" sz="2800" dirty="0"/>
              <a:t>($_POST['forename']))</a:t>
            </a:r>
          </a:p>
          <a:p>
            <a:pPr marL="0" indent="0">
              <a:buNone/>
            </a:pPr>
            <a:r>
              <a:rPr lang="en-US" sz="2800" dirty="0"/>
              <a:t>	$forename = </a:t>
            </a:r>
            <a:r>
              <a:rPr lang="en-US" sz="2800" dirty="0" err="1"/>
              <a:t>fix_string</a:t>
            </a:r>
            <a:r>
              <a:rPr lang="en-US" sz="2800" dirty="0"/>
              <a:t>($_POST['forename']);</a:t>
            </a:r>
          </a:p>
          <a:p>
            <a:pPr marL="0" indent="0">
              <a:buNone/>
            </a:pPr>
            <a:r>
              <a:rPr lang="en-US" sz="2800" dirty="0"/>
              <a:t>if (</a:t>
            </a:r>
            <a:r>
              <a:rPr lang="en-US" sz="2800" dirty="0" err="1"/>
              <a:t>isset</a:t>
            </a:r>
            <a:r>
              <a:rPr lang="en-US" sz="2800" dirty="0"/>
              <a:t>($_POST['surname']))</a:t>
            </a:r>
          </a:p>
          <a:p>
            <a:pPr marL="0" indent="0">
              <a:buNone/>
            </a:pPr>
            <a:r>
              <a:rPr lang="en-US" sz="2800" dirty="0"/>
              <a:t>	$surname = </a:t>
            </a:r>
            <a:r>
              <a:rPr lang="en-US" sz="2800" dirty="0" err="1"/>
              <a:t>fix_string</a:t>
            </a:r>
            <a:r>
              <a:rPr lang="en-US" sz="2800" dirty="0"/>
              <a:t>($_POST['surname']);</a:t>
            </a:r>
          </a:p>
          <a:p>
            <a:pPr marL="0" indent="0">
              <a:buNone/>
            </a:pPr>
            <a:r>
              <a:rPr lang="en-US" sz="2800" dirty="0"/>
              <a:t>if (</a:t>
            </a:r>
            <a:r>
              <a:rPr lang="en-US" sz="2800" dirty="0" err="1"/>
              <a:t>isset</a:t>
            </a:r>
            <a:r>
              <a:rPr lang="en-US" sz="2800" dirty="0"/>
              <a:t>($_POST['username']))</a:t>
            </a:r>
          </a:p>
          <a:p>
            <a:pPr marL="0" indent="0">
              <a:buNone/>
            </a:pPr>
            <a:r>
              <a:rPr lang="en-US" sz="2800" dirty="0"/>
              <a:t>	$username = </a:t>
            </a:r>
            <a:r>
              <a:rPr lang="en-US" sz="2800" dirty="0" err="1"/>
              <a:t>fix_string</a:t>
            </a:r>
            <a:r>
              <a:rPr lang="en-US" sz="2800" dirty="0"/>
              <a:t>($_POST['username']);</a:t>
            </a:r>
          </a:p>
          <a:p>
            <a:pPr marL="0" indent="0">
              <a:buNone/>
            </a:pPr>
            <a:r>
              <a:rPr lang="en-US" sz="2800" dirty="0"/>
              <a:t>if (</a:t>
            </a:r>
            <a:r>
              <a:rPr lang="en-US" sz="2800" dirty="0" err="1"/>
              <a:t>isset</a:t>
            </a:r>
            <a:r>
              <a:rPr lang="en-US" sz="2800" dirty="0"/>
              <a:t>($_POST['password']))</a:t>
            </a:r>
          </a:p>
          <a:p>
            <a:pPr marL="0" indent="0">
              <a:buNone/>
            </a:pPr>
            <a:r>
              <a:rPr lang="en-US" sz="2800" dirty="0"/>
              <a:t>	$password = </a:t>
            </a:r>
            <a:r>
              <a:rPr lang="en-US" sz="2800" dirty="0" err="1"/>
              <a:t>fix_string</a:t>
            </a:r>
            <a:r>
              <a:rPr lang="en-US" sz="2800" dirty="0"/>
              <a:t>($_POST['password']);</a:t>
            </a:r>
          </a:p>
        </p:txBody>
      </p:sp>
      <p:sp>
        <p:nvSpPr>
          <p:cNvPr id="4" name="Slide Number Placeholder 3">
            <a:extLst>
              <a:ext uri="{FF2B5EF4-FFF2-40B4-BE49-F238E27FC236}">
                <a16:creationId xmlns:a16="http://schemas.microsoft.com/office/drawing/2014/main" id="{1C1E5546-A7FD-4BEE-B1FB-2B2CAA486C52}"/>
              </a:ext>
            </a:extLst>
          </p:cNvPr>
          <p:cNvSpPr>
            <a:spLocks noGrp="1"/>
          </p:cNvSpPr>
          <p:nvPr>
            <p:ph type="sldNum" sz="quarter" idx="12"/>
          </p:nvPr>
        </p:nvSpPr>
        <p:spPr/>
        <p:txBody>
          <a:bodyPr/>
          <a:lstStyle/>
          <a:p>
            <a:fld id="{FA6D1DC9-C721-4D5F-A7A1-DF55DAF8C7D9}" type="slidenum">
              <a:rPr lang="en-US" smtClean="0"/>
              <a:t>34</a:t>
            </a:fld>
            <a:endParaRPr lang="en-US"/>
          </a:p>
        </p:txBody>
      </p:sp>
    </p:spTree>
    <p:extLst>
      <p:ext uri="{BB962C8B-B14F-4D97-AF65-F5344CB8AC3E}">
        <p14:creationId xmlns:p14="http://schemas.microsoft.com/office/powerpoint/2010/main" val="34677246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E8BBB-23C0-49DD-946C-3B7BACC7732C}"/>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EB059C93-2D98-4788-A44F-1847C074675B}"/>
              </a:ext>
            </a:extLst>
          </p:cNvPr>
          <p:cNvSpPr>
            <a:spLocks noGrp="1"/>
          </p:cNvSpPr>
          <p:nvPr>
            <p:ph idx="1"/>
          </p:nvPr>
        </p:nvSpPr>
        <p:spPr>
          <a:xfrm>
            <a:off x="456045" y="1301674"/>
            <a:ext cx="11279909" cy="5297909"/>
          </a:xfrm>
        </p:spPr>
        <p:txBody>
          <a:bodyPr>
            <a:normAutofit/>
          </a:bodyPr>
          <a:lstStyle/>
          <a:p>
            <a:pPr marL="0" indent="0">
              <a:buNone/>
            </a:pPr>
            <a:r>
              <a:rPr lang="en-US" sz="2800" dirty="0"/>
              <a:t>if (</a:t>
            </a:r>
            <a:r>
              <a:rPr lang="en-US" sz="2800" dirty="0" err="1"/>
              <a:t>isset</a:t>
            </a:r>
            <a:r>
              <a:rPr lang="en-US" sz="2800" dirty="0"/>
              <a:t>($_POST['age']))</a:t>
            </a:r>
          </a:p>
          <a:p>
            <a:pPr marL="0" indent="0">
              <a:buNone/>
            </a:pPr>
            <a:r>
              <a:rPr lang="en-US" sz="2800" dirty="0"/>
              <a:t>	$age = </a:t>
            </a:r>
            <a:r>
              <a:rPr lang="en-US" sz="2800" dirty="0" err="1"/>
              <a:t>fix_string</a:t>
            </a:r>
            <a:r>
              <a:rPr lang="en-US" sz="2800" dirty="0"/>
              <a:t>($_POST['age']);</a:t>
            </a:r>
          </a:p>
          <a:p>
            <a:pPr marL="0" indent="0">
              <a:buNone/>
            </a:pPr>
            <a:r>
              <a:rPr lang="en-US" sz="2800" dirty="0"/>
              <a:t>if (</a:t>
            </a:r>
            <a:r>
              <a:rPr lang="en-US" sz="2800" dirty="0" err="1"/>
              <a:t>isset</a:t>
            </a:r>
            <a:r>
              <a:rPr lang="en-US" sz="2800" dirty="0"/>
              <a:t>($_POST['email']))</a:t>
            </a:r>
          </a:p>
          <a:p>
            <a:pPr marL="0" indent="0">
              <a:buNone/>
            </a:pPr>
            <a:r>
              <a:rPr lang="en-US" sz="2800" dirty="0"/>
              <a:t>	$email = </a:t>
            </a:r>
            <a:r>
              <a:rPr lang="en-US" sz="2800" dirty="0" err="1"/>
              <a:t>fix_string</a:t>
            </a:r>
            <a:r>
              <a:rPr lang="en-US" sz="2800" dirty="0"/>
              <a:t>($_POST['email’]);</a:t>
            </a:r>
          </a:p>
          <a:p>
            <a:pPr marL="0" indent="0">
              <a:buNone/>
            </a:pPr>
            <a:r>
              <a:rPr lang="en-US" sz="2800" dirty="0"/>
              <a:t>$fail = </a:t>
            </a:r>
            <a:r>
              <a:rPr lang="en-US" sz="2800" dirty="0" err="1"/>
              <a:t>validate_forename</a:t>
            </a:r>
            <a:r>
              <a:rPr lang="en-US" sz="2800" dirty="0"/>
              <a:t>($forename);</a:t>
            </a:r>
          </a:p>
          <a:p>
            <a:pPr marL="0" indent="0">
              <a:buNone/>
            </a:pPr>
            <a:r>
              <a:rPr lang="en-US" sz="2800" dirty="0"/>
              <a:t>$fail .= </a:t>
            </a:r>
            <a:r>
              <a:rPr lang="en-US" sz="2800" dirty="0" err="1"/>
              <a:t>validate_surname</a:t>
            </a:r>
            <a:r>
              <a:rPr lang="en-US" sz="2800" dirty="0"/>
              <a:t>($surname);</a:t>
            </a:r>
          </a:p>
          <a:p>
            <a:pPr marL="0" indent="0">
              <a:buNone/>
            </a:pPr>
            <a:r>
              <a:rPr lang="en-US" sz="2800" dirty="0"/>
              <a:t>$fail .= </a:t>
            </a:r>
            <a:r>
              <a:rPr lang="en-US" sz="2800" dirty="0" err="1"/>
              <a:t>validate_username</a:t>
            </a:r>
            <a:r>
              <a:rPr lang="en-US" sz="2800" dirty="0"/>
              <a:t>($username);</a:t>
            </a:r>
          </a:p>
          <a:p>
            <a:pPr marL="0" indent="0">
              <a:buNone/>
            </a:pPr>
            <a:r>
              <a:rPr lang="en-US" sz="2800" dirty="0"/>
              <a:t>$fail .= </a:t>
            </a:r>
            <a:r>
              <a:rPr lang="en-US" sz="2800" dirty="0" err="1"/>
              <a:t>validate_password</a:t>
            </a:r>
            <a:r>
              <a:rPr lang="en-US" sz="2800" dirty="0"/>
              <a:t>($password);</a:t>
            </a:r>
          </a:p>
          <a:p>
            <a:pPr marL="0" indent="0">
              <a:buNone/>
            </a:pPr>
            <a:r>
              <a:rPr lang="en-US" sz="2800" dirty="0"/>
              <a:t>$fail .= </a:t>
            </a:r>
            <a:r>
              <a:rPr lang="en-US" sz="2800" dirty="0" err="1"/>
              <a:t>validate_age</a:t>
            </a:r>
            <a:r>
              <a:rPr lang="en-US" sz="2800" dirty="0"/>
              <a:t>($age);</a:t>
            </a:r>
          </a:p>
          <a:p>
            <a:pPr marL="0" indent="0">
              <a:buNone/>
            </a:pPr>
            <a:r>
              <a:rPr lang="en-US" sz="2800" dirty="0"/>
              <a:t>$fail .= </a:t>
            </a:r>
            <a:r>
              <a:rPr lang="en-US" sz="2800" dirty="0" err="1"/>
              <a:t>validate_email</a:t>
            </a:r>
            <a:r>
              <a:rPr lang="en-US" sz="2800" dirty="0"/>
              <a:t>($email);</a:t>
            </a:r>
          </a:p>
          <a:p>
            <a:pPr marL="0" indent="0">
              <a:buNone/>
            </a:pPr>
            <a:endParaRPr lang="en-PK" sz="1800" dirty="0"/>
          </a:p>
        </p:txBody>
      </p:sp>
      <p:sp>
        <p:nvSpPr>
          <p:cNvPr id="4" name="Slide Number Placeholder 3">
            <a:extLst>
              <a:ext uri="{FF2B5EF4-FFF2-40B4-BE49-F238E27FC236}">
                <a16:creationId xmlns:a16="http://schemas.microsoft.com/office/drawing/2014/main" id="{1C1E5546-A7FD-4BEE-B1FB-2B2CAA486C52}"/>
              </a:ext>
            </a:extLst>
          </p:cNvPr>
          <p:cNvSpPr>
            <a:spLocks noGrp="1"/>
          </p:cNvSpPr>
          <p:nvPr>
            <p:ph type="sldNum" sz="quarter" idx="12"/>
          </p:nvPr>
        </p:nvSpPr>
        <p:spPr/>
        <p:txBody>
          <a:bodyPr/>
          <a:lstStyle/>
          <a:p>
            <a:fld id="{FA6D1DC9-C721-4D5F-A7A1-DF55DAF8C7D9}" type="slidenum">
              <a:rPr lang="en-US" smtClean="0"/>
              <a:t>35</a:t>
            </a:fld>
            <a:endParaRPr lang="en-US"/>
          </a:p>
        </p:txBody>
      </p:sp>
    </p:spTree>
    <p:extLst>
      <p:ext uri="{BB962C8B-B14F-4D97-AF65-F5344CB8AC3E}">
        <p14:creationId xmlns:p14="http://schemas.microsoft.com/office/powerpoint/2010/main" val="18275208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8FD3B-D04D-4A09-843C-6DF38045857A}"/>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45A82896-2DF7-4253-8C87-B35B70CA24F4}"/>
              </a:ext>
            </a:extLst>
          </p:cNvPr>
          <p:cNvSpPr>
            <a:spLocks noGrp="1"/>
          </p:cNvSpPr>
          <p:nvPr>
            <p:ph idx="1"/>
          </p:nvPr>
        </p:nvSpPr>
        <p:spPr>
          <a:xfrm>
            <a:off x="323525" y="1301674"/>
            <a:ext cx="11735955" cy="5419799"/>
          </a:xfrm>
        </p:spPr>
        <p:txBody>
          <a:bodyPr>
            <a:noAutofit/>
          </a:bodyPr>
          <a:lstStyle/>
          <a:p>
            <a:pPr marL="0" indent="0">
              <a:buNone/>
            </a:pPr>
            <a:r>
              <a:rPr lang="en-US" sz="2800" dirty="0"/>
              <a:t>echo "&lt;!DOCTYPE html&gt;\n&lt;html&gt;&lt;head&gt;&lt;title&gt;An Example Form&lt;/title&gt;";</a:t>
            </a:r>
          </a:p>
          <a:p>
            <a:pPr marL="0" indent="0">
              <a:buNone/>
            </a:pPr>
            <a:r>
              <a:rPr lang="en-US" sz="2800" dirty="0"/>
              <a:t>if ($fail == "")</a:t>
            </a:r>
          </a:p>
          <a:p>
            <a:pPr marL="0" indent="0">
              <a:buNone/>
            </a:pPr>
            <a:r>
              <a:rPr lang="en-US" sz="2800" dirty="0"/>
              <a:t>{</a:t>
            </a:r>
          </a:p>
          <a:p>
            <a:pPr marL="0" indent="0">
              <a:buNone/>
            </a:pPr>
            <a:r>
              <a:rPr lang="en-US" sz="2800" dirty="0"/>
              <a:t>    echo "&lt;/head&gt;&lt;body&gt;Form data successfully validated:</a:t>
            </a:r>
          </a:p>
          <a:p>
            <a:pPr marL="0" indent="0">
              <a:buNone/>
            </a:pPr>
            <a:r>
              <a:rPr lang="en-US" sz="2800" dirty="0"/>
              <a:t>              $forename, $surname, $username, $password, $age,           </a:t>
            </a:r>
          </a:p>
          <a:p>
            <a:pPr marL="0" indent="0">
              <a:buNone/>
            </a:pPr>
            <a:r>
              <a:rPr lang="en-US" sz="2800" dirty="0"/>
              <a:t>              $email. &lt;/body&gt;&lt;/html&gt;";</a:t>
            </a:r>
          </a:p>
          <a:p>
            <a:pPr marL="0" indent="0">
              <a:buNone/>
            </a:pPr>
            <a:r>
              <a:rPr lang="en-US" sz="2800" dirty="0"/>
              <a:t>// This is where you would enter the posted fields into a database,</a:t>
            </a:r>
          </a:p>
          <a:p>
            <a:pPr marL="0" indent="0">
              <a:buNone/>
            </a:pPr>
            <a:r>
              <a:rPr lang="en-US" sz="2800" dirty="0"/>
              <a:t>exit;</a:t>
            </a:r>
          </a:p>
          <a:p>
            <a:pPr marL="0" indent="0">
              <a:buNone/>
            </a:pPr>
            <a:r>
              <a:rPr lang="en-US" sz="2800" dirty="0"/>
              <a:t>}</a:t>
            </a:r>
          </a:p>
          <a:p>
            <a:pPr marL="0" indent="0">
              <a:buNone/>
            </a:pPr>
            <a:r>
              <a:rPr lang="en-US" sz="2800" dirty="0"/>
              <a:t>echo &lt;&lt;&lt;_END // heredoc multiline string</a:t>
            </a:r>
            <a:endParaRPr lang="en-PK" sz="2800" dirty="0"/>
          </a:p>
        </p:txBody>
      </p:sp>
      <p:sp>
        <p:nvSpPr>
          <p:cNvPr id="4" name="Slide Number Placeholder 3">
            <a:extLst>
              <a:ext uri="{FF2B5EF4-FFF2-40B4-BE49-F238E27FC236}">
                <a16:creationId xmlns:a16="http://schemas.microsoft.com/office/drawing/2014/main" id="{EE8D7813-3072-4295-A66E-ACB02988D10D}"/>
              </a:ext>
            </a:extLst>
          </p:cNvPr>
          <p:cNvSpPr>
            <a:spLocks noGrp="1"/>
          </p:cNvSpPr>
          <p:nvPr>
            <p:ph type="sldNum" sz="quarter" idx="12"/>
          </p:nvPr>
        </p:nvSpPr>
        <p:spPr/>
        <p:txBody>
          <a:bodyPr/>
          <a:lstStyle/>
          <a:p>
            <a:fld id="{FA6D1DC9-C721-4D5F-A7A1-DF55DAF8C7D9}" type="slidenum">
              <a:rPr lang="en-US" smtClean="0"/>
              <a:t>36</a:t>
            </a:fld>
            <a:endParaRPr lang="en-US"/>
          </a:p>
        </p:txBody>
      </p:sp>
    </p:spTree>
    <p:extLst>
      <p:ext uri="{BB962C8B-B14F-4D97-AF65-F5344CB8AC3E}">
        <p14:creationId xmlns:p14="http://schemas.microsoft.com/office/powerpoint/2010/main" val="24975865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54A14-6AEA-4D5F-B01C-5592757342BA}"/>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6CA784FD-3CBC-4D33-949C-9F99122E4EEF}"/>
              </a:ext>
            </a:extLst>
          </p:cNvPr>
          <p:cNvSpPr>
            <a:spLocks noGrp="1"/>
          </p:cNvSpPr>
          <p:nvPr>
            <p:ph idx="1"/>
          </p:nvPr>
        </p:nvSpPr>
        <p:spPr>
          <a:xfrm>
            <a:off x="456045" y="1301674"/>
            <a:ext cx="11279909" cy="5419799"/>
          </a:xfrm>
        </p:spPr>
        <p:txBody>
          <a:bodyPr>
            <a:noAutofit/>
          </a:bodyPr>
          <a:lstStyle/>
          <a:p>
            <a:pPr marL="457200" lvl="1" indent="0">
              <a:buNone/>
            </a:pPr>
            <a:r>
              <a:rPr lang="en-US" dirty="0"/>
              <a:t>&lt;!-- The HTML/JavaScript section --&gt;</a:t>
            </a:r>
          </a:p>
          <a:p>
            <a:pPr marL="457200" lvl="1" indent="0">
              <a:buNone/>
            </a:pPr>
            <a:r>
              <a:rPr lang="en-US" dirty="0"/>
              <a:t>&lt;style&gt;</a:t>
            </a:r>
          </a:p>
          <a:p>
            <a:pPr marL="457200" lvl="1" indent="0">
              <a:buNone/>
            </a:pPr>
            <a:r>
              <a:rPr lang="en-US" dirty="0"/>
              <a:t>.signup {</a:t>
            </a:r>
          </a:p>
          <a:p>
            <a:pPr marL="457200" lvl="1" indent="0">
              <a:buNone/>
            </a:pPr>
            <a:r>
              <a:rPr lang="en-US" dirty="0"/>
              <a:t>border: 1px solid #999999;</a:t>
            </a:r>
          </a:p>
          <a:p>
            <a:pPr marL="457200" lvl="1" indent="0">
              <a:buNone/>
            </a:pPr>
            <a:r>
              <a:rPr lang="es-ES" sz="1800" b="1" dirty="0"/>
              <a:t>.</a:t>
            </a:r>
          </a:p>
          <a:p>
            <a:pPr marL="457200" lvl="1" indent="0">
              <a:buNone/>
            </a:pPr>
            <a:r>
              <a:rPr lang="en-US" sz="1800" b="1" dirty="0"/>
              <a:t>.</a:t>
            </a:r>
            <a:endParaRPr lang="en-PK" sz="1800" b="1" dirty="0"/>
          </a:p>
          <a:p>
            <a:pPr marL="457200" lvl="1" indent="0">
              <a:buNone/>
            </a:pPr>
            <a:r>
              <a:rPr lang="en-US" sz="1800" b="1" dirty="0"/>
              <a:t>.</a:t>
            </a:r>
          </a:p>
          <a:p>
            <a:pPr marL="457200" lvl="1" indent="0">
              <a:buNone/>
            </a:pPr>
            <a:r>
              <a:rPr lang="en-US" sz="1800" b="1" dirty="0"/>
              <a:t>.</a:t>
            </a:r>
          </a:p>
          <a:p>
            <a:pPr marL="457200" lvl="1" indent="0">
              <a:buNone/>
            </a:pPr>
            <a:r>
              <a:rPr lang="en-US" dirty="0"/>
              <a:t>			&lt;/form&gt;</a:t>
            </a:r>
          </a:p>
          <a:p>
            <a:pPr marL="457200" lvl="1" indent="0">
              <a:buNone/>
            </a:pPr>
            <a:r>
              <a:rPr lang="en-US" dirty="0"/>
              <a:t>		&lt;/table&gt;</a:t>
            </a:r>
          </a:p>
          <a:p>
            <a:pPr marL="457200" lvl="1" indent="0">
              <a:buNone/>
            </a:pPr>
            <a:r>
              <a:rPr lang="en-US" dirty="0"/>
              <a:t>	&lt;/body&gt;</a:t>
            </a:r>
          </a:p>
          <a:p>
            <a:pPr marL="457200" lvl="1" indent="0">
              <a:buNone/>
            </a:pPr>
            <a:r>
              <a:rPr lang="en-US" dirty="0"/>
              <a:t>&lt;/html&gt;</a:t>
            </a:r>
          </a:p>
          <a:p>
            <a:pPr marL="0" indent="0">
              <a:buNone/>
            </a:pPr>
            <a:r>
              <a:rPr lang="en-US" sz="2800" dirty="0"/>
              <a:t>_END;</a:t>
            </a:r>
            <a:endParaRPr lang="en-PK" sz="2800" dirty="0"/>
          </a:p>
        </p:txBody>
      </p:sp>
      <p:sp>
        <p:nvSpPr>
          <p:cNvPr id="4" name="Slide Number Placeholder 3">
            <a:extLst>
              <a:ext uri="{FF2B5EF4-FFF2-40B4-BE49-F238E27FC236}">
                <a16:creationId xmlns:a16="http://schemas.microsoft.com/office/drawing/2014/main" id="{7189AA45-023D-4622-8992-728527212BE8}"/>
              </a:ext>
            </a:extLst>
          </p:cNvPr>
          <p:cNvSpPr>
            <a:spLocks noGrp="1"/>
          </p:cNvSpPr>
          <p:nvPr>
            <p:ph type="sldNum" sz="quarter" idx="12"/>
          </p:nvPr>
        </p:nvSpPr>
        <p:spPr/>
        <p:txBody>
          <a:bodyPr/>
          <a:lstStyle/>
          <a:p>
            <a:fld id="{FA6D1DC9-C721-4D5F-A7A1-DF55DAF8C7D9}" type="slidenum">
              <a:rPr lang="en-US" smtClean="0"/>
              <a:t>37</a:t>
            </a:fld>
            <a:endParaRPr lang="en-US"/>
          </a:p>
        </p:txBody>
      </p:sp>
    </p:spTree>
    <p:extLst>
      <p:ext uri="{BB962C8B-B14F-4D97-AF65-F5344CB8AC3E}">
        <p14:creationId xmlns:p14="http://schemas.microsoft.com/office/powerpoint/2010/main" val="2456448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8C49A-30BD-4578-8872-0A59AADADA27}"/>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D19715E9-41A6-43C3-824D-320A754A6950}"/>
              </a:ext>
            </a:extLst>
          </p:cNvPr>
          <p:cNvSpPr>
            <a:spLocks noGrp="1"/>
          </p:cNvSpPr>
          <p:nvPr>
            <p:ph idx="1"/>
          </p:nvPr>
        </p:nvSpPr>
        <p:spPr>
          <a:xfrm>
            <a:off x="456045" y="1301675"/>
            <a:ext cx="11279909" cy="5297908"/>
          </a:xfrm>
        </p:spPr>
        <p:txBody>
          <a:bodyPr>
            <a:noAutofit/>
          </a:bodyPr>
          <a:lstStyle/>
          <a:p>
            <a:pPr marL="0" indent="0">
              <a:buNone/>
            </a:pPr>
            <a:r>
              <a:rPr lang="en-US" sz="2800" dirty="0"/>
              <a:t>// The PHP functions</a:t>
            </a:r>
          </a:p>
          <a:p>
            <a:pPr marL="0" indent="0">
              <a:buNone/>
            </a:pPr>
            <a:r>
              <a:rPr lang="en-US" sz="2800" dirty="0"/>
              <a:t>function </a:t>
            </a:r>
            <a:r>
              <a:rPr lang="en-US" sz="2800" dirty="0" err="1"/>
              <a:t>validate_forename</a:t>
            </a:r>
            <a:r>
              <a:rPr lang="en-US" sz="2800" dirty="0"/>
              <a:t>($field)</a:t>
            </a:r>
          </a:p>
          <a:p>
            <a:pPr marL="0" indent="0">
              <a:buNone/>
            </a:pPr>
            <a:r>
              <a:rPr lang="en-US" sz="2800" dirty="0"/>
              <a:t> </a:t>
            </a:r>
            <a:r>
              <a:rPr lang="en-PK" sz="2800" dirty="0"/>
              <a:t>{</a:t>
            </a:r>
          </a:p>
          <a:p>
            <a:pPr marL="0" indent="0">
              <a:buNone/>
            </a:pPr>
            <a:r>
              <a:rPr lang="en-US" sz="2800" dirty="0"/>
              <a:t>return ($field == "") ? "No Forename was entered&lt;</a:t>
            </a:r>
            <a:r>
              <a:rPr lang="en-US" sz="2800" dirty="0" err="1"/>
              <a:t>br</a:t>
            </a:r>
            <a:r>
              <a:rPr lang="en-US" sz="2800" dirty="0"/>
              <a:t>&gt;": "";</a:t>
            </a:r>
          </a:p>
          <a:p>
            <a:pPr marL="0" indent="0">
              <a:buNone/>
            </a:pPr>
            <a:r>
              <a:rPr lang="en-PK" sz="2800" dirty="0"/>
              <a:t>}</a:t>
            </a:r>
            <a:endParaRPr lang="en-US" sz="2800" dirty="0"/>
          </a:p>
          <a:p>
            <a:pPr marL="0" indent="0">
              <a:buNone/>
            </a:pPr>
            <a:endParaRPr lang="en-PK" sz="2800" dirty="0"/>
          </a:p>
          <a:p>
            <a:pPr marL="0" indent="0">
              <a:buNone/>
            </a:pPr>
            <a:r>
              <a:rPr lang="en-US" sz="2800" dirty="0"/>
              <a:t>function </a:t>
            </a:r>
            <a:r>
              <a:rPr lang="en-US" sz="2800" dirty="0" err="1"/>
              <a:t>validate_surname</a:t>
            </a:r>
            <a:r>
              <a:rPr lang="en-US" sz="2800" dirty="0"/>
              <a:t>($field) </a:t>
            </a:r>
          </a:p>
          <a:p>
            <a:pPr marL="0" indent="0">
              <a:buNone/>
            </a:pPr>
            <a:r>
              <a:rPr lang="en-PK" sz="2800" dirty="0"/>
              <a:t>{</a:t>
            </a:r>
          </a:p>
          <a:p>
            <a:pPr marL="0" indent="0">
              <a:buNone/>
            </a:pPr>
            <a:r>
              <a:rPr lang="en-US" sz="2800" dirty="0"/>
              <a:t>return($field == "") ? "No Surname was entered&lt;</a:t>
            </a:r>
            <a:r>
              <a:rPr lang="en-US" sz="2800" dirty="0" err="1"/>
              <a:t>br</a:t>
            </a:r>
            <a:r>
              <a:rPr lang="en-US" sz="2800" dirty="0"/>
              <a:t>&gt;" : "";</a:t>
            </a:r>
          </a:p>
          <a:p>
            <a:pPr marL="0" indent="0">
              <a:buNone/>
            </a:pPr>
            <a:r>
              <a:rPr lang="en-PK" sz="2800" dirty="0"/>
              <a:t>}</a:t>
            </a:r>
          </a:p>
          <a:p>
            <a:pPr marL="0" indent="0">
              <a:buNone/>
            </a:pPr>
            <a:endParaRPr lang="en-PK" sz="2800" dirty="0"/>
          </a:p>
        </p:txBody>
      </p:sp>
      <p:sp>
        <p:nvSpPr>
          <p:cNvPr id="4" name="Slide Number Placeholder 3">
            <a:extLst>
              <a:ext uri="{FF2B5EF4-FFF2-40B4-BE49-F238E27FC236}">
                <a16:creationId xmlns:a16="http://schemas.microsoft.com/office/drawing/2014/main" id="{77333FB7-1394-4F1F-A62F-4C1EC6BAAD0B}"/>
              </a:ext>
            </a:extLst>
          </p:cNvPr>
          <p:cNvSpPr>
            <a:spLocks noGrp="1"/>
          </p:cNvSpPr>
          <p:nvPr>
            <p:ph type="sldNum" sz="quarter" idx="12"/>
          </p:nvPr>
        </p:nvSpPr>
        <p:spPr/>
        <p:txBody>
          <a:bodyPr/>
          <a:lstStyle/>
          <a:p>
            <a:fld id="{FA6D1DC9-C721-4D5F-A7A1-DF55DAF8C7D9}" type="slidenum">
              <a:rPr lang="en-US" smtClean="0"/>
              <a:t>38</a:t>
            </a:fld>
            <a:endParaRPr lang="en-US"/>
          </a:p>
        </p:txBody>
      </p:sp>
    </p:spTree>
    <p:extLst>
      <p:ext uri="{BB962C8B-B14F-4D97-AF65-F5344CB8AC3E}">
        <p14:creationId xmlns:p14="http://schemas.microsoft.com/office/powerpoint/2010/main" val="11001124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8C49A-30BD-4578-8872-0A59AADADA27}"/>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D19715E9-41A6-43C3-824D-320A754A6950}"/>
              </a:ext>
            </a:extLst>
          </p:cNvPr>
          <p:cNvSpPr>
            <a:spLocks noGrp="1"/>
          </p:cNvSpPr>
          <p:nvPr>
            <p:ph idx="1"/>
          </p:nvPr>
        </p:nvSpPr>
        <p:spPr/>
        <p:txBody>
          <a:bodyPr>
            <a:noAutofit/>
          </a:bodyPr>
          <a:lstStyle/>
          <a:p>
            <a:pPr marL="0" indent="0">
              <a:buNone/>
            </a:pPr>
            <a:r>
              <a:rPr lang="en-US" sz="2800" dirty="0"/>
              <a:t>function </a:t>
            </a:r>
            <a:r>
              <a:rPr lang="en-US" sz="2800" dirty="0" err="1"/>
              <a:t>validate_username</a:t>
            </a:r>
            <a:r>
              <a:rPr lang="en-US" sz="2800" dirty="0"/>
              <a:t>($field)</a:t>
            </a:r>
          </a:p>
          <a:p>
            <a:pPr marL="0" indent="0">
              <a:buNone/>
            </a:pPr>
            <a:r>
              <a:rPr lang="en-PK" sz="2800" dirty="0"/>
              <a:t>{</a:t>
            </a:r>
          </a:p>
          <a:p>
            <a:pPr marL="0" indent="0">
              <a:buNone/>
            </a:pPr>
            <a:r>
              <a:rPr lang="en-US" sz="2800" dirty="0"/>
              <a:t>if ($field == "") return "No Username was entered&lt;</a:t>
            </a:r>
            <a:r>
              <a:rPr lang="en-US" sz="2800" dirty="0" err="1"/>
              <a:t>br</a:t>
            </a:r>
            <a:r>
              <a:rPr lang="en-US" sz="2800" dirty="0"/>
              <a:t>&gt;";</a:t>
            </a:r>
          </a:p>
          <a:p>
            <a:pPr marL="0" indent="0">
              <a:buNone/>
            </a:pPr>
            <a:r>
              <a:rPr lang="en-US" sz="2800" dirty="0"/>
              <a:t>else if (</a:t>
            </a:r>
            <a:r>
              <a:rPr lang="en-US" sz="2800" dirty="0" err="1"/>
              <a:t>strlen</a:t>
            </a:r>
            <a:r>
              <a:rPr lang="en-US" sz="2800" dirty="0"/>
              <a:t>($field) &lt; 5)</a:t>
            </a:r>
          </a:p>
          <a:p>
            <a:pPr marL="0" indent="0">
              <a:buNone/>
            </a:pPr>
            <a:r>
              <a:rPr lang="en-US" sz="2800" dirty="0"/>
              <a:t>    return "Usernames must be at least 5 characters&lt;</a:t>
            </a:r>
            <a:r>
              <a:rPr lang="en-US" sz="2800" dirty="0" err="1"/>
              <a:t>br</a:t>
            </a:r>
            <a:r>
              <a:rPr lang="en-US" sz="2800" dirty="0"/>
              <a:t>&gt;";</a:t>
            </a:r>
          </a:p>
          <a:p>
            <a:pPr marL="0" indent="0">
              <a:buNone/>
            </a:pPr>
            <a:r>
              <a:rPr lang="en-US" sz="2800" dirty="0"/>
              <a:t>else if (</a:t>
            </a:r>
            <a:r>
              <a:rPr lang="en-US" sz="2800" dirty="0" err="1"/>
              <a:t>preg_match</a:t>
            </a:r>
            <a:r>
              <a:rPr lang="en-US" sz="2800" dirty="0"/>
              <a:t>("/[^a-zA-Z0-9_-]/", $field))</a:t>
            </a:r>
          </a:p>
          <a:p>
            <a:pPr marL="0" indent="0">
              <a:buNone/>
            </a:pPr>
            <a:r>
              <a:rPr lang="en-US" sz="2800" dirty="0"/>
              <a:t>    return "Only letters, numbers, - and _ in usernames&lt;</a:t>
            </a:r>
            <a:r>
              <a:rPr lang="en-US" sz="2800" dirty="0" err="1"/>
              <a:t>br</a:t>
            </a:r>
            <a:r>
              <a:rPr lang="en-US" sz="2800" dirty="0"/>
              <a:t>&gt;";</a:t>
            </a:r>
          </a:p>
          <a:p>
            <a:pPr marL="0" indent="0">
              <a:buNone/>
            </a:pPr>
            <a:r>
              <a:rPr lang="en-US" sz="2800" dirty="0"/>
              <a:t>return "";</a:t>
            </a:r>
          </a:p>
          <a:p>
            <a:pPr marL="0" indent="0">
              <a:buNone/>
            </a:pPr>
            <a:r>
              <a:rPr lang="en-PK" sz="2800" dirty="0"/>
              <a:t>}</a:t>
            </a:r>
          </a:p>
        </p:txBody>
      </p:sp>
      <p:sp>
        <p:nvSpPr>
          <p:cNvPr id="4" name="Slide Number Placeholder 3">
            <a:extLst>
              <a:ext uri="{FF2B5EF4-FFF2-40B4-BE49-F238E27FC236}">
                <a16:creationId xmlns:a16="http://schemas.microsoft.com/office/drawing/2014/main" id="{77333FB7-1394-4F1F-A62F-4C1EC6BAAD0B}"/>
              </a:ext>
            </a:extLst>
          </p:cNvPr>
          <p:cNvSpPr>
            <a:spLocks noGrp="1"/>
          </p:cNvSpPr>
          <p:nvPr>
            <p:ph type="sldNum" sz="quarter" idx="12"/>
          </p:nvPr>
        </p:nvSpPr>
        <p:spPr/>
        <p:txBody>
          <a:bodyPr/>
          <a:lstStyle/>
          <a:p>
            <a:fld id="{FA6D1DC9-C721-4D5F-A7A1-DF55DAF8C7D9}" type="slidenum">
              <a:rPr lang="en-US" smtClean="0"/>
              <a:t>39</a:t>
            </a:fld>
            <a:endParaRPr lang="en-US"/>
          </a:p>
        </p:txBody>
      </p:sp>
    </p:spTree>
    <p:extLst>
      <p:ext uri="{BB962C8B-B14F-4D97-AF65-F5344CB8AC3E}">
        <p14:creationId xmlns:p14="http://schemas.microsoft.com/office/powerpoint/2010/main" val="313436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Example 16-1. A form with JavaScript validation (part 1)</a:t>
            </a:r>
            <a:endParaRPr lang="en-US" dirty="0"/>
          </a:p>
        </p:txBody>
      </p:sp>
      <p:sp>
        <p:nvSpPr>
          <p:cNvPr id="3" name="Content Placeholder 2"/>
          <p:cNvSpPr>
            <a:spLocks noGrp="1"/>
          </p:cNvSpPr>
          <p:nvPr>
            <p:ph idx="1"/>
          </p:nvPr>
        </p:nvSpPr>
        <p:spPr>
          <a:xfrm>
            <a:off x="456045" y="1344158"/>
            <a:ext cx="11279909" cy="5194753"/>
          </a:xfrm>
        </p:spPr>
        <p:txBody>
          <a:bodyPr>
            <a:noAutofit/>
          </a:bodyPr>
          <a:lstStyle/>
          <a:p>
            <a:pPr marL="0" indent="0">
              <a:spcBef>
                <a:spcPts val="0"/>
              </a:spcBef>
              <a:buNone/>
            </a:pPr>
            <a:r>
              <a:rPr lang="en-US" sz="2800" dirty="0"/>
              <a:t>&lt;script&gt;</a:t>
            </a:r>
          </a:p>
          <a:p>
            <a:pPr marL="0" indent="0">
              <a:spcBef>
                <a:spcPts val="0"/>
              </a:spcBef>
              <a:buNone/>
            </a:pPr>
            <a:r>
              <a:rPr lang="en-US" sz="2800" dirty="0"/>
              <a:t>  function validate(form)</a:t>
            </a:r>
          </a:p>
          <a:p>
            <a:pPr marL="0" indent="0">
              <a:spcBef>
                <a:spcPts val="0"/>
              </a:spcBef>
              <a:buNone/>
            </a:pPr>
            <a:r>
              <a:rPr lang="en-US" sz="2800" dirty="0"/>
              <a:t>  {</a:t>
            </a:r>
          </a:p>
          <a:p>
            <a:pPr marL="0" indent="0">
              <a:spcBef>
                <a:spcPts val="0"/>
              </a:spcBef>
              <a:buNone/>
            </a:pPr>
            <a:r>
              <a:rPr lang="en-US" sz="2800" dirty="0"/>
              <a:t>     fail = </a:t>
            </a:r>
            <a:r>
              <a:rPr lang="en-US" sz="2800" dirty="0" err="1"/>
              <a:t>validateForename</a:t>
            </a:r>
            <a:r>
              <a:rPr lang="en-US" sz="2800" dirty="0"/>
              <a:t>(</a:t>
            </a:r>
            <a:r>
              <a:rPr lang="en-US" sz="2800" dirty="0" err="1"/>
              <a:t>form.forename.value</a:t>
            </a:r>
            <a:r>
              <a:rPr lang="en-US" sz="2800" dirty="0"/>
              <a:t>)</a:t>
            </a:r>
          </a:p>
          <a:p>
            <a:pPr marL="0" indent="0">
              <a:spcBef>
                <a:spcPts val="0"/>
              </a:spcBef>
              <a:buNone/>
            </a:pPr>
            <a:r>
              <a:rPr lang="en-US" sz="2800" dirty="0"/>
              <a:t>     fail += </a:t>
            </a:r>
            <a:r>
              <a:rPr lang="en-US" sz="2800" dirty="0" err="1"/>
              <a:t>validateSurname</a:t>
            </a:r>
            <a:r>
              <a:rPr lang="en-US" sz="2800" dirty="0"/>
              <a:t>(</a:t>
            </a:r>
            <a:r>
              <a:rPr lang="en-US" sz="2800" dirty="0" err="1"/>
              <a:t>form.surname.value</a:t>
            </a:r>
            <a:r>
              <a:rPr lang="en-US" sz="2800" dirty="0"/>
              <a:t>)</a:t>
            </a:r>
          </a:p>
          <a:p>
            <a:pPr marL="0" indent="0">
              <a:spcBef>
                <a:spcPts val="0"/>
              </a:spcBef>
              <a:buNone/>
            </a:pPr>
            <a:r>
              <a:rPr lang="en-US" sz="2800" dirty="0"/>
              <a:t>     fail += </a:t>
            </a:r>
            <a:r>
              <a:rPr lang="en-US" sz="2800" dirty="0" err="1"/>
              <a:t>validateUsername</a:t>
            </a:r>
            <a:r>
              <a:rPr lang="en-US" sz="2800" dirty="0"/>
              <a:t>(</a:t>
            </a:r>
            <a:r>
              <a:rPr lang="en-US" sz="2800" dirty="0" err="1"/>
              <a:t>form.username.value</a:t>
            </a:r>
            <a:r>
              <a:rPr lang="en-US" sz="2800" dirty="0"/>
              <a:t>)</a:t>
            </a:r>
          </a:p>
          <a:p>
            <a:pPr marL="0" indent="0">
              <a:spcBef>
                <a:spcPts val="0"/>
              </a:spcBef>
              <a:buNone/>
            </a:pPr>
            <a:r>
              <a:rPr lang="en-US" sz="2800" dirty="0"/>
              <a:t>     fail += </a:t>
            </a:r>
            <a:r>
              <a:rPr lang="en-US" sz="2800" dirty="0" err="1"/>
              <a:t>validatePassword</a:t>
            </a:r>
            <a:r>
              <a:rPr lang="en-US" sz="2800" dirty="0"/>
              <a:t>(</a:t>
            </a:r>
            <a:r>
              <a:rPr lang="en-US" sz="2800" dirty="0" err="1"/>
              <a:t>form.password.value</a:t>
            </a:r>
            <a:r>
              <a:rPr lang="en-US" sz="2800" dirty="0"/>
              <a:t>)</a:t>
            </a:r>
          </a:p>
          <a:p>
            <a:pPr marL="0" indent="0">
              <a:spcBef>
                <a:spcPts val="0"/>
              </a:spcBef>
              <a:buNone/>
            </a:pPr>
            <a:r>
              <a:rPr lang="en-US" sz="2800" dirty="0"/>
              <a:t>     fail += </a:t>
            </a:r>
            <a:r>
              <a:rPr lang="en-US" sz="2800" dirty="0" err="1"/>
              <a:t>validateAge</a:t>
            </a:r>
            <a:r>
              <a:rPr lang="en-US" sz="2800" dirty="0"/>
              <a:t>(</a:t>
            </a:r>
            <a:r>
              <a:rPr lang="en-US" sz="2800" dirty="0" err="1"/>
              <a:t>form.age.value</a:t>
            </a:r>
            <a:r>
              <a:rPr lang="en-US" sz="2800" dirty="0"/>
              <a:t>)</a:t>
            </a:r>
          </a:p>
          <a:p>
            <a:pPr marL="0" indent="0">
              <a:spcBef>
                <a:spcPts val="0"/>
              </a:spcBef>
              <a:buNone/>
            </a:pPr>
            <a:r>
              <a:rPr lang="en-US" sz="2800" dirty="0"/>
              <a:t>     fail += </a:t>
            </a:r>
            <a:r>
              <a:rPr lang="en-US" sz="2800" dirty="0" err="1"/>
              <a:t>validateEmail</a:t>
            </a:r>
            <a:r>
              <a:rPr lang="en-US" sz="2800" dirty="0"/>
              <a:t>(</a:t>
            </a:r>
            <a:r>
              <a:rPr lang="en-US" sz="2800" dirty="0" err="1"/>
              <a:t>form.email.value</a:t>
            </a:r>
            <a:r>
              <a:rPr lang="en-US" sz="2800" dirty="0"/>
              <a:t>)</a:t>
            </a:r>
          </a:p>
          <a:p>
            <a:pPr marL="0" indent="0">
              <a:spcBef>
                <a:spcPts val="0"/>
              </a:spcBef>
              <a:buNone/>
            </a:pPr>
            <a:r>
              <a:rPr lang="en-US" sz="2800" dirty="0"/>
              <a:t>     if (fail == "") return true</a:t>
            </a:r>
          </a:p>
          <a:p>
            <a:pPr marL="0" indent="0">
              <a:spcBef>
                <a:spcPts val="0"/>
              </a:spcBef>
              <a:buNone/>
            </a:pPr>
            <a:r>
              <a:rPr lang="en-US" sz="2800" dirty="0"/>
              <a:t>     else { alert(fail); return false }</a:t>
            </a:r>
          </a:p>
          <a:p>
            <a:pPr marL="0" indent="0">
              <a:spcBef>
                <a:spcPts val="0"/>
              </a:spcBef>
              <a:buNone/>
            </a:pPr>
            <a:r>
              <a:rPr lang="en-US" sz="2800" dirty="0"/>
              <a:t>  }</a:t>
            </a:r>
          </a:p>
          <a:p>
            <a:pPr marL="0" indent="0">
              <a:spcBef>
                <a:spcPts val="0"/>
              </a:spcBef>
              <a:buNone/>
            </a:pPr>
            <a:r>
              <a:rPr lang="en-US" sz="2800" dirty="0"/>
              <a:t>&lt;/script&gt;</a:t>
            </a:r>
          </a:p>
        </p:txBody>
      </p:sp>
      <p:sp>
        <p:nvSpPr>
          <p:cNvPr id="4" name="Slide Number Placeholder 3"/>
          <p:cNvSpPr>
            <a:spLocks noGrp="1"/>
          </p:cNvSpPr>
          <p:nvPr>
            <p:ph type="sldNum" sz="quarter" idx="12"/>
          </p:nvPr>
        </p:nvSpPr>
        <p:spPr/>
        <p:txBody>
          <a:bodyPr/>
          <a:lstStyle/>
          <a:p>
            <a:fld id="{FA6D1DC9-C721-4D5F-A7A1-DF55DAF8C7D9}" type="slidenum">
              <a:rPr lang="en-US" smtClean="0"/>
              <a:t>4</a:t>
            </a:fld>
            <a:endParaRPr lang="en-US"/>
          </a:p>
        </p:txBody>
      </p:sp>
    </p:spTree>
    <p:extLst>
      <p:ext uri="{BB962C8B-B14F-4D97-AF65-F5344CB8AC3E}">
        <p14:creationId xmlns:p14="http://schemas.microsoft.com/office/powerpoint/2010/main" val="16853864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88F0-0189-49C8-900A-31B0FED538B0}"/>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3171AD3C-FFCC-4CDA-ABAB-D26B199B8901}"/>
              </a:ext>
            </a:extLst>
          </p:cNvPr>
          <p:cNvSpPr>
            <a:spLocks noGrp="1"/>
          </p:cNvSpPr>
          <p:nvPr>
            <p:ph idx="1"/>
          </p:nvPr>
        </p:nvSpPr>
        <p:spPr>
          <a:xfrm>
            <a:off x="456045" y="1301675"/>
            <a:ext cx="11279909" cy="5191890"/>
          </a:xfrm>
        </p:spPr>
        <p:txBody>
          <a:bodyPr>
            <a:normAutofit fontScale="92500" lnSpcReduction="10000"/>
          </a:bodyPr>
          <a:lstStyle/>
          <a:p>
            <a:pPr marL="0" indent="0">
              <a:buNone/>
            </a:pPr>
            <a:r>
              <a:rPr lang="en-US" dirty="0"/>
              <a:t>function </a:t>
            </a:r>
            <a:r>
              <a:rPr lang="en-US" dirty="0" err="1"/>
              <a:t>validate_password</a:t>
            </a:r>
            <a:r>
              <a:rPr lang="en-US" dirty="0"/>
              <a:t>($field)</a:t>
            </a:r>
          </a:p>
          <a:p>
            <a:pPr marL="0" indent="0">
              <a:buNone/>
            </a:pPr>
            <a:r>
              <a:rPr lang="en-PK" dirty="0"/>
              <a:t>{</a:t>
            </a:r>
          </a:p>
          <a:p>
            <a:pPr marL="0" indent="0">
              <a:buNone/>
            </a:pPr>
            <a:r>
              <a:rPr lang="en-US" dirty="0"/>
              <a:t>if ($field == "") return "No Password was entered&lt;</a:t>
            </a:r>
            <a:r>
              <a:rPr lang="en-US" dirty="0" err="1"/>
              <a:t>br</a:t>
            </a:r>
            <a:r>
              <a:rPr lang="en-US" dirty="0"/>
              <a:t>&gt;";</a:t>
            </a:r>
          </a:p>
          <a:p>
            <a:pPr marL="0" indent="0">
              <a:buNone/>
            </a:pPr>
            <a:r>
              <a:rPr lang="en-US" dirty="0"/>
              <a:t>else if (</a:t>
            </a:r>
            <a:r>
              <a:rPr lang="en-US" dirty="0" err="1"/>
              <a:t>strlen</a:t>
            </a:r>
            <a:r>
              <a:rPr lang="en-US" dirty="0"/>
              <a:t>($field) &lt; 6)</a:t>
            </a:r>
          </a:p>
          <a:p>
            <a:pPr marL="0" indent="0">
              <a:buNone/>
            </a:pPr>
            <a:r>
              <a:rPr lang="en-US" dirty="0"/>
              <a:t>    return "Passwords must be at least 6 characters&lt;</a:t>
            </a:r>
            <a:r>
              <a:rPr lang="en-US" dirty="0" err="1"/>
              <a:t>br</a:t>
            </a:r>
            <a:r>
              <a:rPr lang="en-US" dirty="0"/>
              <a:t>&gt;";</a:t>
            </a:r>
          </a:p>
          <a:p>
            <a:pPr marL="0" indent="0">
              <a:buNone/>
            </a:pPr>
            <a:r>
              <a:rPr lang="en-US" dirty="0"/>
              <a:t>else if (!</a:t>
            </a:r>
            <a:r>
              <a:rPr lang="en-US" dirty="0" err="1"/>
              <a:t>preg_match</a:t>
            </a:r>
            <a:r>
              <a:rPr lang="en-US" dirty="0"/>
              <a:t>("/[a-z]/", $field) ||</a:t>
            </a:r>
          </a:p>
          <a:p>
            <a:pPr marL="0" indent="0">
              <a:buNone/>
            </a:pPr>
            <a:r>
              <a:rPr lang="en-US" dirty="0"/>
              <a:t>            !</a:t>
            </a:r>
            <a:r>
              <a:rPr lang="en-US" dirty="0" err="1"/>
              <a:t>preg_match</a:t>
            </a:r>
            <a:r>
              <a:rPr lang="en-US" dirty="0"/>
              <a:t>("/[A-Z]/", $field) ||</a:t>
            </a:r>
          </a:p>
          <a:p>
            <a:pPr marL="0" indent="0">
              <a:buNone/>
            </a:pPr>
            <a:r>
              <a:rPr lang="en-US" dirty="0"/>
              <a:t>            !</a:t>
            </a:r>
            <a:r>
              <a:rPr lang="en-US" dirty="0" err="1"/>
              <a:t>preg_match</a:t>
            </a:r>
            <a:r>
              <a:rPr lang="en-US" dirty="0"/>
              <a:t>("/[0-9]/", $field))</a:t>
            </a:r>
          </a:p>
          <a:p>
            <a:pPr marL="0" indent="0">
              <a:buNone/>
            </a:pPr>
            <a:r>
              <a:rPr lang="en-US" dirty="0"/>
              <a:t>    return "Passwords require 1 each of a-z, A-Z and 0-9&lt;</a:t>
            </a:r>
            <a:r>
              <a:rPr lang="en-US" dirty="0" err="1"/>
              <a:t>br</a:t>
            </a:r>
            <a:r>
              <a:rPr lang="en-US" dirty="0"/>
              <a:t>&gt;";</a:t>
            </a:r>
          </a:p>
          <a:p>
            <a:pPr marL="0" indent="0">
              <a:buNone/>
            </a:pPr>
            <a:r>
              <a:rPr lang="en-US" dirty="0"/>
              <a:t>return "";</a:t>
            </a:r>
          </a:p>
          <a:p>
            <a:pPr marL="0" indent="0">
              <a:buNone/>
            </a:pPr>
            <a:r>
              <a:rPr lang="en-PK" dirty="0"/>
              <a:t>}</a:t>
            </a:r>
          </a:p>
        </p:txBody>
      </p:sp>
      <p:sp>
        <p:nvSpPr>
          <p:cNvPr id="4" name="Slide Number Placeholder 3">
            <a:extLst>
              <a:ext uri="{FF2B5EF4-FFF2-40B4-BE49-F238E27FC236}">
                <a16:creationId xmlns:a16="http://schemas.microsoft.com/office/drawing/2014/main" id="{9303CD16-9D74-466D-857F-475D9FF62463}"/>
              </a:ext>
            </a:extLst>
          </p:cNvPr>
          <p:cNvSpPr>
            <a:spLocks noGrp="1"/>
          </p:cNvSpPr>
          <p:nvPr>
            <p:ph type="sldNum" sz="quarter" idx="12"/>
          </p:nvPr>
        </p:nvSpPr>
        <p:spPr/>
        <p:txBody>
          <a:bodyPr/>
          <a:lstStyle/>
          <a:p>
            <a:fld id="{FA6D1DC9-C721-4D5F-A7A1-DF55DAF8C7D9}" type="slidenum">
              <a:rPr lang="en-US" smtClean="0"/>
              <a:t>40</a:t>
            </a:fld>
            <a:endParaRPr lang="en-US"/>
          </a:p>
        </p:txBody>
      </p:sp>
    </p:spTree>
    <p:extLst>
      <p:ext uri="{BB962C8B-B14F-4D97-AF65-F5344CB8AC3E}">
        <p14:creationId xmlns:p14="http://schemas.microsoft.com/office/powerpoint/2010/main" val="15337951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BC87-8666-453C-9146-0FD403464184}"/>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E1407ABE-9F1A-4D46-9B60-976A7B8BB832}"/>
              </a:ext>
            </a:extLst>
          </p:cNvPr>
          <p:cNvSpPr>
            <a:spLocks noGrp="1"/>
          </p:cNvSpPr>
          <p:nvPr>
            <p:ph idx="1"/>
          </p:nvPr>
        </p:nvSpPr>
        <p:spPr>
          <a:xfrm>
            <a:off x="456045" y="1301674"/>
            <a:ext cx="11279909" cy="5419799"/>
          </a:xfrm>
        </p:spPr>
        <p:txBody>
          <a:bodyPr>
            <a:normAutofit/>
          </a:bodyPr>
          <a:lstStyle/>
          <a:p>
            <a:pPr marL="0" indent="0">
              <a:buNone/>
            </a:pPr>
            <a:r>
              <a:rPr lang="en-US" sz="2800" dirty="0"/>
              <a:t>function </a:t>
            </a:r>
            <a:r>
              <a:rPr lang="en-US" sz="2800" dirty="0" err="1"/>
              <a:t>validate_age</a:t>
            </a:r>
            <a:r>
              <a:rPr lang="en-US" sz="2800" dirty="0"/>
              <a:t>($field)</a:t>
            </a:r>
          </a:p>
          <a:p>
            <a:pPr marL="0" indent="0">
              <a:buNone/>
            </a:pPr>
            <a:r>
              <a:rPr lang="en-PK" sz="2800" dirty="0"/>
              <a:t>{</a:t>
            </a:r>
          </a:p>
          <a:p>
            <a:pPr marL="0" indent="0">
              <a:buNone/>
            </a:pPr>
            <a:r>
              <a:rPr lang="en-US" sz="2800" dirty="0"/>
              <a:t>if ($field == "") return "No Age was entered&lt;</a:t>
            </a:r>
            <a:r>
              <a:rPr lang="en-US" sz="2800" dirty="0" err="1"/>
              <a:t>br</a:t>
            </a:r>
            <a:r>
              <a:rPr lang="en-US" sz="2800" dirty="0"/>
              <a:t>&gt;";</a:t>
            </a:r>
          </a:p>
          <a:p>
            <a:pPr marL="0" indent="0">
              <a:buNone/>
            </a:pPr>
            <a:r>
              <a:rPr lang="en-US" sz="2800" dirty="0"/>
              <a:t>else if ($field &lt; 18 || $field &gt; 110)</a:t>
            </a:r>
          </a:p>
          <a:p>
            <a:pPr marL="0" indent="0">
              <a:buNone/>
            </a:pPr>
            <a:r>
              <a:rPr lang="en-US" sz="2800" dirty="0"/>
              <a:t>    return "Age must be between 18 and 110&lt;</a:t>
            </a:r>
            <a:r>
              <a:rPr lang="en-US" sz="2800" dirty="0" err="1"/>
              <a:t>br</a:t>
            </a:r>
            <a:r>
              <a:rPr lang="en-US" sz="2800" dirty="0"/>
              <a:t>&gt;";</a:t>
            </a:r>
          </a:p>
          <a:p>
            <a:pPr marL="0" indent="0">
              <a:buNone/>
            </a:pPr>
            <a:r>
              <a:rPr lang="en-US" sz="2800" dirty="0"/>
              <a:t>return "";</a:t>
            </a:r>
          </a:p>
          <a:p>
            <a:pPr marL="0" indent="0">
              <a:buNone/>
            </a:pPr>
            <a:r>
              <a:rPr lang="en-PK" sz="2800" dirty="0"/>
              <a:t>}</a:t>
            </a:r>
          </a:p>
          <a:p>
            <a:pPr marL="0" indent="0">
              <a:buNone/>
            </a:pPr>
            <a:endParaRPr lang="en-PK" sz="2800" dirty="0"/>
          </a:p>
        </p:txBody>
      </p:sp>
      <p:sp>
        <p:nvSpPr>
          <p:cNvPr id="4" name="Slide Number Placeholder 3">
            <a:extLst>
              <a:ext uri="{FF2B5EF4-FFF2-40B4-BE49-F238E27FC236}">
                <a16:creationId xmlns:a16="http://schemas.microsoft.com/office/drawing/2014/main" id="{0A6EC1A4-50DF-4414-9197-846373CDD32A}"/>
              </a:ext>
            </a:extLst>
          </p:cNvPr>
          <p:cNvSpPr>
            <a:spLocks noGrp="1"/>
          </p:cNvSpPr>
          <p:nvPr>
            <p:ph type="sldNum" sz="quarter" idx="12"/>
          </p:nvPr>
        </p:nvSpPr>
        <p:spPr/>
        <p:txBody>
          <a:bodyPr/>
          <a:lstStyle/>
          <a:p>
            <a:fld id="{FA6D1DC9-C721-4D5F-A7A1-DF55DAF8C7D9}" type="slidenum">
              <a:rPr lang="en-US" smtClean="0"/>
              <a:t>41</a:t>
            </a:fld>
            <a:endParaRPr lang="en-US"/>
          </a:p>
        </p:txBody>
      </p:sp>
    </p:spTree>
    <p:extLst>
      <p:ext uri="{BB962C8B-B14F-4D97-AF65-F5344CB8AC3E}">
        <p14:creationId xmlns:p14="http://schemas.microsoft.com/office/powerpoint/2010/main" val="2805903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BC87-8666-453C-9146-0FD403464184}"/>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E1407ABE-9F1A-4D46-9B60-976A7B8BB832}"/>
              </a:ext>
            </a:extLst>
          </p:cNvPr>
          <p:cNvSpPr>
            <a:spLocks noGrp="1"/>
          </p:cNvSpPr>
          <p:nvPr>
            <p:ph idx="1"/>
          </p:nvPr>
        </p:nvSpPr>
        <p:spPr>
          <a:xfrm>
            <a:off x="456045" y="1301674"/>
            <a:ext cx="11279909" cy="5419799"/>
          </a:xfrm>
        </p:spPr>
        <p:txBody>
          <a:bodyPr>
            <a:noAutofit/>
          </a:bodyPr>
          <a:lstStyle/>
          <a:p>
            <a:pPr marL="0" indent="0">
              <a:buNone/>
            </a:pPr>
            <a:r>
              <a:rPr lang="en-US" sz="2800" dirty="0"/>
              <a:t>function </a:t>
            </a:r>
            <a:r>
              <a:rPr lang="en-US" sz="2800" dirty="0" err="1"/>
              <a:t>validate_email</a:t>
            </a:r>
            <a:r>
              <a:rPr lang="en-US" sz="2800" dirty="0"/>
              <a:t>($field) </a:t>
            </a:r>
          </a:p>
          <a:p>
            <a:pPr marL="0" indent="0">
              <a:buNone/>
            </a:pPr>
            <a:r>
              <a:rPr lang="en-PK" sz="2800" dirty="0"/>
              <a:t>{</a:t>
            </a:r>
          </a:p>
          <a:p>
            <a:pPr marL="0" indent="0">
              <a:buNone/>
            </a:pPr>
            <a:r>
              <a:rPr lang="en-US" sz="2800" dirty="0"/>
              <a:t>if ($field == "") return "No Email was entered&lt;</a:t>
            </a:r>
            <a:r>
              <a:rPr lang="en-US" sz="2800" dirty="0" err="1"/>
              <a:t>br</a:t>
            </a:r>
            <a:r>
              <a:rPr lang="en-US" sz="2800" dirty="0"/>
              <a:t>&gt;";</a:t>
            </a:r>
          </a:p>
          <a:p>
            <a:pPr marL="0" indent="0">
              <a:buNone/>
            </a:pPr>
            <a:r>
              <a:rPr lang="en-US" sz="2800" dirty="0"/>
              <a:t>else if (!((</a:t>
            </a:r>
            <a:r>
              <a:rPr lang="en-US" sz="2800" dirty="0" err="1"/>
              <a:t>strpos</a:t>
            </a:r>
            <a:r>
              <a:rPr lang="en-US" sz="2800" dirty="0"/>
              <a:t>($field, ".") &gt; 0) &amp;&amp; (</a:t>
            </a:r>
            <a:r>
              <a:rPr lang="en-US" sz="2800" dirty="0" err="1"/>
              <a:t>strpos</a:t>
            </a:r>
            <a:r>
              <a:rPr lang="en-US" sz="2800" dirty="0"/>
              <a:t>($field, "@") &gt; 0)) ||</a:t>
            </a:r>
          </a:p>
          <a:p>
            <a:pPr marL="0" indent="0">
              <a:buNone/>
            </a:pPr>
            <a:r>
              <a:rPr lang="en-US" sz="2800" dirty="0"/>
              <a:t>            </a:t>
            </a:r>
            <a:r>
              <a:rPr lang="en-US" sz="2800" dirty="0" err="1"/>
              <a:t>preg_match</a:t>
            </a:r>
            <a:r>
              <a:rPr lang="en-US" sz="2800" dirty="0"/>
              <a:t>("/[^a-zA-Z0-9.@_-]/", $field))</a:t>
            </a:r>
          </a:p>
          <a:p>
            <a:pPr marL="0" indent="0">
              <a:buNone/>
            </a:pPr>
            <a:r>
              <a:rPr lang="en-US" sz="2800" dirty="0"/>
              <a:t>    return "The Email address is invalid&lt;</a:t>
            </a:r>
            <a:r>
              <a:rPr lang="en-US" sz="2800" dirty="0" err="1"/>
              <a:t>br</a:t>
            </a:r>
            <a:r>
              <a:rPr lang="en-US" sz="2800" dirty="0"/>
              <a:t>&gt;";</a:t>
            </a:r>
          </a:p>
          <a:p>
            <a:pPr marL="0" indent="0">
              <a:buNone/>
            </a:pPr>
            <a:r>
              <a:rPr lang="en-US" sz="2800" dirty="0"/>
              <a:t>return ""; </a:t>
            </a:r>
          </a:p>
          <a:p>
            <a:pPr marL="0" indent="0">
              <a:buNone/>
            </a:pPr>
            <a:r>
              <a:rPr lang="en-PK" sz="2800" dirty="0"/>
              <a:t>}</a:t>
            </a:r>
            <a:endParaRPr lang="en-US" sz="2800" dirty="0"/>
          </a:p>
          <a:p>
            <a:pPr marL="0" indent="0">
              <a:buNone/>
            </a:pPr>
            <a:endParaRPr lang="en-PK" sz="1600" dirty="0"/>
          </a:p>
        </p:txBody>
      </p:sp>
      <p:sp>
        <p:nvSpPr>
          <p:cNvPr id="4" name="Slide Number Placeholder 3">
            <a:extLst>
              <a:ext uri="{FF2B5EF4-FFF2-40B4-BE49-F238E27FC236}">
                <a16:creationId xmlns:a16="http://schemas.microsoft.com/office/drawing/2014/main" id="{0A6EC1A4-50DF-4414-9197-846373CDD32A}"/>
              </a:ext>
            </a:extLst>
          </p:cNvPr>
          <p:cNvSpPr>
            <a:spLocks noGrp="1"/>
          </p:cNvSpPr>
          <p:nvPr>
            <p:ph type="sldNum" sz="quarter" idx="12"/>
          </p:nvPr>
        </p:nvSpPr>
        <p:spPr/>
        <p:txBody>
          <a:bodyPr/>
          <a:lstStyle/>
          <a:p>
            <a:fld id="{FA6D1DC9-C721-4D5F-A7A1-DF55DAF8C7D9}" type="slidenum">
              <a:rPr lang="en-US" smtClean="0"/>
              <a:t>42</a:t>
            </a:fld>
            <a:endParaRPr lang="en-US"/>
          </a:p>
        </p:txBody>
      </p:sp>
    </p:spTree>
    <p:extLst>
      <p:ext uri="{BB962C8B-B14F-4D97-AF65-F5344CB8AC3E}">
        <p14:creationId xmlns:p14="http://schemas.microsoft.com/office/powerpoint/2010/main" val="41664936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BC87-8666-453C-9146-0FD403464184}"/>
              </a:ext>
            </a:extLst>
          </p:cNvPr>
          <p:cNvSpPr>
            <a:spLocks noGrp="1"/>
          </p:cNvSpPr>
          <p:nvPr>
            <p:ph type="title"/>
          </p:nvPr>
        </p:nvSpPr>
        <p:spPr/>
        <p:txBody>
          <a:bodyPr/>
          <a:lstStyle/>
          <a:p>
            <a:r>
              <a:rPr lang="en-US" dirty="0"/>
              <a:t>Example 16-3. The </a:t>
            </a:r>
            <a:r>
              <a:rPr lang="en-US" dirty="0" err="1"/>
              <a:t>adduser.php</a:t>
            </a:r>
            <a:r>
              <a:rPr lang="en-US" dirty="0"/>
              <a:t> program</a:t>
            </a:r>
            <a:endParaRPr lang="en-PK" dirty="0"/>
          </a:p>
        </p:txBody>
      </p:sp>
      <p:sp>
        <p:nvSpPr>
          <p:cNvPr id="3" name="Content Placeholder 2">
            <a:extLst>
              <a:ext uri="{FF2B5EF4-FFF2-40B4-BE49-F238E27FC236}">
                <a16:creationId xmlns:a16="http://schemas.microsoft.com/office/drawing/2014/main" id="{E1407ABE-9F1A-4D46-9B60-976A7B8BB832}"/>
              </a:ext>
            </a:extLst>
          </p:cNvPr>
          <p:cNvSpPr>
            <a:spLocks noGrp="1"/>
          </p:cNvSpPr>
          <p:nvPr>
            <p:ph idx="1"/>
          </p:nvPr>
        </p:nvSpPr>
        <p:spPr>
          <a:xfrm>
            <a:off x="456045" y="1301674"/>
            <a:ext cx="11279909" cy="5419799"/>
          </a:xfrm>
        </p:spPr>
        <p:txBody>
          <a:bodyPr>
            <a:noAutofit/>
          </a:bodyPr>
          <a:lstStyle/>
          <a:p>
            <a:pPr marL="0" indent="0">
              <a:buNone/>
            </a:pPr>
            <a:r>
              <a:rPr lang="en-US" sz="2800" dirty="0"/>
              <a:t>function  </a:t>
            </a:r>
            <a:r>
              <a:rPr lang="en-US" sz="2800" dirty="0" err="1"/>
              <a:t>fix_string</a:t>
            </a:r>
            <a:r>
              <a:rPr lang="en-US" sz="2800" dirty="0"/>
              <a:t>($string) </a:t>
            </a:r>
          </a:p>
          <a:p>
            <a:pPr marL="0" indent="0">
              <a:buNone/>
            </a:pPr>
            <a:r>
              <a:rPr lang="en-PK" sz="2800" dirty="0"/>
              <a:t>{</a:t>
            </a:r>
          </a:p>
          <a:p>
            <a:pPr marL="0" indent="0">
              <a:buNone/>
            </a:pPr>
            <a:r>
              <a:rPr lang="en-US" sz="2800" dirty="0"/>
              <a:t>if (</a:t>
            </a:r>
            <a:r>
              <a:rPr lang="en-US" sz="2800" dirty="0" err="1"/>
              <a:t>get_magic_quotes_gpc</a:t>
            </a:r>
            <a:r>
              <a:rPr lang="en-US" sz="2800" dirty="0"/>
              <a:t>()) $string = </a:t>
            </a:r>
            <a:r>
              <a:rPr lang="en-US" sz="2800" dirty="0" err="1"/>
              <a:t>stripslashes</a:t>
            </a:r>
            <a:r>
              <a:rPr lang="en-US" sz="2800" dirty="0"/>
              <a:t>($string);</a:t>
            </a:r>
          </a:p>
          <a:p>
            <a:pPr marL="0" indent="0">
              <a:buNone/>
            </a:pPr>
            <a:r>
              <a:rPr lang="en-US" sz="2800" dirty="0"/>
              <a:t>return </a:t>
            </a:r>
            <a:r>
              <a:rPr lang="en-US" sz="2800" dirty="0" err="1"/>
              <a:t>htmlentities</a:t>
            </a:r>
            <a:r>
              <a:rPr lang="en-US" sz="2800" dirty="0"/>
              <a:t> ($string); </a:t>
            </a:r>
          </a:p>
          <a:p>
            <a:pPr marL="0" indent="0">
              <a:buNone/>
            </a:pPr>
            <a:r>
              <a:rPr lang="en-PK" sz="2800" dirty="0"/>
              <a:t>}</a:t>
            </a:r>
          </a:p>
          <a:p>
            <a:pPr marL="0" indent="0">
              <a:buNone/>
            </a:pPr>
            <a:r>
              <a:rPr lang="en-PK" sz="2800" dirty="0"/>
              <a:t>?&gt;</a:t>
            </a:r>
            <a:endParaRPr lang="en-US" sz="2800" dirty="0"/>
          </a:p>
          <a:p>
            <a:r>
              <a:rPr lang="en-US" sz="2800" dirty="0"/>
              <a:t>the </a:t>
            </a:r>
            <a:r>
              <a:rPr lang="en-US" sz="2800" dirty="0" err="1"/>
              <a:t>fix_string</a:t>
            </a:r>
            <a:r>
              <a:rPr lang="en-US" sz="2800" dirty="0"/>
              <a:t> function is used to sanitize each field and prevent code injection.</a:t>
            </a:r>
          </a:p>
          <a:p>
            <a:r>
              <a:rPr lang="en-US" sz="2800" dirty="0" err="1"/>
              <a:t>get_magic_quotes_gpc</a:t>
            </a:r>
            <a:r>
              <a:rPr lang="en-US" sz="2800" dirty="0"/>
              <a:t>() is deprecated and should use </a:t>
            </a:r>
            <a:r>
              <a:rPr lang="en-US" sz="2800" dirty="0" err="1"/>
              <a:t>filter_input</a:t>
            </a:r>
            <a:endParaRPr lang="en-US" sz="2800" dirty="0"/>
          </a:p>
          <a:p>
            <a:pPr marL="0" indent="0">
              <a:buNone/>
            </a:pPr>
            <a:endParaRPr lang="en-PK" sz="2800" dirty="0"/>
          </a:p>
        </p:txBody>
      </p:sp>
      <p:sp>
        <p:nvSpPr>
          <p:cNvPr id="4" name="Slide Number Placeholder 3">
            <a:extLst>
              <a:ext uri="{FF2B5EF4-FFF2-40B4-BE49-F238E27FC236}">
                <a16:creationId xmlns:a16="http://schemas.microsoft.com/office/drawing/2014/main" id="{0A6EC1A4-50DF-4414-9197-846373CDD32A}"/>
              </a:ext>
            </a:extLst>
          </p:cNvPr>
          <p:cNvSpPr>
            <a:spLocks noGrp="1"/>
          </p:cNvSpPr>
          <p:nvPr>
            <p:ph type="sldNum" sz="quarter" idx="12"/>
          </p:nvPr>
        </p:nvSpPr>
        <p:spPr/>
        <p:txBody>
          <a:bodyPr/>
          <a:lstStyle/>
          <a:p>
            <a:fld id="{FA6D1DC9-C721-4D5F-A7A1-DF55DAF8C7D9}" type="slidenum">
              <a:rPr lang="en-US" smtClean="0"/>
              <a:t>43</a:t>
            </a:fld>
            <a:endParaRPr lang="en-US"/>
          </a:p>
        </p:txBody>
      </p:sp>
    </p:spTree>
    <p:extLst>
      <p:ext uri="{BB962C8B-B14F-4D97-AF65-F5344CB8AC3E}">
        <p14:creationId xmlns:p14="http://schemas.microsoft.com/office/powerpoint/2010/main" val="41721877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7F96A-8397-4C06-9746-6A7902ED1A38}"/>
              </a:ext>
            </a:extLst>
          </p:cNvPr>
          <p:cNvSpPr>
            <a:spLocks noGrp="1"/>
          </p:cNvSpPr>
          <p:nvPr>
            <p:ph type="title"/>
          </p:nvPr>
        </p:nvSpPr>
        <p:spPr/>
        <p:txBody>
          <a:bodyPr>
            <a:normAutofit fontScale="90000"/>
          </a:bodyPr>
          <a:lstStyle/>
          <a:p>
            <a:r>
              <a:rPr lang="en-US" dirty="0"/>
              <a:t>Figure 16-5. The form as represented after PHP validation fails</a:t>
            </a:r>
            <a:endParaRPr lang="en-PK" dirty="0"/>
          </a:p>
        </p:txBody>
      </p:sp>
      <p:pic>
        <p:nvPicPr>
          <p:cNvPr id="5" name="Content Placeholder 4">
            <a:extLst>
              <a:ext uri="{FF2B5EF4-FFF2-40B4-BE49-F238E27FC236}">
                <a16:creationId xmlns:a16="http://schemas.microsoft.com/office/drawing/2014/main" id="{31A14E9D-2AD1-4CC9-AA7A-04BAABCF3548}"/>
              </a:ext>
            </a:extLst>
          </p:cNvPr>
          <p:cNvPicPr>
            <a:picLocks noGrp="1" noChangeAspect="1"/>
          </p:cNvPicPr>
          <p:nvPr>
            <p:ph idx="1"/>
          </p:nvPr>
        </p:nvPicPr>
        <p:blipFill>
          <a:blip r:embed="rId2"/>
          <a:stretch>
            <a:fillRect/>
          </a:stretch>
        </p:blipFill>
        <p:spPr>
          <a:xfrm>
            <a:off x="2641457" y="1316756"/>
            <a:ext cx="6857088" cy="5404718"/>
          </a:xfrm>
          <a:prstGeom prst="rect">
            <a:avLst/>
          </a:prstGeom>
        </p:spPr>
      </p:pic>
      <p:sp>
        <p:nvSpPr>
          <p:cNvPr id="4" name="Slide Number Placeholder 3">
            <a:extLst>
              <a:ext uri="{FF2B5EF4-FFF2-40B4-BE49-F238E27FC236}">
                <a16:creationId xmlns:a16="http://schemas.microsoft.com/office/drawing/2014/main" id="{B05797ED-E34E-41E0-98D4-6C1D1951B458}"/>
              </a:ext>
            </a:extLst>
          </p:cNvPr>
          <p:cNvSpPr>
            <a:spLocks noGrp="1"/>
          </p:cNvSpPr>
          <p:nvPr>
            <p:ph type="sldNum" sz="quarter" idx="12"/>
          </p:nvPr>
        </p:nvSpPr>
        <p:spPr/>
        <p:txBody>
          <a:bodyPr/>
          <a:lstStyle/>
          <a:p>
            <a:fld id="{FA6D1DC9-C721-4D5F-A7A1-DF55DAF8C7D9}" type="slidenum">
              <a:rPr lang="en-US" smtClean="0"/>
              <a:t>44</a:t>
            </a:fld>
            <a:endParaRPr lang="en-US"/>
          </a:p>
        </p:txBody>
      </p:sp>
    </p:spTree>
    <p:extLst>
      <p:ext uri="{BB962C8B-B14F-4D97-AF65-F5344CB8AC3E}">
        <p14:creationId xmlns:p14="http://schemas.microsoft.com/office/powerpoint/2010/main" val="205016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Example 16-1. A form with JavaScript validation (part 1)</a:t>
            </a:r>
            <a:endParaRPr lang="en-US" dirty="0"/>
          </a:p>
        </p:txBody>
      </p:sp>
      <p:sp>
        <p:nvSpPr>
          <p:cNvPr id="3" name="Content Placeholder 2"/>
          <p:cNvSpPr>
            <a:spLocks noGrp="1"/>
          </p:cNvSpPr>
          <p:nvPr>
            <p:ph idx="1"/>
          </p:nvPr>
        </p:nvSpPr>
        <p:spPr>
          <a:xfrm>
            <a:off x="456045" y="1344158"/>
            <a:ext cx="11279909" cy="5194753"/>
          </a:xfrm>
        </p:spPr>
        <p:txBody>
          <a:bodyPr>
            <a:normAutofit/>
          </a:bodyPr>
          <a:lstStyle/>
          <a:p>
            <a:pPr marL="0" indent="0">
              <a:buNone/>
            </a:pPr>
            <a:r>
              <a:rPr lang="en-US" sz="2800" dirty="0"/>
              <a:t>&lt;/head&gt;</a:t>
            </a:r>
          </a:p>
          <a:p>
            <a:pPr marL="0" indent="0">
              <a:buNone/>
            </a:pPr>
            <a:r>
              <a:rPr lang="en-US" sz="2800" dirty="0"/>
              <a:t>  &lt;body&gt;</a:t>
            </a:r>
          </a:p>
          <a:p>
            <a:pPr marL="0" indent="0">
              <a:buNone/>
            </a:pPr>
            <a:r>
              <a:rPr lang="en-US" sz="2800" dirty="0"/>
              <a:t>      &lt;table class="signup" border="0" cellpadding="2“</a:t>
            </a:r>
          </a:p>
          <a:p>
            <a:pPr marL="0" indent="0">
              <a:buNone/>
            </a:pPr>
            <a:r>
              <a:rPr lang="en-US" sz="2800" dirty="0"/>
              <a:t>      </a:t>
            </a:r>
            <a:r>
              <a:rPr lang="en-US" sz="2800" dirty="0" err="1"/>
              <a:t>cellspacing</a:t>
            </a:r>
            <a:r>
              <a:rPr lang="en-US" sz="2800" dirty="0"/>
              <a:t>="5" </a:t>
            </a:r>
            <a:r>
              <a:rPr lang="en-US" sz="2800" dirty="0" err="1"/>
              <a:t>bgcolor</a:t>
            </a:r>
            <a:r>
              <a:rPr lang="en-US" sz="2800" dirty="0"/>
              <a:t>="#</a:t>
            </a:r>
            <a:r>
              <a:rPr lang="en-US" sz="2800" dirty="0" err="1"/>
              <a:t>eeeeee</a:t>
            </a:r>
            <a:r>
              <a:rPr lang="en-US" sz="2800" dirty="0"/>
              <a:t>"&gt;</a:t>
            </a:r>
          </a:p>
          <a:p>
            <a:pPr marL="0" indent="0">
              <a:buNone/>
            </a:pPr>
            <a:r>
              <a:rPr lang="en-US" sz="2800" dirty="0"/>
              <a:t>          &lt;</a:t>
            </a:r>
            <a:r>
              <a:rPr lang="en-US" sz="2800" dirty="0" err="1"/>
              <a:t>th</a:t>
            </a:r>
            <a:r>
              <a:rPr lang="en-US" sz="2800" dirty="0"/>
              <a:t> </a:t>
            </a:r>
            <a:r>
              <a:rPr lang="en-US" sz="2800" dirty="0" err="1"/>
              <a:t>colspan</a:t>
            </a:r>
            <a:r>
              <a:rPr lang="en-US" sz="2800" dirty="0"/>
              <a:t>="2" align="center"&gt;</a:t>
            </a:r>
          </a:p>
          <a:p>
            <a:pPr marL="0" indent="0">
              <a:buNone/>
            </a:pPr>
            <a:r>
              <a:rPr lang="en-US" sz="2800" dirty="0"/>
              <a:t>           Signup Form&lt;/</a:t>
            </a:r>
            <a:r>
              <a:rPr lang="en-US" sz="2800" dirty="0" err="1"/>
              <a:t>th</a:t>
            </a:r>
            <a:r>
              <a:rPr lang="en-US" sz="2800" dirty="0"/>
              <a:t>&gt;</a:t>
            </a:r>
          </a:p>
          <a:p>
            <a:pPr marL="0" indent="0">
              <a:buNone/>
            </a:pPr>
            <a:r>
              <a:rPr lang="en-US" sz="2800" dirty="0"/>
              <a:t>          &lt;form method="post" action="</a:t>
            </a:r>
            <a:r>
              <a:rPr lang="en-US" sz="2800" dirty="0" err="1"/>
              <a:t>adduser.php</a:t>
            </a:r>
            <a:r>
              <a:rPr lang="en-US" sz="2800" dirty="0"/>
              <a:t>" </a:t>
            </a:r>
          </a:p>
          <a:p>
            <a:pPr marL="0" indent="0">
              <a:buNone/>
            </a:pPr>
            <a:r>
              <a:rPr lang="en-US" sz="2800" dirty="0"/>
              <a:t>           </a:t>
            </a:r>
            <a:r>
              <a:rPr lang="en-US" sz="2800" dirty="0" err="1"/>
              <a:t>onsubmit</a:t>
            </a:r>
            <a:r>
              <a:rPr lang="en-US" sz="2800" dirty="0"/>
              <a:t>="return validate(this)"&gt;</a:t>
            </a:r>
          </a:p>
          <a:p>
            <a:pPr marL="0" indent="0">
              <a:buNone/>
            </a:pPr>
            <a:endParaRPr lang="en-US" sz="2800" dirty="0"/>
          </a:p>
        </p:txBody>
      </p:sp>
      <p:sp>
        <p:nvSpPr>
          <p:cNvPr id="4" name="Slide Number Placeholder 3"/>
          <p:cNvSpPr>
            <a:spLocks noGrp="1"/>
          </p:cNvSpPr>
          <p:nvPr>
            <p:ph type="sldNum" sz="quarter" idx="12"/>
          </p:nvPr>
        </p:nvSpPr>
        <p:spPr/>
        <p:txBody>
          <a:bodyPr/>
          <a:lstStyle/>
          <a:p>
            <a:fld id="{FA6D1DC9-C721-4D5F-A7A1-DF55DAF8C7D9}" type="slidenum">
              <a:rPr lang="en-US" smtClean="0"/>
              <a:t>5</a:t>
            </a:fld>
            <a:endParaRPr lang="en-US"/>
          </a:p>
        </p:txBody>
      </p:sp>
    </p:spTree>
    <p:extLst>
      <p:ext uri="{BB962C8B-B14F-4D97-AF65-F5344CB8AC3E}">
        <p14:creationId xmlns:p14="http://schemas.microsoft.com/office/powerpoint/2010/main" val="54079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Example 16-1. A form with JavaScript validation (part 1)</a:t>
            </a:r>
            <a:endParaRPr lang="en-US" dirty="0"/>
          </a:p>
        </p:txBody>
      </p:sp>
      <p:sp>
        <p:nvSpPr>
          <p:cNvPr id="3" name="Content Placeholder 2"/>
          <p:cNvSpPr>
            <a:spLocks noGrp="1"/>
          </p:cNvSpPr>
          <p:nvPr>
            <p:ph idx="1"/>
          </p:nvPr>
        </p:nvSpPr>
        <p:spPr>
          <a:xfrm>
            <a:off x="456045" y="1344158"/>
            <a:ext cx="11596047" cy="5194753"/>
          </a:xfrm>
        </p:spPr>
        <p:txBody>
          <a:bodyPr>
            <a:noAutofit/>
          </a:bodyPr>
          <a:lstStyle/>
          <a:p>
            <a:pPr marL="0" indent="0">
              <a:buNone/>
            </a:pPr>
            <a:r>
              <a:rPr lang="en-US" sz="2800" dirty="0"/>
              <a:t>&lt;</a:t>
            </a:r>
            <a:r>
              <a:rPr lang="en-US" sz="2800" dirty="0" err="1"/>
              <a:t>tr</a:t>
            </a:r>
            <a:r>
              <a:rPr lang="en-US" sz="2800" dirty="0"/>
              <a:t>&gt;&lt;td&gt;Forename&lt;/td&gt;</a:t>
            </a:r>
          </a:p>
          <a:p>
            <a:pPr marL="0" indent="0">
              <a:buNone/>
            </a:pPr>
            <a:r>
              <a:rPr lang="en-US" sz="2800" dirty="0"/>
              <a:t>  &lt;td&gt;&lt;input type="text" </a:t>
            </a:r>
            <a:r>
              <a:rPr lang="en-US" sz="2800" dirty="0" err="1"/>
              <a:t>maxlength</a:t>
            </a:r>
            <a:r>
              <a:rPr lang="en-US" sz="2800" dirty="0"/>
              <a:t>="32" name="forename"&gt;&lt;/td&gt;&lt;/</a:t>
            </a:r>
            <a:r>
              <a:rPr lang="en-US" sz="2800" dirty="0" err="1"/>
              <a:t>tr</a:t>
            </a:r>
            <a:r>
              <a:rPr lang="en-US" sz="2800" dirty="0"/>
              <a:t>&gt;</a:t>
            </a:r>
          </a:p>
          <a:p>
            <a:pPr marL="0" indent="0">
              <a:buNone/>
            </a:pPr>
            <a:r>
              <a:rPr lang="en-US" sz="2800" dirty="0"/>
              <a:t>&lt;</a:t>
            </a:r>
            <a:r>
              <a:rPr lang="en-US" sz="2800" dirty="0" err="1"/>
              <a:t>tr</a:t>
            </a:r>
            <a:r>
              <a:rPr lang="en-US" sz="2800" dirty="0"/>
              <a:t>&gt;&lt;td&gt;Surname&lt;/td&gt;</a:t>
            </a:r>
          </a:p>
          <a:p>
            <a:pPr marL="0" indent="0">
              <a:buNone/>
            </a:pPr>
            <a:r>
              <a:rPr lang="en-US" sz="2800" dirty="0"/>
              <a:t>  &lt;td&gt;&lt;input type="text" </a:t>
            </a:r>
            <a:r>
              <a:rPr lang="en-US" sz="2800" dirty="0" err="1"/>
              <a:t>maxlength</a:t>
            </a:r>
            <a:r>
              <a:rPr lang="en-US" sz="2800" dirty="0"/>
              <a:t>="32" name="surname"&gt;&lt;/td&gt;&lt;/</a:t>
            </a:r>
            <a:r>
              <a:rPr lang="en-US" sz="2800" dirty="0" err="1"/>
              <a:t>tr</a:t>
            </a:r>
            <a:r>
              <a:rPr lang="en-US" sz="2800" dirty="0"/>
              <a:t>&gt;</a:t>
            </a:r>
          </a:p>
          <a:p>
            <a:pPr marL="0" indent="0">
              <a:buNone/>
            </a:pPr>
            <a:r>
              <a:rPr lang="en-US" sz="2800" dirty="0"/>
              <a:t>&lt;</a:t>
            </a:r>
            <a:r>
              <a:rPr lang="en-US" sz="2800" dirty="0" err="1"/>
              <a:t>tr</a:t>
            </a:r>
            <a:r>
              <a:rPr lang="en-US" sz="2800" dirty="0"/>
              <a:t>&gt;&lt;td&gt;Username&lt;/td&gt;</a:t>
            </a:r>
          </a:p>
          <a:p>
            <a:pPr marL="0" indent="0">
              <a:buNone/>
            </a:pPr>
            <a:r>
              <a:rPr lang="en-US" sz="2800" dirty="0"/>
              <a:t>  &lt;td&gt;&lt;input type="text" </a:t>
            </a:r>
            <a:r>
              <a:rPr lang="en-US" sz="2800" dirty="0" err="1"/>
              <a:t>maxlength</a:t>
            </a:r>
            <a:r>
              <a:rPr lang="en-US" sz="2800" dirty="0"/>
              <a:t>="16" name="username"&gt;&lt;/td&gt;&lt;/</a:t>
            </a:r>
            <a:r>
              <a:rPr lang="en-US" sz="2800" dirty="0" err="1"/>
              <a:t>tr</a:t>
            </a:r>
            <a:r>
              <a:rPr lang="en-US" sz="2800" dirty="0"/>
              <a:t>&gt;</a:t>
            </a:r>
          </a:p>
          <a:p>
            <a:pPr marL="0" indent="0">
              <a:buNone/>
            </a:pPr>
            <a:r>
              <a:rPr lang="en-US" sz="2800" dirty="0"/>
              <a:t>&lt;</a:t>
            </a:r>
            <a:r>
              <a:rPr lang="en-US" sz="2800" dirty="0" err="1"/>
              <a:t>tr</a:t>
            </a:r>
            <a:r>
              <a:rPr lang="en-US" sz="2800" dirty="0"/>
              <a:t>&gt;&lt;td&gt;Password&lt;/td&gt;</a:t>
            </a:r>
          </a:p>
          <a:p>
            <a:pPr marL="0" indent="0">
              <a:buNone/>
            </a:pPr>
            <a:r>
              <a:rPr lang="en-US" sz="2800" dirty="0"/>
              <a:t>  &lt;td&gt;&lt;input type="text" </a:t>
            </a:r>
            <a:r>
              <a:rPr lang="en-US" sz="2800" dirty="0" err="1"/>
              <a:t>maxlength</a:t>
            </a:r>
            <a:r>
              <a:rPr lang="en-US" sz="2800" dirty="0"/>
              <a:t>="12" name="password"&gt;&lt;/td&gt;&lt;/</a:t>
            </a:r>
            <a:r>
              <a:rPr lang="en-US" sz="2800" dirty="0" err="1"/>
              <a:t>tr</a:t>
            </a:r>
            <a:r>
              <a:rPr lang="en-US" sz="2800" dirty="0"/>
              <a:t>&gt;</a:t>
            </a:r>
          </a:p>
          <a:p>
            <a:pPr marL="0" indent="0">
              <a:buNone/>
            </a:pPr>
            <a:r>
              <a:rPr lang="en-US" sz="2800" dirty="0"/>
              <a:t>&lt;</a:t>
            </a:r>
            <a:r>
              <a:rPr lang="en-US" sz="2800" dirty="0" err="1"/>
              <a:t>tr</a:t>
            </a:r>
            <a:r>
              <a:rPr lang="en-US" sz="2800" dirty="0"/>
              <a:t>&gt;&lt;td&gt;Age&lt;/td&gt;</a:t>
            </a:r>
          </a:p>
        </p:txBody>
      </p:sp>
      <p:sp>
        <p:nvSpPr>
          <p:cNvPr id="4" name="Slide Number Placeholder 3"/>
          <p:cNvSpPr>
            <a:spLocks noGrp="1"/>
          </p:cNvSpPr>
          <p:nvPr>
            <p:ph type="sldNum" sz="quarter" idx="12"/>
          </p:nvPr>
        </p:nvSpPr>
        <p:spPr/>
        <p:txBody>
          <a:bodyPr/>
          <a:lstStyle/>
          <a:p>
            <a:fld id="{FA6D1DC9-C721-4D5F-A7A1-DF55DAF8C7D9}" type="slidenum">
              <a:rPr lang="en-US" smtClean="0"/>
              <a:t>6</a:t>
            </a:fld>
            <a:endParaRPr lang="en-US"/>
          </a:p>
        </p:txBody>
      </p:sp>
    </p:spTree>
    <p:extLst>
      <p:ext uri="{BB962C8B-B14F-4D97-AF65-F5344CB8AC3E}">
        <p14:creationId xmlns:p14="http://schemas.microsoft.com/office/powerpoint/2010/main" val="3239573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Example 16-1. A form with JavaScript validation (part 1)</a:t>
            </a:r>
            <a:endParaRPr lang="en-US" dirty="0"/>
          </a:p>
        </p:txBody>
      </p:sp>
      <p:sp>
        <p:nvSpPr>
          <p:cNvPr id="3" name="Content Placeholder 2"/>
          <p:cNvSpPr>
            <a:spLocks noGrp="1"/>
          </p:cNvSpPr>
          <p:nvPr>
            <p:ph idx="1"/>
          </p:nvPr>
        </p:nvSpPr>
        <p:spPr>
          <a:xfrm>
            <a:off x="456045" y="1373664"/>
            <a:ext cx="11279909" cy="5194753"/>
          </a:xfrm>
        </p:spPr>
        <p:txBody>
          <a:bodyPr>
            <a:noAutofit/>
          </a:bodyPr>
          <a:lstStyle/>
          <a:p>
            <a:pPr marL="0" indent="0">
              <a:spcBef>
                <a:spcPts val="400"/>
              </a:spcBef>
              <a:buNone/>
            </a:pPr>
            <a:r>
              <a:rPr lang="en-US" sz="2800" dirty="0"/>
              <a:t>            &lt;td&gt;&lt;input type="text" </a:t>
            </a:r>
            <a:r>
              <a:rPr lang="en-US" sz="2800" dirty="0" err="1"/>
              <a:t>maxlength</a:t>
            </a:r>
            <a:r>
              <a:rPr lang="en-US" sz="2800" dirty="0"/>
              <a:t>="3" name="age"&gt;</a:t>
            </a:r>
          </a:p>
          <a:p>
            <a:pPr marL="0" indent="0">
              <a:spcBef>
                <a:spcPts val="400"/>
              </a:spcBef>
              <a:buNone/>
            </a:pPr>
            <a:r>
              <a:rPr lang="en-US" sz="2800" dirty="0"/>
              <a:t>            &lt;/td&gt;&lt;/</a:t>
            </a:r>
            <a:r>
              <a:rPr lang="en-US" sz="2800" dirty="0" err="1"/>
              <a:t>tr</a:t>
            </a:r>
            <a:r>
              <a:rPr lang="en-US" sz="2800" dirty="0"/>
              <a:t>&gt;</a:t>
            </a:r>
          </a:p>
          <a:p>
            <a:pPr marL="0" indent="0">
              <a:spcBef>
                <a:spcPts val="400"/>
              </a:spcBef>
              <a:buNone/>
            </a:pPr>
            <a:r>
              <a:rPr lang="en-US" sz="2800" dirty="0"/>
              <a:t>         &lt;</a:t>
            </a:r>
            <a:r>
              <a:rPr lang="en-US" sz="2800" dirty="0" err="1"/>
              <a:t>tr</a:t>
            </a:r>
            <a:r>
              <a:rPr lang="en-US" sz="2800" dirty="0"/>
              <a:t>&gt;&lt;td&gt;Email&lt;/td&gt;</a:t>
            </a:r>
          </a:p>
          <a:p>
            <a:pPr marL="0" indent="0">
              <a:spcBef>
                <a:spcPts val="400"/>
              </a:spcBef>
              <a:buNone/>
            </a:pPr>
            <a:r>
              <a:rPr lang="en-US" sz="2800" dirty="0"/>
              <a:t>            &lt;td&gt;&lt;input type="text" </a:t>
            </a:r>
            <a:r>
              <a:rPr lang="en-US" sz="2800" dirty="0" err="1"/>
              <a:t>maxlength</a:t>
            </a:r>
            <a:r>
              <a:rPr lang="en-US" sz="2800" dirty="0"/>
              <a:t>="64" name="email"&gt;</a:t>
            </a:r>
          </a:p>
          <a:p>
            <a:pPr marL="0" indent="0">
              <a:spcBef>
                <a:spcPts val="400"/>
              </a:spcBef>
              <a:buNone/>
            </a:pPr>
            <a:r>
              <a:rPr lang="en-US" sz="2800" dirty="0"/>
              <a:t>             &lt;/td&gt;&lt;/</a:t>
            </a:r>
            <a:r>
              <a:rPr lang="en-US" sz="2800" dirty="0" err="1"/>
              <a:t>tr</a:t>
            </a:r>
            <a:r>
              <a:rPr lang="en-US" sz="2800" dirty="0"/>
              <a:t>&gt;</a:t>
            </a:r>
          </a:p>
          <a:p>
            <a:pPr marL="0" indent="0">
              <a:spcBef>
                <a:spcPts val="400"/>
              </a:spcBef>
              <a:buNone/>
            </a:pPr>
            <a:r>
              <a:rPr lang="en-US" sz="2800" dirty="0"/>
              <a:t>         &lt;</a:t>
            </a:r>
            <a:r>
              <a:rPr lang="en-US" sz="2800" dirty="0" err="1"/>
              <a:t>tr</a:t>
            </a:r>
            <a:r>
              <a:rPr lang="en-US" sz="2800" dirty="0"/>
              <a:t>&gt;&lt;td </a:t>
            </a:r>
            <a:r>
              <a:rPr lang="en-US" sz="2800" dirty="0" err="1"/>
              <a:t>colspan</a:t>
            </a:r>
            <a:r>
              <a:rPr lang="en-US" sz="2800" dirty="0"/>
              <a:t>="2" align="center"&gt;</a:t>
            </a:r>
          </a:p>
          <a:p>
            <a:pPr marL="0" indent="0">
              <a:spcBef>
                <a:spcPts val="400"/>
              </a:spcBef>
              <a:buNone/>
            </a:pPr>
            <a:r>
              <a:rPr lang="en-US" sz="2800" dirty="0"/>
              <a:t>            &lt;input type="submit“ value="Signup"&gt;&lt;/td&gt;&lt;/</a:t>
            </a:r>
            <a:r>
              <a:rPr lang="en-US" sz="2800" dirty="0" err="1"/>
              <a:t>tr</a:t>
            </a:r>
            <a:r>
              <a:rPr lang="en-US" sz="2800" dirty="0"/>
              <a:t>&gt;</a:t>
            </a:r>
          </a:p>
          <a:p>
            <a:pPr marL="0" indent="0">
              <a:spcBef>
                <a:spcPts val="400"/>
              </a:spcBef>
              <a:buNone/>
            </a:pPr>
            <a:r>
              <a:rPr lang="en-US" sz="2800" dirty="0"/>
              <a:t>      &lt;/form&gt;</a:t>
            </a:r>
          </a:p>
          <a:p>
            <a:pPr marL="0" indent="0">
              <a:spcBef>
                <a:spcPts val="400"/>
              </a:spcBef>
              <a:buNone/>
            </a:pPr>
            <a:r>
              <a:rPr lang="en-US" sz="2800" dirty="0"/>
              <a:t>    &lt;/table&gt;</a:t>
            </a:r>
          </a:p>
          <a:p>
            <a:pPr marL="0" indent="0">
              <a:spcBef>
                <a:spcPts val="400"/>
              </a:spcBef>
              <a:buNone/>
            </a:pPr>
            <a:r>
              <a:rPr lang="en-US" sz="2800" dirty="0"/>
              <a:t>  &lt;/body&gt;</a:t>
            </a:r>
          </a:p>
          <a:p>
            <a:pPr marL="0" indent="0">
              <a:spcBef>
                <a:spcPts val="400"/>
              </a:spcBef>
              <a:buNone/>
            </a:pPr>
            <a:r>
              <a:rPr lang="en-US" sz="2800" dirty="0"/>
              <a:t>&lt;/html&gt;</a:t>
            </a:r>
          </a:p>
        </p:txBody>
      </p:sp>
      <p:sp>
        <p:nvSpPr>
          <p:cNvPr id="4" name="Slide Number Placeholder 3"/>
          <p:cNvSpPr>
            <a:spLocks noGrp="1"/>
          </p:cNvSpPr>
          <p:nvPr>
            <p:ph type="sldNum" sz="quarter" idx="12"/>
          </p:nvPr>
        </p:nvSpPr>
        <p:spPr/>
        <p:txBody>
          <a:bodyPr/>
          <a:lstStyle/>
          <a:p>
            <a:fld id="{FA6D1DC9-C721-4D5F-A7A1-DF55DAF8C7D9}" type="slidenum">
              <a:rPr lang="en-US" smtClean="0"/>
              <a:t>7</a:t>
            </a:fld>
            <a:endParaRPr lang="en-US"/>
          </a:p>
        </p:txBody>
      </p:sp>
    </p:spTree>
    <p:extLst>
      <p:ext uri="{BB962C8B-B14F-4D97-AF65-F5344CB8AC3E}">
        <p14:creationId xmlns:p14="http://schemas.microsoft.com/office/powerpoint/2010/main" val="2687978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0F439-B303-41B4-98E2-D19BB458050B}"/>
              </a:ext>
            </a:extLst>
          </p:cNvPr>
          <p:cNvSpPr>
            <a:spLocks noGrp="1"/>
          </p:cNvSpPr>
          <p:nvPr>
            <p:ph type="title"/>
          </p:nvPr>
        </p:nvSpPr>
        <p:spPr/>
        <p:txBody>
          <a:bodyPr/>
          <a:lstStyle/>
          <a:p>
            <a:r>
              <a:rPr lang="en-US" i="1" dirty="0"/>
              <a:t>Figure 16-1. The output from Example 16-1</a:t>
            </a:r>
            <a:endParaRPr lang="en-PK" dirty="0"/>
          </a:p>
        </p:txBody>
      </p:sp>
      <p:pic>
        <p:nvPicPr>
          <p:cNvPr id="5" name="Content Placeholder 4">
            <a:extLst>
              <a:ext uri="{FF2B5EF4-FFF2-40B4-BE49-F238E27FC236}">
                <a16:creationId xmlns:a16="http://schemas.microsoft.com/office/drawing/2014/main" id="{16E87F5B-D5BE-4D1A-9EF8-4E375FDCD3A6}"/>
              </a:ext>
            </a:extLst>
          </p:cNvPr>
          <p:cNvPicPr>
            <a:picLocks noGrp="1" noChangeAspect="1"/>
          </p:cNvPicPr>
          <p:nvPr>
            <p:ph idx="1"/>
          </p:nvPr>
        </p:nvPicPr>
        <p:blipFill>
          <a:blip r:embed="rId2"/>
          <a:stretch>
            <a:fillRect/>
          </a:stretch>
        </p:blipFill>
        <p:spPr>
          <a:xfrm>
            <a:off x="2555988" y="1334763"/>
            <a:ext cx="7808366" cy="5021586"/>
          </a:xfrm>
          <a:prstGeom prst="rect">
            <a:avLst/>
          </a:prstGeom>
        </p:spPr>
      </p:pic>
      <p:sp>
        <p:nvSpPr>
          <p:cNvPr id="4" name="Slide Number Placeholder 3">
            <a:extLst>
              <a:ext uri="{FF2B5EF4-FFF2-40B4-BE49-F238E27FC236}">
                <a16:creationId xmlns:a16="http://schemas.microsoft.com/office/drawing/2014/main" id="{F977A2AD-B51E-48EA-BD36-78EDE21352FC}"/>
              </a:ext>
            </a:extLst>
          </p:cNvPr>
          <p:cNvSpPr>
            <a:spLocks noGrp="1"/>
          </p:cNvSpPr>
          <p:nvPr>
            <p:ph type="sldNum" sz="quarter" idx="12"/>
          </p:nvPr>
        </p:nvSpPr>
        <p:spPr/>
        <p:txBody>
          <a:bodyPr/>
          <a:lstStyle/>
          <a:p>
            <a:fld id="{FA6D1DC9-C721-4D5F-A7A1-DF55DAF8C7D9}" type="slidenum">
              <a:rPr lang="en-US" smtClean="0"/>
              <a:t>8</a:t>
            </a:fld>
            <a:endParaRPr lang="en-US"/>
          </a:p>
        </p:txBody>
      </p:sp>
    </p:spTree>
    <p:extLst>
      <p:ext uri="{BB962C8B-B14F-4D97-AF65-F5344CB8AC3E}">
        <p14:creationId xmlns:p14="http://schemas.microsoft.com/office/powerpoint/2010/main" val="1031037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form with JavaScript validation</a:t>
            </a:r>
          </a:p>
        </p:txBody>
      </p:sp>
      <p:sp>
        <p:nvSpPr>
          <p:cNvPr id="3" name="Content Placeholder 2"/>
          <p:cNvSpPr>
            <a:spLocks noGrp="1"/>
          </p:cNvSpPr>
          <p:nvPr>
            <p:ph idx="1"/>
          </p:nvPr>
        </p:nvSpPr>
        <p:spPr>
          <a:xfrm>
            <a:off x="456045" y="1356570"/>
            <a:ext cx="11479281" cy="5194753"/>
          </a:xfrm>
        </p:spPr>
        <p:txBody>
          <a:bodyPr>
            <a:noAutofit/>
          </a:bodyPr>
          <a:lstStyle/>
          <a:p>
            <a:pPr>
              <a:spcBef>
                <a:spcPts val="600"/>
              </a:spcBef>
            </a:pPr>
            <a:r>
              <a:rPr lang="en-US" dirty="0"/>
              <a:t>The function </a:t>
            </a:r>
            <a:r>
              <a:rPr lang="en-US" b="1" dirty="0"/>
              <a:t>validate</a:t>
            </a:r>
            <a:r>
              <a:rPr lang="en-US" dirty="0"/>
              <a:t> calls up six other functions to validate each of the form’s input fields. </a:t>
            </a:r>
          </a:p>
          <a:p>
            <a:pPr lvl="1">
              <a:spcBef>
                <a:spcPts val="600"/>
              </a:spcBef>
            </a:pPr>
            <a:r>
              <a:rPr lang="en-US" dirty="0"/>
              <a:t>Each of these functions returns empty string if a field validates or an error message otherwise.</a:t>
            </a:r>
          </a:p>
          <a:p>
            <a:pPr lvl="1">
              <a:spcBef>
                <a:spcPts val="600"/>
              </a:spcBef>
            </a:pPr>
            <a:r>
              <a:rPr lang="en-US" dirty="0"/>
              <a:t>The validate function returns true if there are no errors.</a:t>
            </a:r>
          </a:p>
          <a:p>
            <a:pPr lvl="1">
              <a:spcBef>
                <a:spcPts val="600"/>
              </a:spcBef>
            </a:pPr>
            <a:r>
              <a:rPr lang="en-US" dirty="0"/>
              <a:t>If there are any errors, the script shows an alert box with respective error messages and returns false.</a:t>
            </a:r>
          </a:p>
          <a:p>
            <a:pPr>
              <a:spcBef>
                <a:spcPts val="600"/>
              </a:spcBef>
            </a:pPr>
            <a:r>
              <a:rPr lang="en-US" dirty="0"/>
              <a:t>If </a:t>
            </a:r>
            <a:r>
              <a:rPr lang="en-US" b="1" dirty="0"/>
              <a:t>validate </a:t>
            </a:r>
            <a:r>
              <a:rPr lang="en-US" dirty="0"/>
              <a:t>returns false, the form is prevented from being submitted. Otherwise, the form is allowed to be submitted.</a:t>
            </a:r>
          </a:p>
          <a:p>
            <a:pPr lvl="1"/>
            <a:r>
              <a:rPr lang="en-US" dirty="0" err="1"/>
              <a:t>onSubmit</a:t>
            </a:r>
            <a:r>
              <a:rPr lang="en-US" dirty="0"/>
              <a:t> is used to call a function when the form is submitted. </a:t>
            </a:r>
          </a:p>
          <a:p>
            <a:pPr lvl="1"/>
            <a:r>
              <a:rPr lang="en-US" dirty="0"/>
              <a:t>That function can return a value of either true or false to signify whether the form should be allowed to be submitted.</a:t>
            </a:r>
          </a:p>
          <a:p>
            <a:pPr>
              <a:spcBef>
                <a:spcPts val="600"/>
              </a:spcBef>
            </a:pPr>
            <a:endParaRPr lang="en-US" sz="3200" dirty="0"/>
          </a:p>
        </p:txBody>
      </p:sp>
      <p:sp>
        <p:nvSpPr>
          <p:cNvPr id="4" name="Slide Number Placeholder 3"/>
          <p:cNvSpPr>
            <a:spLocks noGrp="1"/>
          </p:cNvSpPr>
          <p:nvPr>
            <p:ph type="sldNum" sz="quarter" idx="12"/>
          </p:nvPr>
        </p:nvSpPr>
        <p:spPr/>
        <p:txBody>
          <a:bodyPr/>
          <a:lstStyle/>
          <a:p>
            <a:fld id="{FA6D1DC9-C721-4D5F-A7A1-DF55DAF8C7D9}" type="slidenum">
              <a:rPr lang="en-US" smtClean="0"/>
              <a:t>9</a:t>
            </a:fld>
            <a:endParaRPr lang="en-US"/>
          </a:p>
        </p:txBody>
      </p:sp>
    </p:spTree>
    <p:extLst>
      <p:ext uri="{BB962C8B-B14F-4D97-AF65-F5344CB8AC3E}">
        <p14:creationId xmlns:p14="http://schemas.microsoft.com/office/powerpoint/2010/main" val="3761116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6696</TotalTime>
  <Words>3711</Words>
  <Application>Microsoft Office PowerPoint</Application>
  <PresentationFormat>Widescreen</PresentationFormat>
  <Paragraphs>416</Paragraphs>
  <Slides>44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Gotham Narrow Book</vt:lpstr>
      <vt:lpstr>Gotham Narrow Medium</vt:lpstr>
      <vt:lpstr>Wingdings</vt:lpstr>
      <vt:lpstr>Office Theme</vt:lpstr>
      <vt:lpstr>Web Systems &amp; Technologies</vt:lpstr>
      <vt:lpstr>Validating User Input with JavaScript</vt:lpstr>
      <vt:lpstr>Example 16-1. A form with JavaScript validation (part 1)</vt:lpstr>
      <vt:lpstr>Example 16-1. A form with JavaScript validation (part 1)</vt:lpstr>
      <vt:lpstr>Example 16-1. A form with JavaScript validation (part 1)</vt:lpstr>
      <vt:lpstr>Example 16-1. A form with JavaScript validation (part 1)</vt:lpstr>
      <vt:lpstr>Example 16-1. A form with JavaScript validation (part 1)</vt:lpstr>
      <vt:lpstr>Figure 16-1. The output from Example 16-1</vt:lpstr>
      <vt:lpstr>A form with JavaScript validation</vt:lpstr>
      <vt:lpstr>Validating the forename and surname</vt:lpstr>
      <vt:lpstr>Validating the forename and surname</vt:lpstr>
      <vt:lpstr>Validating the username</vt:lpstr>
      <vt:lpstr>Validating the username</vt:lpstr>
      <vt:lpstr>Breakdown of the validateUsername regular expression</vt:lpstr>
      <vt:lpstr>Validating the password</vt:lpstr>
      <vt:lpstr>Validating the password</vt:lpstr>
      <vt:lpstr>Validating the age</vt:lpstr>
      <vt:lpstr>Validating the email</vt:lpstr>
      <vt:lpstr>Validating the email</vt:lpstr>
      <vt:lpstr>Figure 16-2. JavaScript form validation in action</vt:lpstr>
      <vt:lpstr>Regular Expressions</vt:lpstr>
      <vt:lpstr>Fuzzy Character Matching</vt:lpstr>
      <vt:lpstr>Fuzzy Character Matching</vt:lpstr>
      <vt:lpstr>Grouping Through Parentheses</vt:lpstr>
      <vt:lpstr>Character Classes</vt:lpstr>
      <vt:lpstr>Example – match HTML tag</vt:lpstr>
      <vt:lpstr>General Modifiers</vt:lpstr>
      <vt:lpstr>Using Regular Expressions in JavaScript</vt:lpstr>
      <vt:lpstr>Using Regular Expressions in PHP</vt:lpstr>
      <vt:lpstr>Using Regular Expressions in PHP</vt:lpstr>
      <vt:lpstr>Using Regular Expressions in PHP</vt:lpstr>
      <vt:lpstr>Using Regular Expressions in PHP</vt:lpstr>
      <vt:lpstr>Redisplaying a Form After PHP Validation</vt:lpstr>
      <vt:lpstr>Example 16-3. The adduser.php program</vt:lpstr>
      <vt:lpstr>Example 16-3. The adduser.php program</vt:lpstr>
      <vt:lpstr>Example 16-3. The adduser.php program</vt:lpstr>
      <vt:lpstr>Example 16-3. The adduser.php program</vt:lpstr>
      <vt:lpstr>Example 16-3. The adduser.php program</vt:lpstr>
      <vt:lpstr>Example 16-3. The adduser.php program</vt:lpstr>
      <vt:lpstr>Example 16-3. The adduser.php program</vt:lpstr>
      <vt:lpstr>Example 16-3. The adduser.php program</vt:lpstr>
      <vt:lpstr>Example 16-3. The adduser.php program</vt:lpstr>
      <vt:lpstr>Example 16-3. The adduser.php program</vt:lpstr>
      <vt:lpstr>Figure 16-5. The form as represented after PHP validation fails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 Validation</dc:title>
  <dc:subject>Web Systems and Technologies</dc:subject>
  <dc:creator>Muhammad Fahad</dc:creator>
  <cp:lastModifiedBy>Muhammad Fahad</cp:lastModifiedBy>
  <cp:revision>646</cp:revision>
  <cp:lastPrinted>2018-02-20T01:02:10Z</cp:lastPrinted>
  <dcterms:created xsi:type="dcterms:W3CDTF">2017-11-25T11:53:26Z</dcterms:created>
  <dcterms:modified xsi:type="dcterms:W3CDTF">2020-05-02T20:05:38Z</dcterms:modified>
</cp:coreProperties>
</file>