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74" r:id="rId2"/>
    <p:sldId id="259" r:id="rId3"/>
    <p:sldId id="265" r:id="rId4"/>
    <p:sldId id="260" r:id="rId5"/>
    <p:sldId id="266" r:id="rId6"/>
    <p:sldId id="267" r:id="rId7"/>
    <p:sldId id="261" r:id="rId8"/>
    <p:sldId id="268" r:id="rId9"/>
    <p:sldId id="262" r:id="rId10"/>
    <p:sldId id="269" r:id="rId11"/>
    <p:sldId id="270" r:id="rId12"/>
    <p:sldId id="263" r:id="rId13"/>
    <p:sldId id="271" r:id="rId14"/>
    <p:sldId id="272" r:id="rId15"/>
    <p:sldId id="264" r:id="rId16"/>
    <p:sldId id="273"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224" y="-7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22500F9F-4090-4874-85FD-C93A9F416214}" type="datetimeFigureOut">
              <a:rPr lang="en-US" smtClean="0"/>
              <a:pPr/>
              <a:t>6/15/2021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397909-5C51-46DF-A8CB-69762D350D8C}"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2500F9F-4090-4874-85FD-C93A9F416214}" type="datetimeFigureOut">
              <a:rPr lang="en-US" smtClean="0"/>
              <a:pPr/>
              <a:t>6/15/2021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397909-5C51-46DF-A8CB-69762D350D8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2500F9F-4090-4874-85FD-C93A9F416214}" type="datetimeFigureOut">
              <a:rPr lang="en-US" smtClean="0"/>
              <a:pPr/>
              <a:t>6/15/2021</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EA397909-5C51-46DF-A8CB-69762D350D8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2500F9F-4090-4874-85FD-C93A9F416214}" type="datetimeFigureOut">
              <a:rPr lang="en-US" smtClean="0"/>
              <a:pPr/>
              <a:t>6/15/2021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397909-5C51-46DF-A8CB-69762D350D8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2500F9F-4090-4874-85FD-C93A9F416214}" type="datetimeFigureOut">
              <a:rPr lang="en-US" smtClean="0"/>
              <a:pPr/>
              <a:t>6/15/2021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397909-5C51-46DF-A8CB-69762D350D8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2500F9F-4090-4874-85FD-C93A9F416214}" type="datetimeFigureOut">
              <a:rPr lang="en-US" smtClean="0"/>
              <a:pPr/>
              <a:t>6/15/2021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397909-5C51-46DF-A8CB-69762D350D8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2500F9F-4090-4874-85FD-C93A9F416214}" type="datetimeFigureOut">
              <a:rPr lang="en-US" smtClean="0"/>
              <a:pPr/>
              <a:t>6/15/2021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397909-5C51-46DF-A8CB-69762D350D8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2500F9F-4090-4874-85FD-C93A9F416214}" type="datetimeFigureOut">
              <a:rPr lang="en-US" smtClean="0"/>
              <a:pPr/>
              <a:t>6/15/2021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397909-5C51-46DF-A8CB-69762D350D8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500F9F-4090-4874-85FD-C93A9F416214}" type="datetimeFigureOut">
              <a:rPr lang="en-US" smtClean="0"/>
              <a:pPr/>
              <a:t>6/15/2021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397909-5C51-46DF-A8CB-69762D350D8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2500F9F-4090-4874-85FD-C93A9F416214}" type="datetimeFigureOut">
              <a:rPr lang="en-US" smtClean="0"/>
              <a:pPr/>
              <a:t>6/15/2021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397909-5C51-46DF-A8CB-69762D350D8C}"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22500F9F-4090-4874-85FD-C93A9F416214}" type="datetimeFigureOut">
              <a:rPr lang="en-US" smtClean="0"/>
              <a:pPr/>
              <a:t>6/15/2021</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EA397909-5C51-46DF-A8CB-69762D350D8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22500F9F-4090-4874-85FD-C93A9F416214}" type="datetimeFigureOut">
              <a:rPr lang="en-US" smtClean="0"/>
              <a:pPr/>
              <a:t>6/15/2021</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EA397909-5C51-46DF-A8CB-69762D350D8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lvl="0"/>
            <a:r>
              <a:rPr lang="en-US" altLang="en-US" i="1" dirty="0" smtClean="0">
                <a:solidFill>
                  <a:schemeClr val="tx1"/>
                </a:solidFill>
                <a:effectLst/>
                <a:latin typeface="Times New Roman" panose="02020603050405020304" pitchFamily="18" charset="0"/>
                <a:ea typeface="Calibri" pitchFamily="34" charset="0"/>
                <a:cs typeface="Times New Roman" panose="02020603050405020304" pitchFamily="18" charset="0"/>
              </a:rPr>
              <a:t>Health and Aging: Early Origins, Persistent </a:t>
            </a:r>
            <a:r>
              <a:rPr lang="en-US" altLang="en-US" i="1" dirty="0" smtClean="0">
                <a:solidFill>
                  <a:schemeClr val="tx1"/>
                </a:solidFill>
                <a:effectLst/>
                <a:latin typeface="Times New Roman" panose="02020603050405020304" pitchFamily="18" charset="0"/>
                <a:ea typeface="Calibri" pitchFamily="34" charset="0"/>
                <a:cs typeface="Times New Roman" panose="02020603050405020304" pitchFamily="18" charset="0"/>
              </a:rPr>
              <a:t>Inequalities</a:t>
            </a:r>
            <a:endParaRPr lang="en-US" dirty="0"/>
          </a:p>
        </p:txBody>
      </p:sp>
      <p:sp>
        <p:nvSpPr>
          <p:cNvPr id="3" name="Subtitle 2"/>
          <p:cNvSpPr>
            <a:spLocks noGrp="1"/>
          </p:cNvSpPr>
          <p:nvPr>
            <p:ph type="subTitle" idx="1"/>
          </p:nvPr>
        </p:nvSpPr>
        <p:spPr/>
        <p:txBody>
          <a:bodyPr/>
          <a:lstStyle/>
          <a:p>
            <a:r>
              <a:rPr lang="en-US" dirty="0" smtClean="0"/>
              <a:t>Sociology of Aging</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28600"/>
            <a:ext cx="8153400" cy="5078313"/>
          </a:xfrm>
          <a:prstGeom prst="rect">
            <a:avLst/>
          </a:prstGeom>
        </p:spPr>
        <p:txBody>
          <a:bodyPr wrap="square">
            <a:spAutoFit/>
          </a:bodyPr>
          <a:lstStyle/>
          <a:p>
            <a:pPr algn="ctr"/>
            <a:r>
              <a:rPr lang="en-US" sz="3600" b="1" dirty="0">
                <a:latin typeface="Times New Roman" panose="02020603050405020304" pitchFamily="18" charset="0"/>
                <a:cs typeface="Times New Roman" panose="02020603050405020304" pitchFamily="18" charset="0"/>
              </a:rPr>
              <a:t>What causes health inequality</a:t>
            </a:r>
          </a:p>
          <a:p>
            <a:pPr algn="ctr"/>
            <a:endParaRPr lang="en-US" sz="3600" dirty="0" smtClean="0">
              <a:latin typeface="Times New Roman" panose="02020603050405020304" pitchFamily="18" charset="0"/>
              <a:cs typeface="Times New Roman" panose="02020603050405020304" pitchFamily="18" charset="0"/>
            </a:endParaRPr>
          </a:p>
          <a:p>
            <a:pPr marL="571500" indent="-571500" algn="just">
              <a:buFont typeface="Arial" pitchFamily="34" charset="0"/>
              <a:buChar char="•"/>
            </a:pPr>
            <a:r>
              <a:rPr lang="en-US" sz="3600" dirty="0" smtClean="0">
                <a:latin typeface="Times New Roman" panose="02020603050405020304" pitchFamily="18" charset="0"/>
                <a:cs typeface="Times New Roman" panose="02020603050405020304" pitchFamily="18" charset="0"/>
              </a:rPr>
              <a:t>As </a:t>
            </a:r>
            <a:r>
              <a:rPr lang="en-US" sz="3600" dirty="0">
                <a:latin typeface="Times New Roman" panose="02020603050405020304" pitchFamily="18" charset="0"/>
                <a:cs typeface="Times New Roman" panose="02020603050405020304" pitchFamily="18" charset="0"/>
              </a:rPr>
              <a:t>demonstrated in the outline over, the essential reasons for wellbeing disparities are an inconsistent dissemination of pay, influence and riches. This can prompt neediness and minimization of people and gatherings</a:t>
            </a:r>
            <a:r>
              <a:rPr lang="en-US" dirty="0" smtClean="0">
                <a:latin typeface="Times New Roman" panose="02020603050405020304" pitchFamily="18" charset="0"/>
                <a:cs typeface="Times New Roman" panose="02020603050405020304" pitchFamily="18" charset="0"/>
              </a:rPr>
              <a:t>.</a:t>
            </a:r>
          </a:p>
          <a:p>
            <a:pPr algn="just"/>
            <a:endParaRPr lang="en-US"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5833213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381000"/>
            <a:ext cx="7848600" cy="5786199"/>
          </a:xfrm>
          <a:prstGeom prst="rect">
            <a:avLst/>
          </a:prstGeom>
        </p:spPr>
        <p:txBody>
          <a:bodyPr wrap="square">
            <a:spAutoFit/>
          </a:bodyPr>
          <a:lstStyle/>
          <a:p>
            <a:pPr algn="ctr"/>
            <a:r>
              <a:rPr lang="en-US" sz="3200" b="1" dirty="0">
                <a:latin typeface="Times New Roman" panose="02020603050405020304" pitchFamily="18" charset="0"/>
                <a:cs typeface="Times New Roman" panose="02020603050405020304" pitchFamily="18" charset="0"/>
              </a:rPr>
              <a:t>How can we reduce health inequality</a:t>
            </a:r>
          </a:p>
          <a:p>
            <a:pPr algn="ctr"/>
            <a:endParaRPr lang="en-US" sz="3200" dirty="0" smtClean="0">
              <a:latin typeface="Times New Roman" panose="02020603050405020304" pitchFamily="18" charset="0"/>
              <a:cs typeface="Times New Roman" panose="02020603050405020304" pitchFamily="18" charset="0"/>
            </a:endParaRPr>
          </a:p>
          <a:p>
            <a:pPr marL="457200" indent="-457200" algn="just">
              <a:buFont typeface="Arial" pitchFamily="34" charset="0"/>
              <a:buChar char="•"/>
            </a:pPr>
            <a:r>
              <a:rPr lang="en-US" sz="3200" dirty="0" smtClean="0">
                <a:latin typeface="Times New Roman" panose="02020603050405020304" pitchFamily="18" charset="0"/>
                <a:cs typeface="Times New Roman" panose="02020603050405020304" pitchFamily="18" charset="0"/>
              </a:rPr>
              <a:t>In </a:t>
            </a:r>
            <a:r>
              <a:rPr lang="en-US" sz="3200" dirty="0">
                <a:latin typeface="Times New Roman" panose="02020603050405020304" pitchFamily="18" charset="0"/>
                <a:cs typeface="Times New Roman" panose="02020603050405020304" pitchFamily="18" charset="0"/>
              </a:rPr>
              <a:t>particular, general wellbeing can add to diminishing wellbeing imbalances by incorporating wellbeing value contemplations into strategy and projects, teaming up with different areas to address disparities, drawing in with networks to help their endeavors to address imbalances, distinguishing the decrease of wellbeing disparities.</a:t>
            </a:r>
            <a:endParaRPr lang="en-US" sz="3200" b="1"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5075576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31023" y="35168"/>
            <a:ext cx="5257800" cy="1200329"/>
          </a:xfrm>
          <a:prstGeom prst="rect">
            <a:avLst/>
          </a:prstGeom>
        </p:spPr>
        <p:txBody>
          <a:bodyPr wrap="square">
            <a:spAutoFit/>
          </a:bodyPr>
          <a:lstStyle/>
          <a:p>
            <a:pPr algn="ctr"/>
            <a:r>
              <a:rPr lang="en-US" sz="3600" b="1" dirty="0">
                <a:latin typeface="Times New Roman" panose="02020603050405020304" pitchFamily="18" charset="0"/>
                <a:cs typeface="Times New Roman" panose="02020603050405020304" pitchFamily="18" charset="0"/>
              </a:rPr>
              <a:t>Cumulative inequality of health</a:t>
            </a:r>
          </a:p>
        </p:txBody>
      </p:sp>
      <p:sp>
        <p:nvSpPr>
          <p:cNvPr id="3" name="Rectangle 2"/>
          <p:cNvSpPr/>
          <p:nvPr/>
        </p:nvSpPr>
        <p:spPr>
          <a:xfrm>
            <a:off x="279400" y="1143000"/>
            <a:ext cx="8458200" cy="5509200"/>
          </a:xfrm>
          <a:prstGeom prst="rect">
            <a:avLst/>
          </a:prstGeom>
        </p:spPr>
        <p:txBody>
          <a:bodyPr wrap="square">
            <a:spAutoFit/>
          </a:bodyPr>
          <a:lstStyle/>
          <a:p>
            <a:pPr marL="457200" indent="-457200" algn="just">
              <a:buFont typeface="Arial" pitchFamily="34" charset="0"/>
              <a:buChar char="•"/>
            </a:pPr>
            <a:r>
              <a:rPr lang="en-US" sz="3200" dirty="0">
                <a:latin typeface="Times New Roman" panose="02020603050405020304" pitchFamily="18" charset="0"/>
                <a:cs typeface="Times New Roman" panose="02020603050405020304" pitchFamily="18" charset="0"/>
              </a:rPr>
              <a:t>Misfortune from the get-go in life may change pathways of maturing, however what interpretive cycles can mellow the blow of early affronts? Drawing from combined imbalance hypothesis, the creators dissect directions of life assessments and afterward consider whether early difficulty counterbalances good assumptions for what's to come. Results uncover that early difficulty adds to more regrettable perspectives on the past however rising assumptions for what's to come</a:t>
            </a:r>
            <a:r>
              <a:rPr lang="en-US" sz="32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xmlns="" val="42823361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914400"/>
            <a:ext cx="7696200" cy="3539430"/>
          </a:xfrm>
          <a:prstGeom prst="rect">
            <a:avLst/>
          </a:prstGeom>
        </p:spPr>
        <p:txBody>
          <a:bodyPr wrap="square">
            <a:spAutoFit/>
          </a:bodyPr>
          <a:lstStyle/>
          <a:p>
            <a:pPr marL="457200" indent="-457200" algn="just">
              <a:buFont typeface="Arial" pitchFamily="34" charset="0"/>
              <a:buChar char="•"/>
            </a:pPr>
            <a:r>
              <a:rPr lang="en-US" sz="3200" dirty="0">
                <a:latin typeface="Times New Roman" panose="02020603050405020304" pitchFamily="18" charset="0"/>
                <a:cs typeface="Times New Roman" panose="02020603050405020304" pitchFamily="18" charset="0"/>
              </a:rPr>
              <a:t>The possibility that early benefit can be utilized for more prominent increase has since gotten calculated turn of events and observational help in research on an assortment of subjects going from school-global positioning frameworks to age heterogeneity. </a:t>
            </a:r>
          </a:p>
        </p:txBody>
      </p:sp>
    </p:spTree>
    <p:extLst>
      <p:ext uri="{BB962C8B-B14F-4D97-AF65-F5344CB8AC3E}">
        <p14:creationId xmlns:p14="http://schemas.microsoft.com/office/powerpoint/2010/main" xmlns="" val="29769753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066800"/>
            <a:ext cx="7543800" cy="2554545"/>
          </a:xfrm>
          <a:prstGeom prst="rect">
            <a:avLst/>
          </a:prstGeom>
        </p:spPr>
        <p:txBody>
          <a:bodyPr wrap="square">
            <a:spAutoFit/>
          </a:bodyPr>
          <a:lstStyle/>
          <a:p>
            <a:pPr marL="457200" indent="-457200">
              <a:buFont typeface="Arial" pitchFamily="34" charset="0"/>
              <a:buChar char="•"/>
            </a:pPr>
            <a:r>
              <a:rPr lang="en-US" sz="3200" dirty="0">
                <a:latin typeface="Times New Roman" panose="02020603050405020304" pitchFamily="18" charset="0"/>
                <a:cs typeface="Times New Roman" panose="02020603050405020304" pitchFamily="18" charset="0"/>
              </a:rPr>
              <a:t>Merton's center was the means by which benefit aggregates, corresponding to what exactly is viewed as a competition versatility model: early achievement gives freedoms to fast professional success</a:t>
            </a:r>
            <a:endParaRPr lang="en-US" sz="3200" dirty="0"/>
          </a:p>
        </p:txBody>
      </p:sp>
    </p:spTree>
    <p:extLst>
      <p:ext uri="{BB962C8B-B14F-4D97-AF65-F5344CB8AC3E}">
        <p14:creationId xmlns:p14="http://schemas.microsoft.com/office/powerpoint/2010/main" xmlns="" val="38400677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8867" y="152400"/>
            <a:ext cx="7696200" cy="6124754"/>
          </a:xfrm>
          <a:prstGeom prst="rect">
            <a:avLst/>
          </a:prstGeom>
        </p:spPr>
        <p:txBody>
          <a:bodyPr wrap="square">
            <a:spAutoFit/>
          </a:bodyPr>
          <a:lstStyle/>
          <a:p>
            <a:pPr algn="ctr"/>
            <a:r>
              <a:rPr lang="en-US" sz="3600" b="1" dirty="0" smtClean="0">
                <a:latin typeface="Times New Roman" panose="02020603050405020304" pitchFamily="18" charset="0"/>
                <a:cs typeface="Times New Roman" panose="02020603050405020304" pitchFamily="18" charset="0"/>
              </a:rPr>
              <a:t>Conculsion</a:t>
            </a:r>
          </a:p>
          <a:p>
            <a:pPr algn="just"/>
            <a:endParaRPr lang="en-US" dirty="0">
              <a:latin typeface="Times New Roman" panose="02020603050405020304" pitchFamily="18" charset="0"/>
              <a:cs typeface="Times New Roman" panose="02020603050405020304" pitchFamily="18" charset="0"/>
            </a:endParaRPr>
          </a:p>
          <a:p>
            <a:pPr marL="457200" indent="-457200" algn="just">
              <a:buFont typeface="Arial" pitchFamily="34" charset="0"/>
              <a:buChar char="•"/>
            </a:pPr>
            <a:r>
              <a:rPr lang="en-US" sz="3200" dirty="0" smtClean="0">
                <a:latin typeface="Times New Roman" panose="02020603050405020304" pitchFamily="18" charset="0"/>
                <a:cs typeface="Times New Roman" panose="02020603050405020304" pitchFamily="18" charset="0"/>
              </a:rPr>
              <a:t>The </a:t>
            </a:r>
            <a:r>
              <a:rPr lang="en-US" sz="3200" dirty="0">
                <a:latin typeface="Times New Roman" panose="02020603050405020304" pitchFamily="18" charset="0"/>
                <a:cs typeface="Times New Roman" panose="02020603050405020304" pitchFamily="18" charset="0"/>
              </a:rPr>
              <a:t>ideas of total benefit and inconvenience are helpful for sociological request, and our point is to help the turn of events and use of these ideas for research on maturing and the existence course. We realize that early life occasions and status rankings are imperative to later life, however an intelligent subsequent stage is to elucidate how these early beneficial encounters are converted into later </a:t>
            </a:r>
            <a:r>
              <a:rPr lang="en-US" sz="3200" dirty="0" smtClean="0">
                <a:latin typeface="Times New Roman" panose="02020603050405020304" pitchFamily="18" charset="0"/>
                <a:cs typeface="Times New Roman" panose="02020603050405020304" pitchFamily="18" charset="0"/>
              </a:rPr>
              <a:t>results.</a:t>
            </a: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6699896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4200" y="228600"/>
            <a:ext cx="7772400" cy="6494085"/>
          </a:xfrm>
          <a:prstGeom prst="rect">
            <a:avLst/>
          </a:prstGeom>
        </p:spPr>
        <p:txBody>
          <a:bodyPr wrap="square">
            <a:spAutoFit/>
          </a:bodyPr>
          <a:lstStyle/>
          <a:p>
            <a:pPr marL="457200" indent="-457200" algn="just">
              <a:buFont typeface="Arial" pitchFamily="34" charset="0"/>
              <a:buChar char="•"/>
            </a:pPr>
            <a:r>
              <a:rPr lang="en-US" sz="3200" dirty="0">
                <a:latin typeface="Times New Roman" panose="02020603050405020304" pitchFamily="18" charset="0"/>
                <a:cs typeface="Times New Roman" panose="02020603050405020304" pitchFamily="18" charset="0"/>
              </a:rPr>
              <a:t>Do early occasions have impacts that are inflexible in their effect? Will early burden be survived? Are there compensatory components that can counter the overall rule that the "race is to the quick"? Which job does human organization play during the time spent combined inconvenience? These and numerous different inquiries merit consideration if the ideas of aggregate benefit and drawback are to be changed into a hypothesis. (PsycInfo Database Record (c) 2020 APA, protected by copyright law).</a:t>
            </a:r>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935706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07124" y="48205"/>
            <a:ext cx="6858000" cy="1200329"/>
          </a:xfrm>
          <a:prstGeom prst="rect">
            <a:avLst/>
          </a:prstGeom>
        </p:spPr>
        <p:txBody>
          <a:bodyPr wrap="square">
            <a:spAutoFit/>
          </a:bodyPr>
          <a:lstStyle/>
          <a:p>
            <a:pPr algn="ctr"/>
            <a:r>
              <a:rPr lang="en-US" sz="3600" b="1" dirty="0">
                <a:latin typeface="Times New Roman" panose="02020603050405020304" pitchFamily="18" charset="0"/>
                <a:cs typeface="Times New Roman" panose="02020603050405020304" pitchFamily="18" charset="0"/>
              </a:rPr>
              <a:t>Health and Aging: Early Origins, Persistent Inequalities</a:t>
            </a:r>
          </a:p>
        </p:txBody>
      </p:sp>
      <p:sp>
        <p:nvSpPr>
          <p:cNvPr id="3" name="Rectangle 2"/>
          <p:cNvSpPr/>
          <p:nvPr/>
        </p:nvSpPr>
        <p:spPr>
          <a:xfrm>
            <a:off x="228600" y="648369"/>
            <a:ext cx="8382000" cy="6186309"/>
          </a:xfrm>
          <a:prstGeom prst="rect">
            <a:avLst/>
          </a:prstGeom>
        </p:spPr>
        <p:txBody>
          <a:bodyPr wrap="square">
            <a:spAutoFit/>
          </a:bodyPr>
          <a:lstStyle/>
          <a:p>
            <a:pPr marL="571500" indent="-571500">
              <a:buFont typeface="Arial" pitchFamily="34" charset="0"/>
              <a:buChar char="•"/>
            </a:pPr>
            <a:endParaRPr lang="en-US" sz="3600" dirty="0" smtClean="0">
              <a:latin typeface="Times New Roman" panose="02020603050405020304" pitchFamily="18" charset="0"/>
              <a:cs typeface="Times New Roman" panose="02020603050405020304" pitchFamily="18" charset="0"/>
            </a:endParaRPr>
          </a:p>
          <a:p>
            <a:pPr marL="571500" indent="-571500">
              <a:buFont typeface="Arial" pitchFamily="34" charset="0"/>
              <a:buChar char="•"/>
            </a:pPr>
            <a:r>
              <a:rPr lang="en-US" sz="3600" dirty="0" smtClean="0">
                <a:latin typeface="Times New Roman" panose="02020603050405020304" pitchFamily="18" charset="0"/>
                <a:cs typeface="Times New Roman" panose="02020603050405020304" pitchFamily="18" charset="0"/>
              </a:rPr>
              <a:t>A </a:t>
            </a:r>
            <a:r>
              <a:rPr lang="en-US" sz="3600" dirty="0">
                <a:latin typeface="Times New Roman" panose="02020603050405020304" pitchFamily="18" charset="0"/>
                <a:cs typeface="Times New Roman" panose="02020603050405020304" pitchFamily="18" charset="0"/>
              </a:rPr>
              <a:t>sociological thought of wellbeing and maturing can be seen principally from one of two focal points. </a:t>
            </a:r>
            <a:endParaRPr lang="en-US" sz="3600" dirty="0" smtClean="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a:p>
            <a:pPr marL="571500" indent="-571500" algn="just">
              <a:buFont typeface="Arial" pitchFamily="34" charset="0"/>
              <a:buChar char="•"/>
            </a:pPr>
            <a:r>
              <a:rPr lang="en-US" sz="3600" dirty="0">
                <a:latin typeface="Times New Roman" panose="02020603050405020304" pitchFamily="18" charset="0"/>
                <a:cs typeface="Times New Roman" panose="02020603050405020304" pitchFamily="18" charset="0"/>
              </a:rPr>
              <a:t>One spotlights on the wellbeing of more established individuals, underscoring the centrality of wellbeing to the every day encounters and life span of more seasoned individuals. </a:t>
            </a:r>
            <a:endParaRPr lang="en-US" sz="3600" dirty="0" smtClean="0">
              <a:latin typeface="Times New Roman" panose="02020603050405020304" pitchFamily="18" charset="0"/>
              <a:cs typeface="Times New Roman" panose="02020603050405020304" pitchFamily="18" charset="0"/>
            </a:endParaRPr>
          </a:p>
          <a:p>
            <a:pPr algn="just"/>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2077869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04800"/>
            <a:ext cx="8610600" cy="4524315"/>
          </a:xfrm>
          <a:prstGeom prst="rect">
            <a:avLst/>
          </a:prstGeom>
        </p:spPr>
        <p:txBody>
          <a:bodyPr wrap="square">
            <a:spAutoFit/>
          </a:bodyPr>
          <a:lstStyle/>
          <a:p>
            <a:pPr marL="571500" indent="-571500" algn="just">
              <a:buFont typeface="Arial" pitchFamily="34" charset="0"/>
              <a:buChar char="•"/>
            </a:pPr>
            <a:endParaRPr lang="en-US" sz="3600" dirty="0" smtClean="0">
              <a:latin typeface="Times New Roman" panose="02020603050405020304" pitchFamily="18" charset="0"/>
              <a:cs typeface="Times New Roman" panose="02020603050405020304" pitchFamily="18" charset="0"/>
            </a:endParaRPr>
          </a:p>
          <a:p>
            <a:pPr marL="571500" indent="-571500" algn="just">
              <a:buFont typeface="Arial" pitchFamily="34" charset="0"/>
              <a:buChar char="•"/>
            </a:pPr>
            <a:r>
              <a:rPr lang="en-US" sz="3600" dirty="0" smtClean="0">
                <a:latin typeface="Times New Roman" panose="02020603050405020304" pitchFamily="18" charset="0"/>
                <a:cs typeface="Times New Roman" panose="02020603050405020304" pitchFamily="18" charset="0"/>
              </a:rPr>
              <a:t>A </a:t>
            </a:r>
            <a:r>
              <a:rPr lang="en-US" sz="3600" dirty="0">
                <a:latin typeface="Times New Roman" panose="02020603050405020304" pitchFamily="18" charset="0"/>
                <a:cs typeface="Times New Roman" panose="02020603050405020304" pitchFamily="18" charset="0"/>
              </a:rPr>
              <a:t>sociological thought of wellbeing and maturing can be seen essentially from one of two focal points. One spotlights on the wellbeing of more seasoned individuals, stressing the centrality of wellbeing to the day by day encounters and life span of more established individuals. </a:t>
            </a:r>
          </a:p>
        </p:txBody>
      </p:sp>
    </p:spTree>
    <p:extLst>
      <p:ext uri="{BB962C8B-B14F-4D97-AF65-F5344CB8AC3E}">
        <p14:creationId xmlns:p14="http://schemas.microsoft.com/office/powerpoint/2010/main" xmlns="" val="1008102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71700" y="152400"/>
            <a:ext cx="5334000" cy="1754326"/>
          </a:xfrm>
          <a:prstGeom prst="rect">
            <a:avLst/>
          </a:prstGeom>
        </p:spPr>
        <p:txBody>
          <a:bodyPr wrap="square">
            <a:spAutoFit/>
          </a:bodyPr>
          <a:lstStyle/>
          <a:p>
            <a:pPr algn="ctr"/>
            <a:r>
              <a:rPr lang="en-US" sz="3600" b="1" dirty="0">
                <a:latin typeface="Times New Roman" panose="02020603050405020304" pitchFamily="18" charset="0"/>
                <a:cs typeface="Times New Roman" panose="02020603050405020304" pitchFamily="18" charset="0"/>
              </a:rPr>
              <a:t>Life Course Approach To Healthy </a:t>
            </a:r>
            <a:r>
              <a:rPr lang="en-US" sz="3600" b="1" dirty="0" smtClean="0">
                <a:latin typeface="Times New Roman" panose="02020603050405020304" pitchFamily="18" charset="0"/>
                <a:cs typeface="Times New Roman" panose="02020603050405020304" pitchFamily="18" charset="0"/>
              </a:rPr>
              <a:t>Aging</a:t>
            </a:r>
          </a:p>
          <a:p>
            <a:endParaRPr lang="en-US" sz="3600" b="1" dirty="0">
              <a:latin typeface="Times New Roman" panose="02020603050405020304" pitchFamily="18" charset="0"/>
              <a:cs typeface="Times New Roman" panose="02020603050405020304" pitchFamily="18" charset="0"/>
            </a:endParaRPr>
          </a:p>
        </p:txBody>
      </p:sp>
      <p:sp>
        <p:nvSpPr>
          <p:cNvPr id="3" name="Rectangle 2"/>
          <p:cNvSpPr/>
          <p:nvPr/>
        </p:nvSpPr>
        <p:spPr>
          <a:xfrm>
            <a:off x="304800" y="109226"/>
            <a:ext cx="8305799" cy="7294305"/>
          </a:xfrm>
          <a:prstGeom prst="rect">
            <a:avLst/>
          </a:prstGeom>
        </p:spPr>
        <p:txBody>
          <a:bodyPr wrap="square">
            <a:spAutoFit/>
          </a:bodyPr>
          <a:lstStyle/>
          <a:p>
            <a:pPr algn="just"/>
            <a:endParaRPr lang="en-US" sz="3600" dirty="0">
              <a:latin typeface="Times New Roman" panose="02020603050405020304" pitchFamily="18" charset="0"/>
              <a:cs typeface="Times New Roman" panose="02020603050405020304" pitchFamily="18" charset="0"/>
            </a:endParaRPr>
          </a:p>
          <a:p>
            <a:pPr marL="571500" indent="-571500" algn="just">
              <a:buFont typeface="Arial" pitchFamily="34" charset="0"/>
              <a:buChar char="•"/>
            </a:pPr>
            <a:endParaRPr lang="en-US" sz="3600" dirty="0" smtClean="0">
              <a:latin typeface="Times New Roman" panose="02020603050405020304" pitchFamily="18" charset="0"/>
              <a:cs typeface="Times New Roman" panose="02020603050405020304" pitchFamily="18" charset="0"/>
            </a:endParaRPr>
          </a:p>
          <a:p>
            <a:pPr marL="571500" indent="-571500" algn="just">
              <a:buFont typeface="Arial" pitchFamily="34" charset="0"/>
              <a:buChar char="•"/>
            </a:pPr>
            <a:r>
              <a:rPr lang="en-US" sz="3600" dirty="0" smtClean="0">
                <a:latin typeface="Times New Roman" panose="02020603050405020304" pitchFamily="18" charset="0"/>
                <a:cs typeface="Times New Roman" panose="02020603050405020304" pitchFamily="18" charset="0"/>
              </a:rPr>
              <a:t>We </a:t>
            </a:r>
            <a:r>
              <a:rPr lang="en-US" sz="3600" dirty="0">
                <a:latin typeface="Times New Roman" panose="02020603050405020304" pitchFamily="18" charset="0"/>
                <a:cs typeface="Times New Roman" panose="02020603050405020304" pitchFamily="18" charset="0"/>
              </a:rPr>
              <a:t>conceptualize solid maturing inside a day to day existence course structure, isolating sound organic maturing (regarding ideal physical and intellectual working, deferring the beginning of ongoing illnesses, and broadening length of life for as far as might be feasible) from changes in mental and social prosperity</a:t>
            </a:r>
            <a:r>
              <a:rPr lang="en-US" sz="3600" dirty="0" smtClean="0">
                <a:latin typeface="Times New Roman" panose="02020603050405020304" pitchFamily="18" charset="0"/>
                <a:cs typeface="Times New Roman" panose="02020603050405020304" pitchFamily="18" charset="0"/>
              </a:rPr>
              <a:t>.</a:t>
            </a:r>
          </a:p>
          <a:p>
            <a:pPr algn="just"/>
            <a:endParaRPr lang="en-US" sz="3600" b="1" dirty="0">
              <a:latin typeface="Times New Roman" panose="02020603050405020304" pitchFamily="18" charset="0"/>
              <a:cs typeface="Times New Roman" panose="02020603050405020304" pitchFamily="18" charset="0"/>
            </a:endParaRPr>
          </a:p>
          <a:p>
            <a:pPr algn="just"/>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4718675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6523" y="609600"/>
            <a:ext cx="8458200" cy="3970318"/>
          </a:xfrm>
          <a:prstGeom prst="rect">
            <a:avLst/>
          </a:prstGeom>
        </p:spPr>
        <p:txBody>
          <a:bodyPr wrap="square">
            <a:spAutoFit/>
          </a:bodyPr>
          <a:lstStyle/>
          <a:p>
            <a:pPr marL="571500" indent="-571500" algn="just">
              <a:buFont typeface="Arial" pitchFamily="34" charset="0"/>
              <a:buChar char="•"/>
            </a:pPr>
            <a:r>
              <a:rPr lang="en-US" sz="3600" dirty="0">
                <a:latin typeface="Times New Roman" panose="02020603050405020304" pitchFamily="18" charset="0"/>
                <a:cs typeface="Times New Roman" panose="02020603050405020304" pitchFamily="18" charset="0"/>
              </a:rPr>
              <a:t>Examination on sound maturing comes up short on a concurred theoretical system and has not sufficiently considered the developing proof that social and organic components from early life onwards influence later wellbeing. </a:t>
            </a:r>
            <a:endParaRPr lang="en-US" sz="3600" dirty="0" smtClean="0">
              <a:latin typeface="Times New Roman" panose="02020603050405020304" pitchFamily="18" charset="0"/>
              <a:cs typeface="Times New Roman" panose="02020603050405020304" pitchFamily="18" charset="0"/>
            </a:endParaRPr>
          </a:p>
          <a:p>
            <a:pPr algn="just"/>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5019629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457200"/>
            <a:ext cx="8458200" cy="5016758"/>
          </a:xfrm>
          <a:prstGeom prst="rect">
            <a:avLst/>
          </a:prstGeom>
        </p:spPr>
        <p:txBody>
          <a:bodyPr wrap="square">
            <a:spAutoFit/>
          </a:bodyPr>
          <a:lstStyle/>
          <a:p>
            <a:pPr marL="571500" indent="-571500" algn="just">
              <a:buFont typeface="Arial" pitchFamily="34" charset="0"/>
              <a:buChar char="•"/>
            </a:pPr>
            <a:r>
              <a:rPr lang="en-US" sz="3200" dirty="0">
                <a:latin typeface="Times New Roman" panose="02020603050405020304" pitchFamily="18" charset="0"/>
                <a:cs typeface="Times New Roman" panose="02020603050405020304" pitchFamily="18" charset="0"/>
              </a:rPr>
              <a:t>Activities to advance solid maturing go past the disposal of illness to the advancement of wellbeing for the duration of the life-course and backing for kept working into mature age. Wellbeing with regards to solid maturing alludes to a person's ability to do the things that are imperative to her or him. Solid maturing is the way toward creating and keeping up the useful capacity that empowers prosperity in more seasoned age. </a:t>
            </a:r>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002874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457200"/>
            <a:ext cx="7391400" cy="1077218"/>
          </a:xfrm>
          <a:prstGeom prst="rect">
            <a:avLst/>
          </a:prstGeom>
        </p:spPr>
        <p:txBody>
          <a:bodyPr wrap="square">
            <a:spAutoFit/>
          </a:bodyPr>
          <a:lstStyle/>
          <a:p>
            <a:pPr algn="ctr"/>
            <a:r>
              <a:rPr lang="en-US" sz="3200" b="1" dirty="0">
                <a:latin typeface="Times New Roman" panose="02020603050405020304" pitchFamily="18" charset="0"/>
                <a:cs typeface="Times New Roman" panose="02020603050405020304" pitchFamily="18" charset="0"/>
              </a:rPr>
              <a:t>Health dynamic in Social Context Selected Findings and research Frontiers</a:t>
            </a:r>
          </a:p>
        </p:txBody>
      </p:sp>
      <p:sp>
        <p:nvSpPr>
          <p:cNvPr id="3" name="Rectangle 2"/>
          <p:cNvSpPr/>
          <p:nvPr/>
        </p:nvSpPr>
        <p:spPr>
          <a:xfrm>
            <a:off x="609600" y="1447801"/>
            <a:ext cx="7848600" cy="4308872"/>
          </a:xfrm>
          <a:prstGeom prst="rect">
            <a:avLst/>
          </a:prstGeom>
        </p:spPr>
        <p:txBody>
          <a:bodyPr wrap="square">
            <a:spAutoFit/>
          </a:bodyPr>
          <a:lstStyle/>
          <a:p>
            <a:pPr marL="457200" indent="-457200" algn="just">
              <a:buFont typeface="Arial" pitchFamily="34" charset="0"/>
              <a:buChar char="•"/>
            </a:pPr>
            <a:endParaRPr lang="en-US" sz="3200" dirty="0" smtClean="0">
              <a:latin typeface="Times New Roman" panose="02020603050405020304" pitchFamily="18" charset="0"/>
              <a:cs typeface="Times New Roman" panose="02020603050405020304" pitchFamily="18" charset="0"/>
            </a:endParaRPr>
          </a:p>
          <a:p>
            <a:pPr marL="457200" indent="-457200" algn="just">
              <a:buFont typeface="Arial" pitchFamily="34" charset="0"/>
              <a:buChar char="•"/>
            </a:pPr>
            <a:r>
              <a:rPr lang="en-US" sz="3200" dirty="0" smtClean="0">
                <a:latin typeface="Times New Roman" panose="02020603050405020304" pitchFamily="18" charset="0"/>
                <a:cs typeface="Times New Roman" panose="02020603050405020304" pitchFamily="18" charset="0"/>
              </a:rPr>
              <a:t>The </a:t>
            </a:r>
            <a:r>
              <a:rPr lang="en-US" sz="3200" dirty="0">
                <a:latin typeface="Times New Roman" panose="02020603050405020304" pitchFamily="18" charset="0"/>
                <a:cs typeface="Times New Roman" panose="02020603050405020304" pitchFamily="18" charset="0"/>
              </a:rPr>
              <a:t>essential objective of examination in wellbeing and maturing should be to pack and decrease the length of dreariness, handicap, and enduring during the additional years given by expanded future and to upgrade both efficiency and the personal satisfaction during that time. </a:t>
            </a:r>
            <a:endParaRPr lang="en-US" sz="3200" dirty="0" smtClean="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5623698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21582"/>
            <a:ext cx="8534400" cy="6494085"/>
          </a:xfrm>
          <a:prstGeom prst="rect">
            <a:avLst/>
          </a:prstGeom>
        </p:spPr>
        <p:txBody>
          <a:bodyPr wrap="square">
            <a:spAutoFit/>
          </a:bodyPr>
          <a:lstStyle/>
          <a:p>
            <a:pPr marL="457200" indent="-457200" algn="just">
              <a:buFont typeface="Arial" pitchFamily="34" charset="0"/>
              <a:buChar char="•"/>
            </a:pPr>
            <a:r>
              <a:rPr lang="en-US" sz="3200" dirty="0">
                <a:latin typeface="Times New Roman" panose="02020603050405020304" pitchFamily="18" charset="0"/>
                <a:cs typeface="Times New Roman" panose="02020603050405020304" pitchFamily="18" charset="0"/>
              </a:rPr>
              <a:t>In our general public the differential allotment of assets—occupations or related pay—by sex or identity builds the danger of destitution, ailment, and unexpected passing in later life. Sequential age is just an unrefined indicator of conduct or wellbeing. Albeit the danger of practical impedance increments with age (Manton, 1988), individuals in their 80s have a 50 percent possibility of proceeding with adequately liberated from incapacity, in order to be fit for self-care (Katz et al., 1983), albeit this figure diminishes as one methodologies the last part of the 80s. </a:t>
            </a:r>
          </a:p>
        </p:txBody>
      </p:sp>
    </p:spTree>
    <p:extLst>
      <p:ext uri="{BB962C8B-B14F-4D97-AF65-F5344CB8AC3E}">
        <p14:creationId xmlns:p14="http://schemas.microsoft.com/office/powerpoint/2010/main" xmlns="" val="12442435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0059" y="685800"/>
            <a:ext cx="8208817" cy="5293757"/>
          </a:xfrm>
          <a:prstGeom prst="rect">
            <a:avLst/>
          </a:prstGeom>
        </p:spPr>
        <p:txBody>
          <a:bodyPr wrap="square">
            <a:spAutoFit/>
          </a:bodyPr>
          <a:lstStyle/>
          <a:p>
            <a:pPr algn="ctr"/>
            <a:r>
              <a:rPr lang="en-US" sz="3600" b="1" dirty="0">
                <a:latin typeface="Times New Roman" panose="02020603050405020304" pitchFamily="18" charset="0"/>
                <a:cs typeface="Times New Roman" panose="02020603050405020304" pitchFamily="18" charset="0"/>
              </a:rPr>
              <a:t>Health Inequality</a:t>
            </a:r>
          </a:p>
          <a:p>
            <a:pPr marL="457200" indent="-457200" algn="just">
              <a:buFont typeface="Arial" pitchFamily="34" charset="0"/>
              <a:buChar char="•"/>
            </a:pPr>
            <a:endParaRPr lang="en-US" sz="3200" dirty="0" smtClean="0">
              <a:latin typeface="Times New Roman" panose="02020603050405020304" pitchFamily="18" charset="0"/>
              <a:cs typeface="Times New Roman" panose="02020603050405020304" pitchFamily="18" charset="0"/>
            </a:endParaRPr>
          </a:p>
          <a:p>
            <a:pPr marL="457200" indent="-457200" algn="just">
              <a:buFont typeface="Arial" pitchFamily="34" charset="0"/>
              <a:buChar char="•"/>
            </a:pPr>
            <a:r>
              <a:rPr lang="en-US" sz="3600" dirty="0" smtClean="0">
                <a:latin typeface="Times New Roman" panose="02020603050405020304" pitchFamily="18" charset="0"/>
                <a:cs typeface="Times New Roman" panose="02020603050405020304" pitchFamily="18" charset="0"/>
              </a:rPr>
              <a:t>Wellbeing </a:t>
            </a:r>
            <a:r>
              <a:rPr lang="en-US" sz="3600" dirty="0">
                <a:latin typeface="Times New Roman" panose="02020603050405020304" pitchFamily="18" charset="0"/>
                <a:cs typeface="Times New Roman" panose="02020603050405020304" pitchFamily="18" charset="0"/>
              </a:rPr>
              <a:t>disparities are out of line and avoidable contrasts in wellbeing across the populace, and between various gatherings inside society. Wellbeing imbalances emerge due to the conditions where we are conceived, develop, live, work and age</a:t>
            </a:r>
            <a:r>
              <a:rPr lang="en-US" sz="3600" dirty="0" smtClean="0">
                <a:latin typeface="Times New Roman" panose="02020603050405020304" pitchFamily="18" charset="0"/>
                <a:cs typeface="Times New Roman" panose="02020603050405020304" pitchFamily="18" charset="0"/>
              </a:rPr>
              <a:t>.</a:t>
            </a:r>
          </a:p>
          <a:p>
            <a:pPr algn="just"/>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99831243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131</TotalTime>
  <Words>879</Words>
  <Application>Microsoft Office PowerPoint</Application>
  <PresentationFormat>On-screen Show (4:3)</PresentationFormat>
  <Paragraphs>36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Module</vt:lpstr>
      <vt:lpstr>Health and Aging: Early Origins, Persistent Inequalities</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fano haider</dc:creator>
  <cp:lastModifiedBy>DELL 3542</cp:lastModifiedBy>
  <cp:revision>10</cp:revision>
  <dcterms:created xsi:type="dcterms:W3CDTF">2021-05-12T17:00:26Z</dcterms:created>
  <dcterms:modified xsi:type="dcterms:W3CDTF">2021-06-15T03:32:24Z</dcterms:modified>
</cp:coreProperties>
</file>