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hyperlink" Target="https://prodigygame.com/main-en/blog/differentiated-instruction-strategies-examples-download/" TargetMode="Externa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hyperlink" Target="https://www.prodigygame.com/blog/ways-to-use-technology-in-the-classroom/" TargetMode="External" /><Relationship Id="rId2" Type="http://schemas.openxmlformats.org/officeDocument/2006/relationships/hyperlink" Target="https://prodigygame.com/main-en/blog/15-helpful-math-websites-for-teachers-5-to-share-with-kids-downloadable-list/" TargetMode="Externa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EBE4AD-E1D2-D74C-A52A-8897E353E44B}"/>
              </a:ext>
            </a:extLst>
          </p:cNvPr>
          <p:cNvSpPr>
            <a:spLocks noGrp="1"/>
          </p:cNvSpPr>
          <p:nvPr>
            <p:ph type="subTitle" idx="1"/>
          </p:nvPr>
        </p:nvSpPr>
        <p:spPr>
          <a:xfrm>
            <a:off x="991751" y="2567666"/>
            <a:ext cx="4062452" cy="2933022"/>
          </a:xfrm>
        </p:spPr>
        <p:txBody>
          <a:bodyPr>
            <a:normAutofit lnSpcReduction="10000"/>
          </a:bodyPr>
          <a:lstStyle/>
          <a:p>
            <a:r>
              <a:rPr lang="en-US" b="1" u="sng"/>
              <a:t>Subject name</a:t>
            </a:r>
            <a:r>
              <a:rPr lang="en-US"/>
              <a:t>: Education psychology</a:t>
            </a:r>
          </a:p>
          <a:p>
            <a:r>
              <a:rPr lang="en-US" b="1" u="sng"/>
              <a:t>Present by</a:t>
            </a:r>
            <a:r>
              <a:rPr lang="en-US"/>
              <a:t> :Haroon malik,Kamran khan and Hammad Sultan
</a:t>
            </a:r>
            <a:r>
              <a:rPr lang="en-US" b="1" u="sng"/>
              <a:t>Presen to</a:t>
            </a:r>
            <a:r>
              <a:rPr lang="en-US"/>
              <a:t>: Mam Hina Zhara
</a:t>
            </a:r>
            <a:r>
              <a:rPr lang="en-US" b="1" u="sng"/>
              <a:t>Group no</a:t>
            </a:r>
            <a:r>
              <a:rPr lang="en-US"/>
              <a:t>: 4</a:t>
            </a:r>
          </a:p>
          <a:p>
            <a:r>
              <a:rPr lang="en-US"/>
              <a:t>
</a:t>
            </a:r>
          </a:p>
        </p:txBody>
      </p:sp>
      <p:sp>
        <p:nvSpPr>
          <p:cNvPr id="5" name="Title 4">
            <a:extLst>
              <a:ext uri="{FF2B5EF4-FFF2-40B4-BE49-F238E27FC236}">
                <a16:creationId xmlns:a16="http://schemas.microsoft.com/office/drawing/2014/main" id="{A15F8FD9-7617-F348-9A7F-7169577DABFA}"/>
              </a:ext>
            </a:extLst>
          </p:cNvPr>
          <p:cNvSpPr>
            <a:spLocks noGrp="1"/>
          </p:cNvSpPr>
          <p:nvPr>
            <p:ph type="ctrTitle"/>
          </p:nvPr>
        </p:nvSpPr>
        <p:spPr>
          <a:xfrm>
            <a:off x="3268266" y="535783"/>
            <a:ext cx="4416252" cy="1357312"/>
          </a:xfrm>
        </p:spPr>
        <p:txBody>
          <a:bodyPr/>
          <a:lstStyle/>
          <a:p>
            <a:r>
              <a:rPr lang="en-US"/>
              <a:t>Presentation</a:t>
            </a:r>
          </a:p>
        </p:txBody>
      </p:sp>
    </p:spTree>
    <p:extLst>
      <p:ext uri="{BB962C8B-B14F-4D97-AF65-F5344CB8AC3E}">
        <p14:creationId xmlns:p14="http://schemas.microsoft.com/office/powerpoint/2010/main" val="2441487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CF21-26F9-6248-AE2A-2B0F5E5B8AED}"/>
              </a:ext>
            </a:extLst>
          </p:cNvPr>
          <p:cNvSpPr>
            <a:spLocks noGrp="1"/>
          </p:cNvSpPr>
          <p:nvPr>
            <p:ph type="title"/>
          </p:nvPr>
        </p:nvSpPr>
        <p:spPr/>
        <p:txBody>
          <a:bodyPr/>
          <a:lstStyle/>
          <a:p>
            <a:r>
              <a:rPr lang="en-US" b="1">
                <a:solidFill>
                  <a:srgbClr val="1A1E26"/>
                </a:solidFill>
                <a:latin typeface="Work Sans"/>
              </a:rPr>
              <a:t>3 : </a:t>
            </a:r>
            <a:r>
              <a:rPr lang="en-US" b="1" i="0">
                <a:solidFill>
                  <a:srgbClr val="1A1E26"/>
                </a:solidFill>
                <a:effectLst/>
                <a:latin typeface="Work Sans"/>
              </a:rPr>
              <a:t>Promotes a Deeper Understanding of Conten</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AE11FF8E-5A5B-D14C-B7E4-C0A1C3F4034A}"/>
              </a:ext>
            </a:extLst>
          </p:cNvPr>
          <p:cNvSpPr>
            <a:spLocks noGrp="1"/>
          </p:cNvSpPr>
          <p:nvPr>
            <p:ph idx="1"/>
          </p:nvPr>
        </p:nvSpPr>
        <p:spPr/>
        <p:txBody>
          <a:bodyPr/>
          <a:lstStyle/>
          <a:p>
            <a:r>
              <a:rPr lang="en-US" b="1" i="0">
                <a:solidFill>
                  <a:srgbClr val="1A1E26"/>
                </a:solidFill>
                <a:effectLst/>
                <a:latin typeface="Work Sans"/>
              </a:rPr>
              <a:t>Many of them will understand:</a:t>
            </a:r>
            <a:r>
              <a:rPr lang="en-US" b="0" i="0">
                <a:solidFill>
                  <a:srgbClr val="1A1E26"/>
                </a:solidFill>
                <a:effectLst/>
                <a:latin typeface="Work Sans"/>
              </a:rPr>
              <a:t>How the idea was developed</a:t>
            </a:r>
          </a:p>
          <a:p>
            <a:r>
              <a:rPr lang="en-US" b="0" i="0">
                <a:solidFill>
                  <a:srgbClr val="1A1E26"/>
                </a:solidFill>
                <a:effectLst/>
                <a:latin typeface="Work Sans"/>
              </a:rPr>
              <a:t>Why the rule or formula works</a:t>
            </a:r>
          </a:p>
          <a:p>
            <a:r>
              <a:rPr lang="en-US" b="0" i="0">
                <a:solidFill>
                  <a:srgbClr val="1A1E26"/>
                </a:solidFill>
                <a:effectLst/>
                <a:latin typeface="Work Sans"/>
              </a:rPr>
              <a:t>When they can properly apply the rule, idea or formula</a:t>
            </a:r>
          </a:p>
        </p:txBody>
      </p:sp>
    </p:spTree>
    <p:extLst>
      <p:ext uri="{BB962C8B-B14F-4D97-AF65-F5344CB8AC3E}">
        <p14:creationId xmlns:p14="http://schemas.microsoft.com/office/powerpoint/2010/main" val="531451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93156-8D28-1D46-9F83-4945C98A6187}"/>
              </a:ext>
            </a:extLst>
          </p:cNvPr>
          <p:cNvSpPr>
            <a:spLocks noGrp="1"/>
          </p:cNvSpPr>
          <p:nvPr>
            <p:ph type="title"/>
          </p:nvPr>
        </p:nvSpPr>
        <p:spPr/>
        <p:txBody>
          <a:bodyPr/>
          <a:lstStyle/>
          <a:p>
            <a:r>
              <a:rPr lang="en-US" b="1" i="0">
                <a:solidFill>
                  <a:srgbClr val="1A1E26"/>
                </a:solidFill>
                <a:effectLst/>
                <a:latin typeface="Work Sans"/>
              </a:rPr>
              <a:t>4: Helps Make Learning Rewarding</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A6F4C4BE-2FD5-B944-8908-5206545C5821}"/>
              </a:ext>
            </a:extLst>
          </p:cNvPr>
          <p:cNvSpPr>
            <a:spLocks noGrp="1"/>
          </p:cNvSpPr>
          <p:nvPr>
            <p:ph idx="1"/>
          </p:nvPr>
        </p:nvSpPr>
        <p:spPr/>
        <p:txBody>
          <a:bodyPr/>
          <a:lstStyle/>
          <a:p>
            <a:r>
              <a:rPr lang="en-US" b="0" i="0">
                <a:solidFill>
                  <a:srgbClr val="1A1E26"/>
                </a:solidFill>
                <a:effectLst/>
                <a:latin typeface="Work Sans"/>
              </a:rPr>
              <a:t>The author states that many kids learn in an attempt to earn “the rewards of parental or teacher approval or the avoidance of failure.” As a result, they may not appreciate the inherent benefits of learning.</a:t>
            </a:r>
            <a:endParaRPr lang="en-US"/>
          </a:p>
        </p:txBody>
      </p:sp>
    </p:spTree>
    <p:extLst>
      <p:ext uri="{BB962C8B-B14F-4D97-AF65-F5344CB8AC3E}">
        <p14:creationId xmlns:p14="http://schemas.microsoft.com/office/powerpoint/2010/main" val="1675700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C4015-9C9C-564A-9FB4-A47B61898BEE}"/>
              </a:ext>
            </a:extLst>
          </p:cNvPr>
          <p:cNvSpPr>
            <a:spLocks noGrp="1"/>
          </p:cNvSpPr>
          <p:nvPr>
            <p:ph type="title"/>
          </p:nvPr>
        </p:nvSpPr>
        <p:spPr/>
        <p:txBody>
          <a:bodyPr/>
          <a:lstStyle/>
          <a:p>
            <a:r>
              <a:rPr lang="en-US" b="1" i="0">
                <a:solidFill>
                  <a:srgbClr val="1A1E26"/>
                </a:solidFill>
                <a:effectLst/>
                <a:latin typeface="Work Sans"/>
              </a:rPr>
              <a:t>5. Builds Initiative and Self-Direction</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32DA879E-447B-BF47-81BA-11664DA7DCF6}"/>
              </a:ext>
            </a:extLst>
          </p:cNvPr>
          <p:cNvSpPr>
            <a:spLocks noGrp="1"/>
          </p:cNvSpPr>
          <p:nvPr>
            <p:ph idx="1"/>
          </p:nvPr>
        </p:nvSpPr>
        <p:spPr/>
        <p:txBody>
          <a:bodyPr/>
          <a:lstStyle/>
          <a:p>
            <a:r>
              <a:rPr lang="en-US" b="0" i="0">
                <a:solidFill>
                  <a:srgbClr val="1A1E26"/>
                </a:solidFill>
                <a:effectLst/>
                <a:latin typeface="Work Sans"/>
              </a:rPr>
              <a:t>Students can improve certain transferable skills through inquiry-based learning, many of which relate to initiative and self-direction. This is evident when examining the steps of the inquiry process. </a:t>
            </a:r>
            <a:endParaRPr lang="en-US"/>
          </a:p>
        </p:txBody>
      </p:sp>
    </p:spTree>
    <p:extLst>
      <p:ext uri="{BB962C8B-B14F-4D97-AF65-F5344CB8AC3E}">
        <p14:creationId xmlns:p14="http://schemas.microsoft.com/office/powerpoint/2010/main" val="2961881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A0056-C5D4-984C-9C00-15E230D0AD15}"/>
              </a:ext>
            </a:extLst>
          </p:cNvPr>
          <p:cNvSpPr>
            <a:spLocks noGrp="1"/>
          </p:cNvSpPr>
          <p:nvPr>
            <p:ph type="title"/>
          </p:nvPr>
        </p:nvSpPr>
        <p:spPr/>
        <p:txBody>
          <a:bodyPr/>
          <a:lstStyle/>
          <a:p>
            <a:r>
              <a:rPr lang="en-US" b="1" i="0">
                <a:solidFill>
                  <a:srgbClr val="1A1E26"/>
                </a:solidFill>
                <a:effectLst/>
                <a:latin typeface="Work Sans"/>
              </a:rPr>
              <a:t>6 : Works in Almost Any Classroom</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FF5978CE-E097-9D47-B691-0A6A62FEBB8D}"/>
              </a:ext>
            </a:extLst>
          </p:cNvPr>
          <p:cNvSpPr>
            <a:spLocks noGrp="1"/>
          </p:cNvSpPr>
          <p:nvPr>
            <p:ph idx="1"/>
          </p:nvPr>
        </p:nvSpPr>
        <p:spPr/>
        <p:txBody>
          <a:bodyPr/>
          <a:lstStyle/>
          <a:p>
            <a:r>
              <a:rPr lang="en-US" b="0" i="0">
                <a:solidFill>
                  <a:srgbClr val="1A1E26"/>
                </a:solidFill>
                <a:effectLst/>
                <a:latin typeface="Work Sans"/>
              </a:rPr>
              <a:t>Inquiry-based learning can also benefit teachers, as </a:t>
            </a:r>
            <a:r>
              <a:rPr lang="en-US" b="1" i="0">
                <a:solidFill>
                  <a:srgbClr val="1A1E26"/>
                </a:solidFill>
                <a:effectLst/>
                <a:latin typeface="Work Sans"/>
              </a:rPr>
              <a:t>you can repurpose activities for almost any classroom</a:t>
            </a:r>
            <a:r>
              <a:rPr lang="en-US" b="0" i="0">
                <a:solidFill>
                  <a:srgbClr val="1A1E26"/>
                </a:solidFill>
                <a:effectLst/>
                <a:latin typeface="Work Sans"/>
              </a:rPr>
              <a:t>. Even regardless of grade and individual skill levels.</a:t>
            </a:r>
            <a:r>
              <a:rPr lang="en-US" b="1" i="0">
                <a:solidFill>
                  <a:srgbClr val="1A1E26"/>
                </a:solidFill>
                <a:effectLst/>
                <a:latin typeface="Work Sans"/>
              </a:rPr>
              <a:t> This is because you can: </a:t>
            </a:r>
          </a:p>
          <a:p>
            <a:r>
              <a:rPr lang="en-US" b="0" i="0">
                <a:solidFill>
                  <a:srgbClr val="1A1E26"/>
                </a:solidFill>
                <a:effectLst/>
                <a:latin typeface="Work Sans"/>
              </a:rPr>
              <a:t>Adapt the pace and content to suit the needs of students</a:t>
            </a:r>
          </a:p>
          <a:p>
            <a:r>
              <a:rPr lang="en-US" b="0" i="0">
                <a:solidFill>
                  <a:srgbClr val="1A1E26"/>
                </a:solidFill>
                <a:effectLst/>
                <a:latin typeface="Work Sans"/>
              </a:rPr>
              <a:t>Appeal to students who struggle to grasp content through traditional lessons.</a:t>
            </a:r>
          </a:p>
        </p:txBody>
      </p:sp>
    </p:spTree>
    <p:extLst>
      <p:ext uri="{BB962C8B-B14F-4D97-AF65-F5344CB8AC3E}">
        <p14:creationId xmlns:p14="http://schemas.microsoft.com/office/powerpoint/2010/main" val="2949470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3C75-0FCD-284F-AC39-16B801B8E8C8}"/>
              </a:ext>
            </a:extLst>
          </p:cNvPr>
          <p:cNvSpPr>
            <a:spLocks noGrp="1"/>
          </p:cNvSpPr>
          <p:nvPr>
            <p:ph type="title"/>
          </p:nvPr>
        </p:nvSpPr>
        <p:spPr/>
        <p:txBody>
          <a:bodyPr>
            <a:normAutofit fontScale="90000"/>
          </a:bodyPr>
          <a:lstStyle/>
          <a:p>
            <a:r>
              <a:rPr lang="en-US" b="1" i="0">
                <a:solidFill>
                  <a:srgbClr val="1A1E26"/>
                </a:solidFill>
                <a:effectLst/>
                <a:latin typeface="Work Sans"/>
              </a:rPr>
              <a:t>7: Offers Differentiated Instruction</a:t>
            </a:r>
            <a:br>
              <a:rPr lang="en-US" b="0" i="0">
                <a:solidFill>
                  <a:srgbClr val="1A1E26"/>
                </a:solidFill>
                <a:effectLst/>
                <a:latin typeface="Work Sans"/>
              </a:rPr>
            </a:br>
            <a:br>
              <a:rPr lang="en-US"/>
            </a:br>
            <a:endParaRPr lang="en-US"/>
          </a:p>
        </p:txBody>
      </p:sp>
      <p:sp>
        <p:nvSpPr>
          <p:cNvPr id="3" name="Content Placeholder 2">
            <a:extLst>
              <a:ext uri="{FF2B5EF4-FFF2-40B4-BE49-F238E27FC236}">
                <a16:creationId xmlns:a16="http://schemas.microsoft.com/office/drawing/2014/main" id="{E9EF1FB2-1C60-5045-926F-8304DCCAFEFB}"/>
              </a:ext>
            </a:extLst>
          </p:cNvPr>
          <p:cNvSpPr>
            <a:spLocks noGrp="1"/>
          </p:cNvSpPr>
          <p:nvPr>
            <p:ph idx="1"/>
          </p:nvPr>
        </p:nvSpPr>
        <p:spPr/>
        <p:txBody>
          <a:bodyPr/>
          <a:lstStyle/>
          <a:p>
            <a:r>
              <a:rPr lang="en-US" b="1" i="0">
                <a:solidFill>
                  <a:srgbClr val="1A1E26"/>
                </a:solidFill>
                <a:effectLst/>
                <a:latin typeface="Work Sans"/>
              </a:rPr>
              <a:t>Running an inquiry-based learning activity will give you a chance to use </a:t>
            </a:r>
            <a:r>
              <a:rPr lang="en-US" b="1" i="0" u="sng">
                <a:solidFill>
                  <a:srgbClr val="C03A00"/>
                </a:solidFill>
                <a:effectLst/>
                <a:latin typeface="inherit"/>
                <a:hlinkClick r:id="rId2"/>
              </a:rPr>
              <a:t>differentiated instruction strategies</a:t>
            </a:r>
            <a:r>
              <a:rPr lang="en-US" b="0" i="0">
                <a:solidFill>
                  <a:srgbClr val="1A1E26"/>
                </a:solidFill>
                <a:effectLst/>
                <a:latin typeface="Work Sans"/>
              </a:rPr>
              <a:t>, appealing to the diverse learning styles of your students.Students can work by themselves, or as part of a small or large group.</a:t>
            </a:r>
            <a:endParaRPr lang="en-US"/>
          </a:p>
        </p:txBody>
      </p:sp>
    </p:spTree>
    <p:extLst>
      <p:ext uri="{BB962C8B-B14F-4D97-AF65-F5344CB8AC3E}">
        <p14:creationId xmlns:p14="http://schemas.microsoft.com/office/powerpoint/2010/main" val="1101097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CDEA-7F13-A948-B905-8690C840B762}"/>
              </a:ext>
            </a:extLst>
          </p:cNvPr>
          <p:cNvSpPr>
            <a:spLocks noGrp="1"/>
          </p:cNvSpPr>
          <p:nvPr>
            <p:ph type="title"/>
          </p:nvPr>
        </p:nvSpPr>
        <p:spPr/>
        <p:txBody>
          <a:bodyPr>
            <a:normAutofit fontScale="90000"/>
          </a:bodyPr>
          <a:lstStyle/>
          <a:p>
            <a:r>
              <a:rPr lang="en-US" b="1" i="0">
                <a:solidFill>
                  <a:srgbClr val="1A1E26"/>
                </a:solidFill>
                <a:effectLst/>
                <a:latin typeface="Work Sans"/>
              </a:rPr>
              <a:t>7 Inquiry-Based Learning Strategies and Activities for Teachers</a:t>
            </a:r>
            <a:br>
              <a:rPr lang="en-US" b="1" i="0">
                <a:solidFill>
                  <a:srgbClr val="1A1E26"/>
                </a:solidFill>
                <a:effectLst/>
                <a:latin typeface="Work Sans"/>
              </a:rPr>
            </a:br>
            <a:r>
              <a:rPr lang="en-US" b="0" i="0">
                <a:solidFill>
                  <a:srgbClr val="1A1E26"/>
                </a:solidFill>
                <a:effectLst/>
                <a:latin typeface="Work Sans"/>
              </a:rPr>
              <a:t>Like any </a:t>
            </a:r>
            <a:endParaRPr lang="en-US"/>
          </a:p>
        </p:txBody>
      </p:sp>
      <p:sp>
        <p:nvSpPr>
          <p:cNvPr id="3" name="Content Placeholder 2">
            <a:extLst>
              <a:ext uri="{FF2B5EF4-FFF2-40B4-BE49-F238E27FC236}">
                <a16:creationId xmlns:a16="http://schemas.microsoft.com/office/drawing/2014/main" id="{BAA0C687-62D2-6843-994E-04CD506104F3}"/>
              </a:ext>
            </a:extLst>
          </p:cNvPr>
          <p:cNvSpPr>
            <a:spLocks noGrp="1"/>
          </p:cNvSpPr>
          <p:nvPr>
            <p:ph idx="1"/>
          </p:nvPr>
        </p:nvSpPr>
        <p:spPr/>
        <p:txBody>
          <a:bodyPr/>
          <a:lstStyle/>
          <a:p>
            <a:r>
              <a:rPr lang="en-US" b="0" i="0">
                <a:solidFill>
                  <a:srgbClr val="1A1E26"/>
                </a:solidFill>
                <a:effectLst/>
                <a:latin typeface="Work Sans"/>
              </a:rPr>
              <a:t>Like any teaching method, there are strategies to help you successfully run an inquiry activity. These strategies will also allow you and your students to enjoy the full extent of inquiry-based learning’s benefits</a:t>
            </a:r>
            <a:endParaRPr lang="en-US"/>
          </a:p>
        </p:txBody>
      </p:sp>
    </p:spTree>
    <p:extLst>
      <p:ext uri="{BB962C8B-B14F-4D97-AF65-F5344CB8AC3E}">
        <p14:creationId xmlns:p14="http://schemas.microsoft.com/office/powerpoint/2010/main" val="3666246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0B3-860E-5646-8413-16328EB7754B}"/>
              </a:ext>
            </a:extLst>
          </p:cNvPr>
          <p:cNvSpPr>
            <a:spLocks noGrp="1"/>
          </p:cNvSpPr>
          <p:nvPr>
            <p:ph type="title"/>
          </p:nvPr>
        </p:nvSpPr>
        <p:spPr/>
        <p:txBody>
          <a:bodyPr/>
          <a:lstStyle/>
          <a:p>
            <a:r>
              <a:rPr lang="en-US" b="1" i="0">
                <a:solidFill>
                  <a:srgbClr val="1A1E26"/>
                </a:solidFill>
                <a:effectLst/>
                <a:latin typeface="Work Sans"/>
              </a:rPr>
              <a:t>1. Keep Guiding Principles in Mind</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FC75D1B0-3890-3141-AE28-F1F475AA727E}"/>
              </a:ext>
            </a:extLst>
          </p:cNvPr>
          <p:cNvSpPr>
            <a:spLocks noGrp="1"/>
          </p:cNvSpPr>
          <p:nvPr>
            <p:ph idx="1"/>
          </p:nvPr>
        </p:nvSpPr>
        <p:spPr/>
        <p:txBody>
          <a:bodyPr/>
          <a:lstStyle/>
          <a:p>
            <a:r>
              <a:rPr lang="en-US" b="0" i="0">
                <a:solidFill>
                  <a:srgbClr val="1A1E26"/>
                </a:solidFill>
                <a:effectLst/>
                <a:latin typeface="Work Sans"/>
              </a:rPr>
              <a:t>Learners are at the centre of the inquiry process. You, along with the </a:t>
            </a:r>
            <a:r>
              <a:rPr lang="en-US" b="0" i="0" u="sng">
                <a:solidFill>
                  <a:srgbClr val="C03A00"/>
                </a:solidFill>
                <a:effectLst/>
                <a:latin typeface="inherit"/>
                <a:hlinkClick r:id="rId2"/>
              </a:rPr>
              <a:t>resources</a:t>
            </a:r>
            <a:r>
              <a:rPr lang="en-US" b="0" i="0">
                <a:solidFill>
                  <a:srgbClr val="1A1E26"/>
                </a:solidFill>
                <a:effectLst/>
                <a:latin typeface="Work Sans"/>
              </a:rPr>
              <a:t> and </a:t>
            </a:r>
            <a:r>
              <a:rPr lang="en-US" b="0" i="0" u="sng">
                <a:solidFill>
                  <a:srgbClr val="C03A00"/>
                </a:solidFill>
                <a:effectLst/>
                <a:latin typeface="inherit"/>
                <a:hlinkClick r:id="rId3"/>
              </a:rPr>
              <a:t>technology</a:t>
            </a:r>
            <a:r>
              <a:rPr lang="en-US" b="0" i="0">
                <a:solidFill>
                  <a:srgbClr val="1A1E26"/>
                </a:solidFill>
                <a:effectLst/>
                <a:latin typeface="Work Sans"/>
              </a:rPr>
              <a:t> you provide are there to support them.</a:t>
            </a:r>
          </a:p>
          <a:p>
            <a:r>
              <a:rPr lang="en-US" b="0" i="0">
                <a:solidFill>
                  <a:srgbClr val="1A1E26"/>
                </a:solidFill>
                <a:effectLst/>
                <a:latin typeface="Work Sans"/>
              </a:rPr>
              <a:t>Inquiry activities themselves should concentrate on building information-processing and critical thinking abilities.</a:t>
            </a:r>
          </a:p>
          <a:p>
            <a:r>
              <a:rPr lang="en-US" b="0" i="0">
                <a:solidFill>
                  <a:srgbClr val="1A1E26"/>
                </a:solidFill>
                <a:effectLst/>
                <a:latin typeface="Work Sans"/>
              </a:rPr>
              <a:t>You should monitor how students develop these skills as they build conceptual understanding of the topic in question.</a:t>
            </a:r>
          </a:p>
          <a:p>
            <a:endParaRPr lang="en-US" b="0" i="0">
              <a:solidFill>
                <a:srgbClr val="1A1E26"/>
              </a:solidFill>
              <a:effectLst/>
              <a:latin typeface="Work Sans"/>
            </a:endParaRPr>
          </a:p>
        </p:txBody>
      </p:sp>
    </p:spTree>
    <p:extLst>
      <p:ext uri="{BB962C8B-B14F-4D97-AF65-F5344CB8AC3E}">
        <p14:creationId xmlns:p14="http://schemas.microsoft.com/office/powerpoint/2010/main" val="470833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E0482-FA69-1747-BEF8-F681CC81EC2E}"/>
              </a:ext>
            </a:extLst>
          </p:cNvPr>
          <p:cNvSpPr>
            <a:spLocks noGrp="1"/>
          </p:cNvSpPr>
          <p:nvPr>
            <p:ph type="title"/>
          </p:nvPr>
        </p:nvSpPr>
        <p:spPr/>
        <p:txBody>
          <a:bodyPr>
            <a:normAutofit fontScale="90000"/>
          </a:bodyPr>
          <a:lstStyle/>
          <a:p>
            <a:r>
              <a:rPr lang="en-US" b="1" i="0">
                <a:solidFill>
                  <a:srgbClr val="1A1E26"/>
                </a:solidFill>
                <a:effectLst/>
                <a:latin typeface="Work Sans"/>
              </a:rPr>
              <a:t>2 : Demonstrate How to Participate</a:t>
            </a:r>
            <a:br>
              <a:rPr lang="en-US" b="0" i="0">
                <a:solidFill>
                  <a:srgbClr val="1A1E26"/>
                </a:solidFill>
                <a:effectLst/>
                <a:latin typeface="Work Sans"/>
              </a:rPr>
            </a:br>
            <a:br>
              <a:rPr lang="en-US"/>
            </a:br>
            <a:endParaRPr lang="en-US"/>
          </a:p>
        </p:txBody>
      </p:sp>
      <p:sp>
        <p:nvSpPr>
          <p:cNvPr id="3" name="Content Placeholder 2">
            <a:extLst>
              <a:ext uri="{FF2B5EF4-FFF2-40B4-BE49-F238E27FC236}">
                <a16:creationId xmlns:a16="http://schemas.microsoft.com/office/drawing/2014/main" id="{A676FE2E-64BD-5C4E-9735-4907B0E876C6}"/>
              </a:ext>
            </a:extLst>
          </p:cNvPr>
          <p:cNvSpPr>
            <a:spLocks noGrp="1"/>
          </p:cNvSpPr>
          <p:nvPr>
            <p:ph idx="1"/>
          </p:nvPr>
        </p:nvSpPr>
        <p:spPr/>
        <p:txBody>
          <a:bodyPr/>
          <a:lstStyle/>
          <a:p>
            <a:r>
              <a:rPr lang="en-US" b="0" i="0">
                <a:solidFill>
                  <a:srgbClr val="1A1E26"/>
                </a:solidFill>
                <a:effectLst/>
                <a:latin typeface="Work Sans"/>
              </a:rPr>
              <a:t>Because students may not be familiar with inquiry-based learning, consider demonstrating how to participate in an inquiry activity.</a:t>
            </a:r>
            <a:r>
              <a:rPr lang="en-US" b="1" i="0">
                <a:solidFill>
                  <a:srgbClr val="1A1E26"/>
                </a:solidFill>
                <a:effectLst/>
                <a:latin typeface="Work Sans"/>
              </a:rPr>
              <a:t>Specifically, they must learn how to:</a:t>
            </a:r>
            <a:r>
              <a:rPr lang="en-US" b="0" i="0">
                <a:solidFill>
                  <a:srgbClr val="1A1E26"/>
                </a:solidFill>
                <a:effectLst/>
                <a:latin typeface="Work Sans"/>
              </a:rPr>
              <a:t>Contribute ideas</a:t>
            </a:r>
          </a:p>
          <a:p>
            <a:r>
              <a:rPr lang="en-US" b="0" i="0">
                <a:solidFill>
                  <a:srgbClr val="1A1E26"/>
                </a:solidFill>
                <a:effectLst/>
                <a:latin typeface="Work Sans"/>
              </a:rPr>
              <a:t>Develop those ideas</a:t>
            </a:r>
          </a:p>
          <a:p>
            <a:r>
              <a:rPr lang="en-US" b="0" i="0">
                <a:solidFill>
                  <a:srgbClr val="1A1E26"/>
                </a:solidFill>
                <a:effectLst/>
                <a:latin typeface="Work Sans"/>
              </a:rPr>
              <a:t>Question themselves and group members in a constructive manner</a:t>
            </a:r>
          </a:p>
          <a:p>
            <a:r>
              <a:rPr lang="en-US" b="0" i="0">
                <a:solidFill>
                  <a:srgbClr val="1A1E26"/>
                </a:solidFill>
                <a:effectLst/>
                <a:latin typeface="Work Sans"/>
              </a:rPr>
              <a:t>Investigate, to the fullest extent possible, their ideas and hypotheses</a:t>
            </a:r>
          </a:p>
        </p:txBody>
      </p:sp>
    </p:spTree>
    <p:extLst>
      <p:ext uri="{BB962C8B-B14F-4D97-AF65-F5344CB8AC3E}">
        <p14:creationId xmlns:p14="http://schemas.microsoft.com/office/powerpoint/2010/main" val="1226007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19987-B0F5-7947-83D9-459DAFA91403}"/>
              </a:ext>
            </a:extLst>
          </p:cNvPr>
          <p:cNvSpPr>
            <a:spLocks noGrp="1"/>
          </p:cNvSpPr>
          <p:nvPr>
            <p:ph type="title"/>
          </p:nvPr>
        </p:nvSpPr>
        <p:spPr/>
        <p:txBody>
          <a:bodyPr/>
          <a:lstStyle/>
          <a:p>
            <a:r>
              <a:rPr lang="en-US" b="1" i="0">
                <a:solidFill>
                  <a:srgbClr val="1A1E26"/>
                </a:solidFill>
                <a:effectLst/>
                <a:latin typeface="Work Sans"/>
              </a:rPr>
              <a:t>3 : Surprise Students</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6F7C548B-D4F1-1349-A6C3-F05239629DFD}"/>
              </a:ext>
            </a:extLst>
          </p:cNvPr>
          <p:cNvSpPr>
            <a:spLocks noGrp="1"/>
          </p:cNvSpPr>
          <p:nvPr>
            <p:ph idx="1"/>
          </p:nvPr>
        </p:nvSpPr>
        <p:spPr/>
        <p:txBody>
          <a:bodyPr/>
          <a:lstStyle/>
          <a:p>
            <a:r>
              <a:rPr lang="en-US" b="0" i="0">
                <a:solidFill>
                  <a:srgbClr val="1A1E26"/>
                </a:solidFill>
                <a:effectLst/>
                <a:latin typeface="Work Sans"/>
              </a:rPr>
              <a:t>The content piece must relate to a topic that interests students, effectively engaging them. After they’ve examined the content, split them into small groups and give them an open question to answer. F</a:t>
            </a:r>
            <a:endParaRPr lang="en-US"/>
          </a:p>
        </p:txBody>
      </p:sp>
    </p:spTree>
    <p:extLst>
      <p:ext uri="{BB962C8B-B14F-4D97-AF65-F5344CB8AC3E}">
        <p14:creationId xmlns:p14="http://schemas.microsoft.com/office/powerpoint/2010/main" val="4160514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309A-17A5-A048-B2EC-FBFD5C8DC8AB}"/>
              </a:ext>
            </a:extLst>
          </p:cNvPr>
          <p:cNvSpPr>
            <a:spLocks noGrp="1"/>
          </p:cNvSpPr>
          <p:nvPr>
            <p:ph type="title"/>
          </p:nvPr>
        </p:nvSpPr>
        <p:spPr/>
        <p:txBody>
          <a:bodyPr/>
          <a:lstStyle/>
          <a:p>
            <a:r>
              <a:rPr lang="en-US" b="1" i="0">
                <a:solidFill>
                  <a:srgbClr val="1A1E26"/>
                </a:solidFill>
                <a:effectLst/>
                <a:latin typeface="Work Sans"/>
              </a:rPr>
              <a:t>4: Use Inquiry when Traditional Methods Won’t Work</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F7587D7E-E320-7042-BC9D-F0270E928856}"/>
              </a:ext>
            </a:extLst>
          </p:cNvPr>
          <p:cNvSpPr>
            <a:spLocks noGrp="1"/>
          </p:cNvSpPr>
          <p:nvPr>
            <p:ph idx="1"/>
          </p:nvPr>
        </p:nvSpPr>
        <p:spPr/>
        <p:txBody>
          <a:bodyPr/>
          <a:lstStyle/>
          <a:p>
            <a:r>
              <a:rPr lang="en-US" b="0" i="0">
                <a:solidFill>
                  <a:srgbClr val="1A1E26"/>
                </a:solidFill>
                <a:effectLst/>
                <a:latin typeface="Work Sans"/>
              </a:rPr>
              <a:t>Structured or guided inquiry activities can lend themselves to topics that students typically struggle to grasp, </a:t>
            </a:r>
            <a:r>
              <a:rPr lang="en-US" b="1" i="0">
                <a:solidFill>
                  <a:srgbClr val="1A1E26"/>
                </a:solidFill>
                <a:effectLst/>
                <a:latin typeface="Work Sans"/>
              </a:rPr>
              <a:t>allowing them to process content in different ways.</a:t>
            </a:r>
            <a:r>
              <a:rPr lang="en-US" b="0" i="0">
                <a:solidFill>
                  <a:srgbClr val="1A1E26"/>
                </a:solidFill>
                <a:effectLst/>
                <a:latin typeface="Work Sans"/>
              </a:rPr>
              <a:t> Investigating a question you present, they should be able to use their own techniques to analyze information that may normally be too challenging otherwise. As a result, they’ll likely form conclusions that make sense to them.</a:t>
            </a:r>
            <a:endParaRPr lang="en-US"/>
          </a:p>
        </p:txBody>
      </p:sp>
    </p:spTree>
    <p:extLst>
      <p:ext uri="{BB962C8B-B14F-4D97-AF65-F5344CB8AC3E}">
        <p14:creationId xmlns:p14="http://schemas.microsoft.com/office/powerpoint/2010/main" val="44071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0916C-3895-6E41-A907-D3E910E12EB5}"/>
              </a:ext>
            </a:extLst>
          </p:cNvPr>
          <p:cNvSpPr>
            <a:spLocks noGrp="1"/>
          </p:cNvSpPr>
          <p:nvPr>
            <p:ph type="title"/>
          </p:nvPr>
        </p:nvSpPr>
        <p:spPr/>
        <p:txBody>
          <a:bodyPr/>
          <a:lstStyle/>
          <a:p>
            <a:r>
              <a:rPr lang="en-US"/>
              <a:t>What is Inquiry  problem based on learning?</a:t>
            </a:r>
          </a:p>
        </p:txBody>
      </p:sp>
      <p:sp>
        <p:nvSpPr>
          <p:cNvPr id="3" name="Content Placeholder 2">
            <a:extLst>
              <a:ext uri="{FF2B5EF4-FFF2-40B4-BE49-F238E27FC236}">
                <a16:creationId xmlns:a16="http://schemas.microsoft.com/office/drawing/2014/main" id="{01C52864-9207-F149-950F-DBABE1D29592}"/>
              </a:ext>
            </a:extLst>
          </p:cNvPr>
          <p:cNvSpPr>
            <a:spLocks noGrp="1"/>
          </p:cNvSpPr>
          <p:nvPr>
            <p:ph idx="1"/>
          </p:nvPr>
        </p:nvSpPr>
        <p:spPr/>
        <p:txBody>
          <a:bodyPr/>
          <a:lstStyle/>
          <a:p>
            <a:r>
              <a:rPr lang="en-US" b="0" i="0">
                <a:solidFill>
                  <a:srgbClr val="3C4043"/>
                </a:solidFill>
                <a:effectLst/>
                <a:latin typeface="Roboto" panose="02000000000000000000" pitchFamily="2" charset="0"/>
              </a:rPr>
              <a:t>From a student point-of-view, </a:t>
            </a:r>
            <a:r>
              <a:rPr lang="en-US" b="1" i="0">
                <a:solidFill>
                  <a:srgbClr val="3C4043"/>
                </a:solidFill>
                <a:effectLst/>
                <a:latin typeface="Roboto" panose="02000000000000000000" pitchFamily="2" charset="0"/>
              </a:rPr>
              <a:t>inquiry</a:t>
            </a:r>
            <a:r>
              <a:rPr lang="en-US" b="0" i="0">
                <a:solidFill>
                  <a:srgbClr val="3C4043"/>
                </a:solidFill>
                <a:effectLst/>
                <a:latin typeface="Roboto" panose="02000000000000000000" pitchFamily="2" charset="0"/>
              </a:rPr>
              <a:t>-</a:t>
            </a:r>
            <a:r>
              <a:rPr lang="en-US" b="1" i="0">
                <a:solidFill>
                  <a:srgbClr val="3C4043"/>
                </a:solidFill>
                <a:effectLst/>
                <a:latin typeface="Roboto" panose="02000000000000000000" pitchFamily="2" charset="0"/>
              </a:rPr>
              <a:t>based learning</a:t>
            </a:r>
            <a:r>
              <a:rPr lang="en-US" b="0" i="0">
                <a:solidFill>
                  <a:srgbClr val="3C4043"/>
                </a:solidFill>
                <a:effectLst/>
                <a:latin typeface="Roboto" panose="02000000000000000000" pitchFamily="2" charset="0"/>
              </a:rPr>
              <a:t> focuses on investigating an open question or </a:t>
            </a:r>
            <a:r>
              <a:rPr lang="en-US" b="1" i="0">
                <a:solidFill>
                  <a:srgbClr val="3C4043"/>
                </a:solidFill>
                <a:effectLst/>
                <a:latin typeface="Roboto" panose="02000000000000000000" pitchFamily="2" charset="0"/>
              </a:rPr>
              <a:t>problem</a:t>
            </a:r>
            <a:r>
              <a:rPr lang="en-US" b="0" i="0">
                <a:solidFill>
                  <a:srgbClr val="3C4043"/>
                </a:solidFill>
                <a:effectLst/>
                <a:latin typeface="Roboto" panose="02000000000000000000" pitchFamily="2" charset="0"/>
              </a:rPr>
              <a:t>. They must use evidence-</a:t>
            </a:r>
            <a:r>
              <a:rPr lang="en-US" b="1" i="0">
                <a:solidFill>
                  <a:srgbClr val="3C4043"/>
                </a:solidFill>
                <a:effectLst/>
                <a:latin typeface="Roboto" panose="02000000000000000000" pitchFamily="2" charset="0"/>
              </a:rPr>
              <a:t>based</a:t>
            </a:r>
            <a:r>
              <a:rPr lang="en-US" b="0" i="0">
                <a:solidFill>
                  <a:srgbClr val="3C4043"/>
                </a:solidFill>
                <a:effectLst/>
                <a:latin typeface="Roboto" panose="02000000000000000000" pitchFamily="2" charset="0"/>
              </a:rPr>
              <a:t> reasoning and creative </a:t>
            </a:r>
            <a:r>
              <a:rPr lang="en-US" b="1" i="0">
                <a:solidFill>
                  <a:srgbClr val="3C4043"/>
                </a:solidFill>
                <a:effectLst/>
                <a:latin typeface="Roboto" panose="02000000000000000000" pitchFamily="2" charset="0"/>
              </a:rPr>
              <a:t>problem</a:t>
            </a:r>
            <a:r>
              <a:rPr lang="en-US" b="0" i="0">
                <a:solidFill>
                  <a:srgbClr val="3C4043"/>
                </a:solidFill>
                <a:effectLst/>
                <a:latin typeface="Roboto" panose="02000000000000000000" pitchFamily="2" charset="0"/>
              </a:rPr>
              <a:t>-solving to reach a conclusion, which they must defend or present</a:t>
            </a:r>
            <a:endParaRPr lang="en-US"/>
          </a:p>
        </p:txBody>
      </p:sp>
    </p:spTree>
    <p:extLst>
      <p:ext uri="{BB962C8B-B14F-4D97-AF65-F5344CB8AC3E}">
        <p14:creationId xmlns:p14="http://schemas.microsoft.com/office/powerpoint/2010/main" val="3920316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A1F75-5CEC-6841-BABE-E3501E0CD7DA}"/>
              </a:ext>
            </a:extLst>
          </p:cNvPr>
          <p:cNvSpPr>
            <a:spLocks noGrp="1"/>
          </p:cNvSpPr>
          <p:nvPr>
            <p:ph type="title"/>
          </p:nvPr>
        </p:nvSpPr>
        <p:spPr/>
        <p:txBody>
          <a:bodyPr/>
          <a:lstStyle/>
          <a:p>
            <a:r>
              <a:rPr lang="en-US" b="1" i="0">
                <a:solidFill>
                  <a:srgbClr val="1A1E26"/>
                </a:solidFill>
                <a:effectLst/>
                <a:latin typeface="Work Sans"/>
              </a:rPr>
              <a:t>5 : Understand When Inquiry Won’t Work</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2F80F375-9E74-2D41-87CF-1A834F530559}"/>
              </a:ext>
            </a:extLst>
          </p:cNvPr>
          <p:cNvSpPr>
            <a:spLocks noGrp="1"/>
          </p:cNvSpPr>
          <p:nvPr>
            <p:ph idx="1"/>
          </p:nvPr>
        </p:nvSpPr>
        <p:spPr/>
        <p:txBody>
          <a:bodyPr/>
          <a:lstStyle/>
          <a:p>
            <a:r>
              <a:rPr lang="en-US" b="0" i="0">
                <a:solidFill>
                  <a:srgbClr val="1A1E26"/>
                </a:solidFill>
                <a:effectLst/>
                <a:latin typeface="Work Sans"/>
              </a:rPr>
              <a:t>Inquiry-based learning delivers its share of benefits, but you must recognize which lessons don’t call for inquiry. </a:t>
            </a:r>
            <a:endParaRPr lang="en-US"/>
          </a:p>
        </p:txBody>
      </p:sp>
    </p:spTree>
    <p:extLst>
      <p:ext uri="{BB962C8B-B14F-4D97-AF65-F5344CB8AC3E}">
        <p14:creationId xmlns:p14="http://schemas.microsoft.com/office/powerpoint/2010/main" val="1852107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4D116-BACB-A343-912D-AE9D136DECAB}"/>
              </a:ext>
            </a:extLst>
          </p:cNvPr>
          <p:cNvSpPr>
            <a:spLocks noGrp="1"/>
          </p:cNvSpPr>
          <p:nvPr>
            <p:ph type="title"/>
          </p:nvPr>
        </p:nvSpPr>
        <p:spPr/>
        <p:txBody>
          <a:bodyPr/>
          <a:lstStyle/>
          <a:p>
            <a:r>
              <a:rPr lang="en-US" b="1" i="0">
                <a:solidFill>
                  <a:srgbClr val="1A1E26"/>
                </a:solidFill>
                <a:effectLst/>
                <a:latin typeface="Work Sans"/>
              </a:rPr>
              <a:t>6: Don’t Wait for the Perfect Question</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1718D65D-AB07-884A-A558-44E2D8C4A9DE}"/>
              </a:ext>
            </a:extLst>
          </p:cNvPr>
          <p:cNvSpPr>
            <a:spLocks noGrp="1"/>
          </p:cNvSpPr>
          <p:nvPr>
            <p:ph idx="1"/>
          </p:nvPr>
        </p:nvSpPr>
        <p:spPr/>
        <p:txBody>
          <a:bodyPr/>
          <a:lstStyle/>
          <a:p>
            <a:r>
              <a:rPr lang="en-US" b="0" i="0">
                <a:solidFill>
                  <a:srgbClr val="1A1E26"/>
                </a:solidFill>
                <a:effectLst/>
                <a:latin typeface="Work Sans"/>
              </a:rPr>
              <a:t>A student can ask a question that stimulates classmates’ curiosity, signaling you to prepare or launch an inquiry activity. </a:t>
            </a:r>
            <a:r>
              <a:rPr lang="en-US" b="1" i="0">
                <a:solidFill>
                  <a:srgbClr val="1A1E26"/>
                </a:solidFill>
                <a:effectLst/>
                <a:latin typeface="Work Sans"/>
              </a:rPr>
              <a:t>But this is rarely the case. And you shouldn’t wait for it.</a:t>
            </a:r>
            <a:endParaRPr lang="en-US"/>
          </a:p>
        </p:txBody>
      </p:sp>
    </p:spTree>
    <p:extLst>
      <p:ext uri="{BB962C8B-B14F-4D97-AF65-F5344CB8AC3E}">
        <p14:creationId xmlns:p14="http://schemas.microsoft.com/office/powerpoint/2010/main" val="674861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1C6E3-2950-E841-8E76-26CD5C7A56DF}"/>
              </a:ext>
            </a:extLst>
          </p:cNvPr>
          <p:cNvSpPr>
            <a:spLocks noGrp="1"/>
          </p:cNvSpPr>
          <p:nvPr>
            <p:ph type="title"/>
          </p:nvPr>
        </p:nvSpPr>
        <p:spPr/>
        <p:txBody>
          <a:bodyPr/>
          <a:lstStyle/>
          <a:p>
            <a:r>
              <a:rPr lang="en-US" b="1">
                <a:solidFill>
                  <a:srgbClr val="1A1E26"/>
                </a:solidFill>
                <a:latin typeface="Work Sans"/>
              </a:rPr>
              <a:t>7 : </a:t>
            </a:r>
            <a:r>
              <a:rPr lang="en-US" b="1" i="0">
                <a:solidFill>
                  <a:srgbClr val="1A1E26"/>
                </a:solidFill>
                <a:effectLst/>
                <a:latin typeface="Work Sans"/>
              </a:rPr>
              <a:t>Run a Check-In Afterwards</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93289240-CC23-E249-8C0A-4150C87C5D0C}"/>
              </a:ext>
            </a:extLst>
          </p:cNvPr>
          <p:cNvSpPr>
            <a:spLocks noGrp="1"/>
          </p:cNvSpPr>
          <p:nvPr>
            <p:ph idx="1"/>
          </p:nvPr>
        </p:nvSpPr>
        <p:spPr/>
        <p:txBody>
          <a:bodyPr/>
          <a:lstStyle/>
          <a:p>
            <a:r>
              <a:rPr lang="en-US" b="0" i="0">
                <a:solidFill>
                  <a:srgbClr val="1A1E26"/>
                </a:solidFill>
                <a:effectLst/>
                <a:latin typeface="Work Sans"/>
              </a:rPr>
              <a:t>Allotting time for class-wide reflection lets students discuss challenges and discoveries, filling knowledge gaps and supplementing findings. </a:t>
            </a:r>
            <a:r>
              <a:rPr lang="en-US" b="1" i="0">
                <a:solidFill>
                  <a:srgbClr val="1A1E26"/>
                </a:solidFill>
                <a:effectLst/>
                <a:latin typeface="Work Sans"/>
              </a:rPr>
              <a:t>This prepares them for future lessons and inquiry activities.</a:t>
            </a:r>
            <a:endParaRPr lang="en-US"/>
          </a:p>
        </p:txBody>
      </p:sp>
    </p:spTree>
    <p:extLst>
      <p:ext uri="{BB962C8B-B14F-4D97-AF65-F5344CB8AC3E}">
        <p14:creationId xmlns:p14="http://schemas.microsoft.com/office/powerpoint/2010/main" val="3133761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52F4D-EF15-0B43-BF47-BACE766CD666}"/>
              </a:ext>
            </a:extLst>
          </p:cNvPr>
          <p:cNvSpPr>
            <a:spLocks noGrp="1"/>
          </p:cNvSpPr>
          <p:nvPr>
            <p:ph type="title"/>
          </p:nvPr>
        </p:nvSpPr>
        <p:spPr/>
        <p:txBody>
          <a:bodyPr/>
          <a:lstStyle/>
          <a:p>
            <a:r>
              <a:rPr lang="en-US" b="1" i="0">
                <a:solidFill>
                  <a:srgbClr val="1A1E26"/>
                </a:solidFill>
                <a:effectLst/>
                <a:latin typeface="Work Sans"/>
              </a:rPr>
              <a:t>From a teacher point-of-view,</a:t>
            </a:r>
            <a:endParaRPr lang="en-US"/>
          </a:p>
        </p:txBody>
      </p:sp>
      <p:sp>
        <p:nvSpPr>
          <p:cNvPr id="3" name="Content Placeholder 2">
            <a:extLst>
              <a:ext uri="{FF2B5EF4-FFF2-40B4-BE49-F238E27FC236}">
                <a16:creationId xmlns:a16="http://schemas.microsoft.com/office/drawing/2014/main" id="{6F5F5F5E-EACD-1445-B11D-0BC4009D9DD1}"/>
              </a:ext>
            </a:extLst>
          </p:cNvPr>
          <p:cNvSpPr>
            <a:spLocks noGrp="1"/>
          </p:cNvSpPr>
          <p:nvPr>
            <p:ph idx="1"/>
          </p:nvPr>
        </p:nvSpPr>
        <p:spPr/>
        <p:txBody>
          <a:bodyPr/>
          <a:lstStyle/>
          <a:p>
            <a:r>
              <a:rPr lang="en-US" b="0" i="0">
                <a:solidFill>
                  <a:srgbClr val="1A1E26"/>
                </a:solidFill>
                <a:effectLst/>
                <a:latin typeface="Work Sans"/>
              </a:rPr>
              <a:t>inquiry-based teaching focuses on moving students beyond general curiosity into the realms of critical thinking and understanding. You must encourage students to ask questions and support them through the investigation process, understanding when to begin and how to structure an inquiry activity.</a:t>
            </a:r>
            <a:endParaRPr lang="en-US"/>
          </a:p>
        </p:txBody>
      </p:sp>
    </p:spTree>
    <p:extLst>
      <p:ext uri="{BB962C8B-B14F-4D97-AF65-F5344CB8AC3E}">
        <p14:creationId xmlns:p14="http://schemas.microsoft.com/office/powerpoint/2010/main" val="295415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1F246-9260-D540-9CE0-E1944B8326F2}"/>
              </a:ext>
            </a:extLst>
          </p:cNvPr>
          <p:cNvSpPr>
            <a:spLocks noGrp="1"/>
          </p:cNvSpPr>
          <p:nvPr>
            <p:ph type="title"/>
          </p:nvPr>
        </p:nvSpPr>
        <p:spPr/>
        <p:txBody>
          <a:bodyPr/>
          <a:lstStyle/>
          <a:p>
            <a:r>
              <a:rPr lang="en-US" b="1" i="0">
                <a:solidFill>
                  <a:srgbClr val="1A1E26"/>
                </a:solidFill>
                <a:effectLst/>
                <a:latin typeface="Work Sans"/>
              </a:rPr>
              <a:t>The 4 Types of Inquiry-Based Learning</a:t>
            </a:r>
          </a:p>
        </p:txBody>
      </p:sp>
      <p:sp>
        <p:nvSpPr>
          <p:cNvPr id="3" name="Content Placeholder 2">
            <a:extLst>
              <a:ext uri="{FF2B5EF4-FFF2-40B4-BE49-F238E27FC236}">
                <a16:creationId xmlns:a16="http://schemas.microsoft.com/office/drawing/2014/main" id="{20FE949D-7FE6-034B-A8F9-0450A3B128DD}"/>
              </a:ext>
            </a:extLst>
          </p:cNvPr>
          <p:cNvSpPr>
            <a:spLocks noGrp="1"/>
          </p:cNvSpPr>
          <p:nvPr>
            <p:ph idx="1"/>
          </p:nvPr>
        </p:nvSpPr>
        <p:spPr/>
        <p:txBody>
          <a:bodyPr/>
          <a:lstStyle/>
          <a:p>
            <a:r>
              <a:rPr lang="en-US" b="1" i="0">
                <a:solidFill>
                  <a:srgbClr val="1A1E26"/>
                </a:solidFill>
                <a:effectLst/>
                <a:latin typeface="Work Sans"/>
              </a:rPr>
              <a:t>Confirmation Inquiry </a:t>
            </a:r>
            <a:r>
              <a:rPr lang="en-US" b="0" i="0">
                <a:solidFill>
                  <a:srgbClr val="1A1E26"/>
                </a:solidFill>
                <a:effectLst/>
                <a:latin typeface="Work Sans"/>
              </a:rPr>
              <a:t>-- You give students a question, its answer and the method of reaching this answer. Their goal is to build investigation and critical-thinking skills, learning how the specific method works.</a:t>
            </a:r>
          </a:p>
        </p:txBody>
      </p:sp>
    </p:spTree>
    <p:extLst>
      <p:ext uri="{BB962C8B-B14F-4D97-AF65-F5344CB8AC3E}">
        <p14:creationId xmlns:p14="http://schemas.microsoft.com/office/powerpoint/2010/main" val="536471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20FFD-E8CE-AB43-8685-BB5530CFE31E}"/>
              </a:ext>
            </a:extLst>
          </p:cNvPr>
          <p:cNvSpPr>
            <a:spLocks noGrp="1"/>
          </p:cNvSpPr>
          <p:nvPr>
            <p:ph idx="1"/>
          </p:nvPr>
        </p:nvSpPr>
        <p:spPr>
          <a:xfrm>
            <a:off x="802349" y="1374777"/>
            <a:ext cx="8573823" cy="4447379"/>
          </a:xfrm>
        </p:spPr>
        <p:txBody>
          <a:bodyPr/>
          <a:lstStyle/>
          <a:p>
            <a:r>
              <a:rPr lang="en-US" b="1" i="0">
                <a:solidFill>
                  <a:srgbClr val="1A1E26"/>
                </a:solidFill>
                <a:effectLst/>
                <a:latin typeface="Work Sans"/>
              </a:rPr>
              <a:t>Guided Inquiry </a:t>
            </a:r>
            <a:r>
              <a:rPr lang="en-US" b="0" i="0">
                <a:solidFill>
                  <a:srgbClr val="1A1E26"/>
                </a:solidFill>
                <a:effectLst/>
                <a:latin typeface="Work Sans"/>
              </a:rPr>
              <a:t>-- You give students an open question. Typically in groups, they design investigation methods to reach a conclusion.</a:t>
            </a:r>
          </a:p>
        </p:txBody>
      </p:sp>
    </p:spTree>
    <p:extLst>
      <p:ext uri="{BB962C8B-B14F-4D97-AF65-F5344CB8AC3E}">
        <p14:creationId xmlns:p14="http://schemas.microsoft.com/office/powerpoint/2010/main" val="407226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899F0D-4A64-9343-84F4-2D04196697C9}"/>
              </a:ext>
            </a:extLst>
          </p:cNvPr>
          <p:cNvSpPr>
            <a:spLocks noGrp="1"/>
          </p:cNvSpPr>
          <p:nvPr>
            <p:ph idx="1"/>
          </p:nvPr>
        </p:nvSpPr>
        <p:spPr/>
        <p:txBody>
          <a:bodyPr/>
          <a:lstStyle/>
          <a:p>
            <a:r>
              <a:rPr lang="en-US" b="1" i="0">
                <a:solidFill>
                  <a:srgbClr val="1A1E26"/>
                </a:solidFill>
                <a:effectLst/>
                <a:latin typeface="Work Sans"/>
              </a:rPr>
              <a:t>Open Inquiry </a:t>
            </a:r>
            <a:r>
              <a:rPr lang="en-US" b="0" i="0">
                <a:solidFill>
                  <a:srgbClr val="1A1E26"/>
                </a:solidFill>
                <a:effectLst/>
                <a:latin typeface="Work Sans"/>
              </a:rPr>
              <a:t>-- You give students time and support. They pose original questions that they investigate through their own methods, and eventually present their results to discuss and expand.</a:t>
            </a:r>
          </a:p>
        </p:txBody>
      </p:sp>
    </p:spTree>
    <p:extLst>
      <p:ext uri="{BB962C8B-B14F-4D97-AF65-F5344CB8AC3E}">
        <p14:creationId xmlns:p14="http://schemas.microsoft.com/office/powerpoint/2010/main" val="154122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3A023-33EB-2D49-97EA-88645E8BEDED}"/>
              </a:ext>
            </a:extLst>
          </p:cNvPr>
          <p:cNvSpPr>
            <a:spLocks noGrp="1"/>
          </p:cNvSpPr>
          <p:nvPr>
            <p:ph type="title"/>
          </p:nvPr>
        </p:nvSpPr>
        <p:spPr/>
        <p:txBody>
          <a:bodyPr/>
          <a:lstStyle/>
          <a:p>
            <a:r>
              <a:rPr lang="en-US" b="1" i="0">
                <a:solidFill>
                  <a:srgbClr val="1A1E26"/>
                </a:solidFill>
                <a:effectLst/>
                <a:latin typeface="Work Sans"/>
              </a:rPr>
              <a:t>7 Benefits of Inquiry-Based Learning For Students</a:t>
            </a:r>
          </a:p>
        </p:txBody>
      </p:sp>
      <p:sp>
        <p:nvSpPr>
          <p:cNvPr id="3" name="Content Placeholder 2">
            <a:extLst>
              <a:ext uri="{FF2B5EF4-FFF2-40B4-BE49-F238E27FC236}">
                <a16:creationId xmlns:a16="http://schemas.microsoft.com/office/drawing/2014/main" id="{0B0F590C-B659-F844-BE43-6D928FBB32A4}"/>
              </a:ext>
            </a:extLst>
          </p:cNvPr>
          <p:cNvSpPr>
            <a:spLocks noGrp="1"/>
          </p:cNvSpPr>
          <p:nvPr>
            <p:ph idx="1"/>
          </p:nvPr>
        </p:nvSpPr>
        <p:spPr/>
        <p:txBody>
          <a:bodyPr/>
          <a:lstStyle/>
          <a:p>
            <a:r>
              <a:rPr lang="en-US" b="0" i="0">
                <a:solidFill>
                  <a:srgbClr val="1A1E26"/>
                </a:solidFill>
                <a:effectLst/>
                <a:latin typeface="Work Sans"/>
              </a:rPr>
              <a:t>As well as building skills to help students reach a high level of thinking, inquiry-based learning can deliver other benefits to students and teachers.</a:t>
            </a:r>
            <a:endParaRPr lang="en-US"/>
          </a:p>
        </p:txBody>
      </p:sp>
    </p:spTree>
    <p:extLst>
      <p:ext uri="{BB962C8B-B14F-4D97-AF65-F5344CB8AC3E}">
        <p14:creationId xmlns:p14="http://schemas.microsoft.com/office/powerpoint/2010/main" val="1158433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D0E85-7FA9-5F4C-801F-46B62BED7276}"/>
              </a:ext>
            </a:extLst>
          </p:cNvPr>
          <p:cNvSpPr>
            <a:spLocks noGrp="1"/>
          </p:cNvSpPr>
          <p:nvPr>
            <p:ph type="title"/>
          </p:nvPr>
        </p:nvSpPr>
        <p:spPr/>
        <p:txBody>
          <a:bodyPr/>
          <a:lstStyle/>
          <a:p>
            <a:r>
              <a:rPr lang="en-US" b="1">
                <a:solidFill>
                  <a:srgbClr val="1A1E26"/>
                </a:solidFill>
                <a:latin typeface="Work Sans"/>
              </a:rPr>
              <a:t>1.</a:t>
            </a:r>
            <a:r>
              <a:rPr lang="en-US" b="1" i="0">
                <a:solidFill>
                  <a:srgbClr val="1A1E26"/>
                </a:solidFill>
                <a:effectLst/>
                <a:latin typeface="Work Sans"/>
              </a:rPr>
              <a:t> Reinforces Curriculum Content</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6F79B903-4521-2847-B535-9DF1EE3922A9}"/>
              </a:ext>
            </a:extLst>
          </p:cNvPr>
          <p:cNvSpPr>
            <a:spLocks noGrp="1"/>
          </p:cNvSpPr>
          <p:nvPr>
            <p:ph idx="1"/>
          </p:nvPr>
        </p:nvSpPr>
        <p:spPr/>
        <p:txBody>
          <a:bodyPr/>
          <a:lstStyle/>
          <a:p>
            <a:r>
              <a:rPr lang="en-US" b="1" i="0">
                <a:solidFill>
                  <a:srgbClr val="1A1E26"/>
                </a:solidFill>
                <a:effectLst/>
                <a:latin typeface="Work Sans"/>
              </a:rPr>
              <a:t>This is due to curiosity’s effect on the brain.</a:t>
            </a:r>
            <a:r>
              <a:rPr lang="en-US" b="0" i="0">
                <a:solidFill>
                  <a:srgbClr val="1A1E26"/>
                </a:solidFill>
                <a:effectLst/>
                <a:latin typeface="Work Sans"/>
              </a:rPr>
              <a:t> When a concept sparks curiosity, there is increased activity in the hippocampus -- the region of the brain responsible for memory creation.</a:t>
            </a:r>
            <a:endParaRPr lang="en-US"/>
          </a:p>
        </p:txBody>
      </p:sp>
    </p:spTree>
    <p:extLst>
      <p:ext uri="{BB962C8B-B14F-4D97-AF65-F5344CB8AC3E}">
        <p14:creationId xmlns:p14="http://schemas.microsoft.com/office/powerpoint/2010/main" val="2097548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AFC1B-D35A-D646-9DDE-5ABC34DADC44}"/>
              </a:ext>
            </a:extLst>
          </p:cNvPr>
          <p:cNvSpPr>
            <a:spLocks noGrp="1"/>
          </p:cNvSpPr>
          <p:nvPr>
            <p:ph type="title"/>
          </p:nvPr>
        </p:nvSpPr>
        <p:spPr/>
        <p:txBody>
          <a:bodyPr/>
          <a:lstStyle/>
          <a:p>
            <a:r>
              <a:rPr lang="en-US" b="1" i="0">
                <a:solidFill>
                  <a:srgbClr val="1A1E26"/>
                </a:solidFill>
                <a:effectLst/>
                <a:latin typeface="Work Sans"/>
              </a:rPr>
              <a:t>2: Warms Up” the Brain for Learning</a:t>
            </a:r>
            <a:endParaRPr lang="en-US" b="0" i="0">
              <a:solidFill>
                <a:srgbClr val="1A1E26"/>
              </a:solidFill>
              <a:effectLst/>
              <a:latin typeface="Work Sans"/>
            </a:endParaRPr>
          </a:p>
        </p:txBody>
      </p:sp>
      <p:sp>
        <p:nvSpPr>
          <p:cNvPr id="3" name="Content Placeholder 2">
            <a:extLst>
              <a:ext uri="{FF2B5EF4-FFF2-40B4-BE49-F238E27FC236}">
                <a16:creationId xmlns:a16="http://schemas.microsoft.com/office/drawing/2014/main" id="{62D65E26-5EDD-0C4C-AF5E-84AC914E76FF}"/>
              </a:ext>
            </a:extLst>
          </p:cNvPr>
          <p:cNvSpPr>
            <a:spLocks noGrp="1"/>
          </p:cNvSpPr>
          <p:nvPr>
            <p:ph idx="1"/>
          </p:nvPr>
        </p:nvSpPr>
        <p:spPr/>
        <p:txBody>
          <a:bodyPr/>
          <a:lstStyle/>
          <a:p>
            <a:r>
              <a:rPr lang="en-US" b="0" i="0">
                <a:solidFill>
                  <a:srgbClr val="1A1E26"/>
                </a:solidFill>
                <a:effectLst/>
                <a:latin typeface="Work Sans"/>
              </a:rPr>
              <a:t>Running a brief inquiry activity to start class can </a:t>
            </a:r>
            <a:r>
              <a:rPr lang="en-US" b="1" i="0">
                <a:solidFill>
                  <a:srgbClr val="1A1E26"/>
                </a:solidFill>
                <a:effectLst/>
                <a:latin typeface="Work Sans"/>
              </a:rPr>
              <a:t>help students absorb information throughout the day,</a:t>
            </a:r>
            <a:r>
              <a:rPr lang="en-US" b="0" i="0">
                <a:solidFill>
                  <a:srgbClr val="1A1E26"/>
                </a:solidFill>
                <a:effectLst/>
                <a:latin typeface="Work Sans"/>
              </a:rPr>
              <a:t> according to the same study.Specifically, it states that curiosity prepares the brain for learning -- allowing students to become more proficient at understanding and remembering skills and concepts.</a:t>
            </a:r>
            <a:endParaRPr lang="en-US"/>
          </a:p>
        </p:txBody>
      </p:sp>
    </p:spTree>
    <p:extLst>
      <p:ext uri="{BB962C8B-B14F-4D97-AF65-F5344CB8AC3E}">
        <p14:creationId xmlns:p14="http://schemas.microsoft.com/office/powerpoint/2010/main" val="3209529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22</Slides>
  <Notes>0</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Facet</vt:lpstr>
      <vt:lpstr>Presentation</vt:lpstr>
      <vt:lpstr>What is Inquiry  problem based on learning?</vt:lpstr>
      <vt:lpstr>From a teacher point-of-view,</vt:lpstr>
      <vt:lpstr>The 4 Types of Inquiry-Based Learning</vt:lpstr>
      <vt:lpstr>PowerPoint Presentation</vt:lpstr>
      <vt:lpstr>PowerPoint Presentation</vt:lpstr>
      <vt:lpstr>7 Benefits of Inquiry-Based Learning For Students</vt:lpstr>
      <vt:lpstr>1. Reinforces Curriculum Content</vt:lpstr>
      <vt:lpstr>2: Warms Up” the Brain for Learning</vt:lpstr>
      <vt:lpstr>3 : Promotes a Deeper Understanding of Conten</vt:lpstr>
      <vt:lpstr>4: Helps Make Learning Rewarding</vt:lpstr>
      <vt:lpstr>5. Builds Initiative and Self-Direction</vt:lpstr>
      <vt:lpstr>6 : Works in Almost Any Classroom</vt:lpstr>
      <vt:lpstr>7: Offers Differentiated Instruction  </vt:lpstr>
      <vt:lpstr>7 Inquiry-Based Learning Strategies and Activities for Teachers Like any </vt:lpstr>
      <vt:lpstr>1. Keep Guiding Principles in Mind</vt:lpstr>
      <vt:lpstr>2 : Demonstrate How to Participate  </vt:lpstr>
      <vt:lpstr>3 : Surprise Students</vt:lpstr>
      <vt:lpstr>4: Use Inquiry when Traditional Methods Won’t Work</vt:lpstr>
      <vt:lpstr>5 : Understand When Inquiry Won’t Work</vt:lpstr>
      <vt:lpstr>6: Don’t Wait for the Perfect Question</vt:lpstr>
      <vt:lpstr>7 : Run a Check-In Afterwards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haroonmalik1630@gmail.com</dc:creator>
  <cp:lastModifiedBy>haroonmalik1630@gmail.com</cp:lastModifiedBy>
  <cp:revision>3</cp:revision>
  <dcterms:created xsi:type="dcterms:W3CDTF">2020-12-03T04:57:34Z</dcterms:created>
  <dcterms:modified xsi:type="dcterms:W3CDTF">2021-01-15T10:14:57Z</dcterms:modified>
</cp:coreProperties>
</file>