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71" r:id="rId5"/>
    <p:sldId id="272" r:id="rId6"/>
    <p:sldId id="273" r:id="rId7"/>
    <p:sldId id="259" r:id="rId8"/>
    <p:sldId id="260" r:id="rId9"/>
    <p:sldId id="261" r:id="rId10"/>
    <p:sldId id="262" r:id="rId11"/>
    <p:sldId id="274" r:id="rId12"/>
    <p:sldId id="265" r:id="rId13"/>
    <p:sldId id="266" r:id="rId14"/>
    <p:sldId id="267" r:id="rId15"/>
    <p:sldId id="268"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FECD33-DD43-4A7A-9E3C-628BD7A4C9FE}"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145511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FECD33-DD43-4A7A-9E3C-628BD7A4C9FE}"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3646832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FECD33-DD43-4A7A-9E3C-628BD7A4C9FE}"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ED1662-945A-4861-9B3B-EBF8165E92EB}"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36865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FECD33-DD43-4A7A-9E3C-628BD7A4C9FE}"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3769751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FECD33-DD43-4A7A-9E3C-628BD7A4C9FE}"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ED1662-945A-4861-9B3B-EBF8165E92E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6093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FECD33-DD43-4A7A-9E3C-628BD7A4C9FE}"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30082886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FECD33-DD43-4A7A-9E3C-628BD7A4C9FE}"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3978219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FECD33-DD43-4A7A-9E3C-628BD7A4C9FE}"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2914049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FECD33-DD43-4A7A-9E3C-628BD7A4C9FE}"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46586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FECD33-DD43-4A7A-9E3C-628BD7A4C9FE}"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2352041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FECD33-DD43-4A7A-9E3C-628BD7A4C9FE}" type="datetimeFigureOut">
              <a:rPr lang="en-GB" smtClean="0"/>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1209560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FECD33-DD43-4A7A-9E3C-628BD7A4C9FE}" type="datetimeFigureOut">
              <a:rPr lang="en-GB" smtClean="0"/>
              <a:t>10/04/2020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839872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FECD33-DD43-4A7A-9E3C-628BD7A4C9FE}" type="datetimeFigureOut">
              <a:rPr lang="en-GB" smtClean="0"/>
              <a:t>10/04/2020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2772215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FECD33-DD43-4A7A-9E3C-628BD7A4C9FE}" type="datetimeFigureOut">
              <a:rPr lang="en-GB" smtClean="0"/>
              <a:t>10/04/2020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284771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FECD33-DD43-4A7A-9E3C-628BD7A4C9FE}" type="datetimeFigureOut">
              <a:rPr lang="en-GB" smtClean="0"/>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2814381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FECD33-DD43-4A7A-9E3C-628BD7A4C9FE}" type="datetimeFigureOut">
              <a:rPr lang="en-GB" smtClean="0"/>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ED1662-945A-4861-9B3B-EBF8165E92EB}" type="slidenum">
              <a:rPr lang="en-GB" smtClean="0"/>
              <a:t>‹#›</a:t>
            </a:fld>
            <a:endParaRPr lang="en-GB"/>
          </a:p>
        </p:txBody>
      </p:sp>
    </p:spTree>
    <p:extLst>
      <p:ext uri="{BB962C8B-B14F-4D97-AF65-F5344CB8AC3E}">
        <p14:creationId xmlns:p14="http://schemas.microsoft.com/office/powerpoint/2010/main" val="324003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4FECD33-DD43-4A7A-9E3C-628BD7A4C9FE}" type="datetimeFigureOut">
              <a:rPr lang="en-GB" smtClean="0"/>
              <a:t>10/04/2020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ED1662-945A-4861-9B3B-EBF8165E92EB}" type="slidenum">
              <a:rPr lang="en-GB" smtClean="0"/>
              <a:t>‹#›</a:t>
            </a:fld>
            <a:endParaRPr lang="en-GB"/>
          </a:p>
        </p:txBody>
      </p:sp>
    </p:spTree>
    <p:extLst>
      <p:ext uri="{BB962C8B-B14F-4D97-AF65-F5344CB8AC3E}">
        <p14:creationId xmlns:p14="http://schemas.microsoft.com/office/powerpoint/2010/main" val="292329021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D521A-C358-4548-90C3-2B11E6A0D0AF}"/>
              </a:ext>
            </a:extLst>
          </p:cNvPr>
          <p:cNvSpPr>
            <a:spLocks noGrp="1"/>
          </p:cNvSpPr>
          <p:nvPr>
            <p:ph type="ctrTitle"/>
          </p:nvPr>
        </p:nvSpPr>
        <p:spPr/>
        <p:txBody>
          <a:bodyPr/>
          <a:lstStyle/>
          <a:p>
            <a:pPr algn="just"/>
            <a:r>
              <a:rPr lang="en-US" b="1" dirty="0"/>
              <a:t>Human Rights</a:t>
            </a:r>
            <a:r>
              <a:rPr lang="en-US" dirty="0"/>
              <a:t> </a:t>
            </a:r>
            <a:endParaRPr lang="en-GB" dirty="0"/>
          </a:p>
        </p:txBody>
      </p:sp>
      <p:sp>
        <p:nvSpPr>
          <p:cNvPr id="3" name="Subtitle 2">
            <a:extLst>
              <a:ext uri="{FF2B5EF4-FFF2-40B4-BE49-F238E27FC236}">
                <a16:creationId xmlns:a16="http://schemas.microsoft.com/office/drawing/2014/main" id="{972AFC6F-3600-43F3-9578-89799C9EDEBC}"/>
              </a:ext>
            </a:extLst>
          </p:cNvPr>
          <p:cNvSpPr>
            <a:spLocks noGrp="1"/>
          </p:cNvSpPr>
          <p:nvPr>
            <p:ph type="subTitle" idx="1"/>
          </p:nvPr>
        </p:nvSpPr>
        <p:spPr/>
        <p:txBody>
          <a:bodyPr>
            <a:normAutofit lnSpcReduction="10000"/>
          </a:bodyPr>
          <a:lstStyle/>
          <a:p>
            <a:pPr algn="just"/>
            <a:r>
              <a:rPr lang="en-US" b="1" dirty="0"/>
              <a:t>Human rights</a:t>
            </a:r>
            <a:r>
              <a:rPr lang="en-US" dirty="0"/>
              <a:t> are the basic </a:t>
            </a:r>
            <a:r>
              <a:rPr lang="en-US" b="1" dirty="0"/>
              <a:t>rights</a:t>
            </a:r>
            <a:r>
              <a:rPr lang="en-US" dirty="0"/>
              <a:t> and freedoms that belong to every person in the world, from birth until death. ... These basic </a:t>
            </a:r>
            <a:r>
              <a:rPr lang="en-US" b="1" dirty="0"/>
              <a:t>rights</a:t>
            </a:r>
            <a:r>
              <a:rPr lang="en-US" dirty="0"/>
              <a:t> are based on shared values like dignity, fairness, equality, respect and independence. These values are defined and protected by law.</a:t>
            </a:r>
            <a:endParaRPr lang="en-GB" dirty="0"/>
          </a:p>
        </p:txBody>
      </p:sp>
    </p:spTree>
    <p:extLst>
      <p:ext uri="{BB962C8B-B14F-4D97-AF65-F5344CB8AC3E}">
        <p14:creationId xmlns:p14="http://schemas.microsoft.com/office/powerpoint/2010/main" val="1456307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D5F87-B708-44C2-BA56-5AE5D6FFED25}"/>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F6CEDB1A-3B59-42C4-8EF7-3CD114EAB412}"/>
              </a:ext>
            </a:extLst>
          </p:cNvPr>
          <p:cNvSpPr>
            <a:spLocks noGrp="1"/>
          </p:cNvSpPr>
          <p:nvPr>
            <p:ph idx="1"/>
          </p:nvPr>
        </p:nvSpPr>
        <p:spPr/>
        <p:txBody>
          <a:bodyPr>
            <a:normAutofit/>
          </a:bodyPr>
          <a:lstStyle/>
          <a:p>
            <a:r>
              <a:rPr lang="en-US" dirty="0"/>
              <a:t>Right to life</a:t>
            </a:r>
          </a:p>
          <a:p>
            <a:r>
              <a:rPr lang="en-US" dirty="0"/>
              <a:t>Right to fair trial</a:t>
            </a:r>
          </a:p>
          <a:p>
            <a:r>
              <a:rPr lang="en-US" dirty="0"/>
              <a:t>Freedom from torture</a:t>
            </a:r>
          </a:p>
          <a:p>
            <a:r>
              <a:rPr lang="en-US" dirty="0"/>
              <a:t>Freedom from slavery</a:t>
            </a:r>
          </a:p>
          <a:p>
            <a:r>
              <a:rPr lang="en-US" dirty="0"/>
              <a:t>Freedom of speech</a:t>
            </a:r>
          </a:p>
          <a:p>
            <a:r>
              <a:rPr lang="en-US" dirty="0"/>
              <a:t>Freedom of thought</a:t>
            </a:r>
            <a:r>
              <a:rPr lang="en-GB" dirty="0"/>
              <a:t>, conscience and religion</a:t>
            </a:r>
          </a:p>
          <a:p>
            <a:r>
              <a:rPr lang="en-US" dirty="0"/>
              <a:t>The right to marriage and family</a:t>
            </a:r>
          </a:p>
          <a:p>
            <a:r>
              <a:rPr lang="en-US" dirty="0"/>
              <a:t>The right to education</a:t>
            </a:r>
          </a:p>
          <a:p>
            <a:endParaRPr lang="en-GB" dirty="0"/>
          </a:p>
          <a:p>
            <a:endParaRPr lang="en-US" dirty="0"/>
          </a:p>
        </p:txBody>
      </p:sp>
    </p:spTree>
    <p:extLst>
      <p:ext uri="{BB962C8B-B14F-4D97-AF65-F5344CB8AC3E}">
        <p14:creationId xmlns:p14="http://schemas.microsoft.com/office/powerpoint/2010/main" val="198302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75696-4E31-42E4-858B-0A290D7312C0}"/>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D4E7F0D4-541F-4E1B-B754-EA498CD6C519}"/>
              </a:ext>
            </a:extLst>
          </p:cNvPr>
          <p:cNvSpPr>
            <a:spLocks noGrp="1"/>
          </p:cNvSpPr>
          <p:nvPr>
            <p:ph idx="1"/>
          </p:nvPr>
        </p:nvSpPr>
        <p:spPr/>
        <p:txBody>
          <a:bodyPr/>
          <a:lstStyle/>
          <a:p>
            <a:r>
              <a:rPr lang="en-GB" dirty="0"/>
              <a:t>Freedom of movement.</a:t>
            </a:r>
          </a:p>
          <a:p>
            <a:r>
              <a:rPr lang="en-US" dirty="0"/>
              <a:t>The right of no discrimination</a:t>
            </a:r>
          </a:p>
          <a:p>
            <a:r>
              <a:rPr lang="en-US" dirty="0"/>
              <a:t>The right to privacy</a:t>
            </a:r>
          </a:p>
          <a:p>
            <a:r>
              <a:rPr lang="en-US" dirty="0"/>
              <a:t>The right to food and shelter</a:t>
            </a:r>
          </a:p>
          <a:p>
            <a:endParaRPr lang="en-US" dirty="0"/>
          </a:p>
          <a:p>
            <a:endParaRPr lang="en-GB" dirty="0"/>
          </a:p>
        </p:txBody>
      </p:sp>
    </p:spTree>
    <p:extLst>
      <p:ext uri="{BB962C8B-B14F-4D97-AF65-F5344CB8AC3E}">
        <p14:creationId xmlns:p14="http://schemas.microsoft.com/office/powerpoint/2010/main" val="1954932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E9A00-82BE-4FFD-A4BC-3DEA245320F3}"/>
              </a:ext>
            </a:extLst>
          </p:cNvPr>
          <p:cNvSpPr>
            <a:spLocks noGrp="1"/>
          </p:cNvSpPr>
          <p:nvPr>
            <p:ph type="title"/>
          </p:nvPr>
        </p:nvSpPr>
        <p:spPr/>
        <p:txBody>
          <a:bodyPr/>
          <a:lstStyle/>
          <a:p>
            <a:r>
              <a:rPr lang="en-US" dirty="0"/>
              <a:t>Current Human Rights issues in Pakistan </a:t>
            </a:r>
            <a:endParaRPr lang="en-GB" dirty="0"/>
          </a:p>
        </p:txBody>
      </p:sp>
      <p:sp>
        <p:nvSpPr>
          <p:cNvPr id="3" name="Content Placeholder 2">
            <a:extLst>
              <a:ext uri="{FF2B5EF4-FFF2-40B4-BE49-F238E27FC236}">
                <a16:creationId xmlns:a16="http://schemas.microsoft.com/office/drawing/2014/main" id="{23893821-0FA5-41F3-86E3-1C6169E9E7F7}"/>
              </a:ext>
            </a:extLst>
          </p:cNvPr>
          <p:cNvSpPr>
            <a:spLocks noGrp="1"/>
          </p:cNvSpPr>
          <p:nvPr>
            <p:ph idx="1"/>
          </p:nvPr>
        </p:nvSpPr>
        <p:spPr/>
        <p:txBody>
          <a:bodyPr>
            <a:normAutofit/>
          </a:bodyPr>
          <a:lstStyle/>
          <a:p>
            <a:r>
              <a:rPr lang="en-US" dirty="0"/>
              <a:t>Human beings are born free but are encountering a number of issues that eventually snatch their freedom and make them slaves. </a:t>
            </a:r>
            <a:endParaRPr lang="en-GB" b="1" dirty="0"/>
          </a:p>
          <a:p>
            <a:r>
              <a:rPr lang="en-GB" b="1" dirty="0"/>
              <a:t>Religious Minorities ( Misuse of Blasphemy law)</a:t>
            </a:r>
          </a:p>
          <a:p>
            <a:pPr marL="0" indent="0">
              <a:buNone/>
            </a:pPr>
            <a:r>
              <a:rPr lang="en-US" dirty="0"/>
              <a:t>Most of those facing blasphemy are members of religious minorities, often victimized by these charges due to personal disputes.</a:t>
            </a:r>
            <a:endParaRPr lang="en-GB" b="1" dirty="0"/>
          </a:p>
          <a:p>
            <a:r>
              <a:rPr lang="en-US" b="1" dirty="0"/>
              <a:t>Freedom of Expression and Attacks on Civil Society</a:t>
            </a:r>
          </a:p>
          <a:p>
            <a:pPr marL="0" indent="0">
              <a:buNone/>
            </a:pPr>
            <a:r>
              <a:rPr lang="en-US" dirty="0"/>
              <a:t>Many journalists increasingly practice self-censorship, fearing retribution from security forces, military intelligence, and militant groups. Media outlets in 2016 remained under pressure to avoid reporting on or criticizing human rights violations in counterterrorism operations.</a:t>
            </a:r>
            <a:endParaRPr lang="en-GB" b="1" dirty="0"/>
          </a:p>
          <a:p>
            <a:endParaRPr lang="en-US" b="1" dirty="0"/>
          </a:p>
          <a:p>
            <a:endParaRPr lang="en-GB" dirty="0"/>
          </a:p>
        </p:txBody>
      </p:sp>
    </p:spTree>
    <p:extLst>
      <p:ext uri="{BB962C8B-B14F-4D97-AF65-F5344CB8AC3E}">
        <p14:creationId xmlns:p14="http://schemas.microsoft.com/office/powerpoint/2010/main" val="3751576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78D8-A28E-4D9F-879D-4793332EE8EC}"/>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9B455FDF-CCA6-45A0-A32C-0F9D0B81E9D0}"/>
              </a:ext>
            </a:extLst>
          </p:cNvPr>
          <p:cNvSpPr>
            <a:spLocks noGrp="1"/>
          </p:cNvSpPr>
          <p:nvPr>
            <p:ph idx="1"/>
          </p:nvPr>
        </p:nvSpPr>
        <p:spPr/>
        <p:txBody>
          <a:bodyPr/>
          <a:lstStyle/>
          <a:p>
            <a:r>
              <a:rPr lang="en-GB" b="1" dirty="0"/>
              <a:t>Women’s and Girls’ Rights</a:t>
            </a:r>
          </a:p>
          <a:p>
            <a:pPr marL="0" indent="0">
              <a:buNone/>
            </a:pPr>
            <a:r>
              <a:rPr lang="en-US" dirty="0"/>
              <a:t>Child marriage remains a serious concern in Pakistan, with 21 percent of girls marrying before the age of 18. Violence against women and girls—including rape, murder through so-called honor killings, acid attacks, domestic violence, and forced marriage—remained routine. Pakistani human rights NGOs estimate that there are about 1,000 “honor killings” every year.</a:t>
            </a:r>
          </a:p>
          <a:p>
            <a:pPr marL="0" indent="0">
              <a:buNone/>
            </a:pPr>
            <a:endParaRPr lang="en-US" dirty="0"/>
          </a:p>
          <a:p>
            <a:pPr marL="0" indent="0">
              <a:buNone/>
            </a:pPr>
            <a:r>
              <a:rPr lang="en-US" b="1" dirty="0"/>
              <a:t>Children’s rights.</a:t>
            </a:r>
            <a:r>
              <a:rPr lang="en-US" dirty="0"/>
              <a:t> Child marriage is a major concern in Pakistan, with 21 percent of girls under the age of 18 already married. Along with child marriages, lack of education also heavily impacts children in Pakistan.</a:t>
            </a:r>
          </a:p>
          <a:p>
            <a:pPr marL="0" indent="0">
              <a:buNone/>
            </a:pPr>
            <a:endParaRPr lang="en-US" dirty="0"/>
          </a:p>
          <a:p>
            <a:endParaRPr lang="en-GB" dirty="0"/>
          </a:p>
        </p:txBody>
      </p:sp>
    </p:spTree>
    <p:extLst>
      <p:ext uri="{BB962C8B-B14F-4D97-AF65-F5344CB8AC3E}">
        <p14:creationId xmlns:p14="http://schemas.microsoft.com/office/powerpoint/2010/main" val="1461397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FAA07-E9B6-4CBA-AA30-9F90BA0F4A11}"/>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312592E1-D038-486E-A3CE-F14E871C4032}"/>
              </a:ext>
            </a:extLst>
          </p:cNvPr>
          <p:cNvSpPr>
            <a:spLocks noGrp="1"/>
          </p:cNvSpPr>
          <p:nvPr>
            <p:ph idx="1"/>
          </p:nvPr>
        </p:nvSpPr>
        <p:spPr/>
        <p:txBody>
          <a:bodyPr>
            <a:normAutofit/>
          </a:bodyPr>
          <a:lstStyle/>
          <a:p>
            <a:r>
              <a:rPr lang="en-US" b="1" dirty="0"/>
              <a:t>Attacks on civil society. </a:t>
            </a:r>
            <a:r>
              <a:rPr lang="en-US" dirty="0"/>
              <a:t>A civil society is a community of citizens linked by common interests, and in Pakistan some aspects of civil society are under attack. </a:t>
            </a:r>
          </a:p>
          <a:p>
            <a:r>
              <a:rPr lang="en-US" b="1" dirty="0"/>
              <a:t>Freedom of religion.</a:t>
            </a:r>
            <a:r>
              <a:rPr lang="en-US" dirty="0"/>
              <a:t> In 2017, there were at least 19 people on death row under blasphemy charges, many of whom were members of religious minorities in Pakistan. This situation, combined with many others, has put Pakistan at a severe level of ‘violations of religious freedom’ — religious minorities and atheists are at a higher risk than ever before.</a:t>
            </a:r>
          </a:p>
        </p:txBody>
      </p:sp>
    </p:spTree>
    <p:extLst>
      <p:ext uri="{BB962C8B-B14F-4D97-AF65-F5344CB8AC3E}">
        <p14:creationId xmlns:p14="http://schemas.microsoft.com/office/powerpoint/2010/main" val="192244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99C23-19E1-4D6D-BA3D-8372CC5384B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24EC6B3-1E7A-411F-9B7C-503485E862C0}"/>
              </a:ext>
            </a:extLst>
          </p:cNvPr>
          <p:cNvSpPr>
            <a:spLocks noGrp="1"/>
          </p:cNvSpPr>
          <p:nvPr>
            <p:ph idx="1"/>
          </p:nvPr>
        </p:nvSpPr>
        <p:spPr/>
        <p:txBody>
          <a:bodyPr/>
          <a:lstStyle/>
          <a:p>
            <a:r>
              <a:rPr lang="en-US" b="1" dirty="0"/>
              <a:t>Freedom of expression.</a:t>
            </a:r>
            <a:r>
              <a:rPr lang="en-US" dirty="0"/>
              <a:t> Many journalists, bloggers and social media users have been attacked in relation with Pakistan.</a:t>
            </a:r>
          </a:p>
          <a:p>
            <a:r>
              <a:rPr lang="en-US" b="1" dirty="0"/>
              <a:t>Human rights defenders.</a:t>
            </a:r>
            <a:r>
              <a:rPr lang="en-US" dirty="0"/>
              <a:t> Whether lawyers, journalists or activists, voices of truth are often subjected to harassment, threats and forms of violence. </a:t>
            </a:r>
          </a:p>
          <a:p>
            <a:r>
              <a:rPr lang="en-US" b="1" dirty="0"/>
              <a:t>Women’s rights.</a:t>
            </a:r>
            <a:r>
              <a:rPr lang="en-US" dirty="0"/>
              <a:t> Many women in Pakistan face rape, acid attacks, domestic violence and “honor” killings. It is estimated that there are about 1,000 “honor” killings a year on Pakistani women. If a woman is accused of adultery, fornication or an immoral behavior that violates societal and religious norms, she is then subjected to an “honor” killing.</a:t>
            </a:r>
          </a:p>
          <a:p>
            <a:r>
              <a:rPr lang="en-GB" dirty="0"/>
              <a:t>Right to quality education and Employment</a:t>
            </a:r>
          </a:p>
          <a:p>
            <a:endParaRPr lang="en-GB" dirty="0"/>
          </a:p>
          <a:p>
            <a:endParaRPr lang="en-GB" dirty="0"/>
          </a:p>
        </p:txBody>
      </p:sp>
    </p:spTree>
    <p:extLst>
      <p:ext uri="{BB962C8B-B14F-4D97-AF65-F5344CB8AC3E}">
        <p14:creationId xmlns:p14="http://schemas.microsoft.com/office/powerpoint/2010/main" val="340359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E107B-19DE-450E-93B6-64A230BB1453}"/>
              </a:ext>
            </a:extLst>
          </p:cNvPr>
          <p:cNvSpPr>
            <a:spLocks noGrp="1"/>
          </p:cNvSpPr>
          <p:nvPr>
            <p:ph type="title"/>
          </p:nvPr>
        </p:nvSpPr>
        <p:spPr/>
        <p:txBody>
          <a:bodyPr/>
          <a:lstStyle/>
          <a:p>
            <a:r>
              <a:rPr lang="en-US" dirty="0"/>
              <a:t>How human rights can be protected</a:t>
            </a:r>
            <a:endParaRPr lang="en-GB" dirty="0"/>
          </a:p>
        </p:txBody>
      </p:sp>
      <p:sp>
        <p:nvSpPr>
          <p:cNvPr id="3" name="Content Placeholder 2">
            <a:extLst>
              <a:ext uri="{FF2B5EF4-FFF2-40B4-BE49-F238E27FC236}">
                <a16:creationId xmlns:a16="http://schemas.microsoft.com/office/drawing/2014/main" id="{8A07BB26-6C39-42F2-904B-C37451014437}"/>
              </a:ext>
            </a:extLst>
          </p:cNvPr>
          <p:cNvSpPr>
            <a:spLocks noGrp="1"/>
          </p:cNvSpPr>
          <p:nvPr>
            <p:ph idx="1"/>
          </p:nvPr>
        </p:nvSpPr>
        <p:spPr/>
        <p:txBody>
          <a:bodyPr/>
          <a:lstStyle/>
          <a:p>
            <a:r>
              <a:rPr lang="en-US" dirty="0"/>
              <a:t>a. A fair and independent judicial system. </a:t>
            </a:r>
          </a:p>
          <a:p>
            <a:r>
              <a:rPr lang="en-US" dirty="0"/>
              <a:t>b. By creating awareness among the people about their rights. </a:t>
            </a:r>
          </a:p>
          <a:p>
            <a:r>
              <a:rPr lang="en-US" dirty="0"/>
              <a:t>c. Rights of the communities must be looked after.</a:t>
            </a:r>
            <a:endParaRPr lang="en-GB" dirty="0"/>
          </a:p>
        </p:txBody>
      </p:sp>
    </p:spTree>
    <p:extLst>
      <p:ext uri="{BB962C8B-B14F-4D97-AF65-F5344CB8AC3E}">
        <p14:creationId xmlns:p14="http://schemas.microsoft.com/office/powerpoint/2010/main" val="4082339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E8D06-CA13-4EFE-9251-8D3DB74F534D}"/>
              </a:ext>
            </a:extLst>
          </p:cNvPr>
          <p:cNvSpPr>
            <a:spLocks noGrp="1"/>
          </p:cNvSpPr>
          <p:nvPr>
            <p:ph type="title"/>
          </p:nvPr>
        </p:nvSpPr>
        <p:spPr/>
        <p:txBody>
          <a:bodyPr/>
          <a:lstStyle/>
          <a:p>
            <a:r>
              <a:rPr lang="en-US" dirty="0"/>
              <a:t>Intro….</a:t>
            </a:r>
            <a:endParaRPr lang="en-GB" dirty="0"/>
          </a:p>
        </p:txBody>
      </p:sp>
      <p:sp>
        <p:nvSpPr>
          <p:cNvPr id="3" name="Content Placeholder 2">
            <a:extLst>
              <a:ext uri="{FF2B5EF4-FFF2-40B4-BE49-F238E27FC236}">
                <a16:creationId xmlns:a16="http://schemas.microsoft.com/office/drawing/2014/main" id="{5BAFAB02-A709-44BD-A209-18E042BA3D30}"/>
              </a:ext>
            </a:extLst>
          </p:cNvPr>
          <p:cNvSpPr>
            <a:spLocks noGrp="1"/>
          </p:cNvSpPr>
          <p:nvPr>
            <p:ph idx="1"/>
          </p:nvPr>
        </p:nvSpPr>
        <p:spPr/>
        <p:txBody>
          <a:bodyPr>
            <a:normAutofit/>
          </a:bodyPr>
          <a:lstStyle/>
          <a:p>
            <a:r>
              <a:rPr lang="en-US" b="1" dirty="0"/>
              <a:t>Human rights</a:t>
            </a:r>
            <a:r>
              <a:rPr lang="en-US" dirty="0"/>
              <a:t> are a set of principles concerned with equality and fairness. They recognize our freedom to make choices about our lives and to develop our potential as </a:t>
            </a:r>
            <a:r>
              <a:rPr lang="en-US" b="1" dirty="0"/>
              <a:t>human</a:t>
            </a:r>
            <a:r>
              <a:rPr lang="en-US" dirty="0"/>
              <a:t> beings. </a:t>
            </a:r>
          </a:p>
          <a:p>
            <a:r>
              <a:rPr lang="en-US" dirty="0"/>
              <a:t>HUMAN RIGHTS are the rights that all people have by virtue of being human beings. HUMAN RIGHTS are derived from the inherent dignity of the human person and are defined internationally, nationally and locally by various law-making bodies.</a:t>
            </a:r>
          </a:p>
          <a:p>
            <a:r>
              <a:rPr lang="en-US" dirty="0"/>
              <a:t>It is concerned with issues in both areas of civil and political rights and economic, social and cultural rights founded on internationally accepted human rights obligations</a:t>
            </a:r>
          </a:p>
          <a:p>
            <a:r>
              <a:rPr lang="en-US" dirty="0"/>
              <a:t>They are about living a life free from fear, harassment or discrimination. This is what makes </a:t>
            </a:r>
            <a:r>
              <a:rPr lang="en-US" b="1" dirty="0"/>
              <a:t>human rights</a:t>
            </a:r>
            <a:r>
              <a:rPr lang="en-US" dirty="0"/>
              <a:t> 'universal’.</a:t>
            </a:r>
          </a:p>
        </p:txBody>
      </p:sp>
    </p:spTree>
    <p:extLst>
      <p:ext uri="{BB962C8B-B14F-4D97-AF65-F5344CB8AC3E}">
        <p14:creationId xmlns:p14="http://schemas.microsoft.com/office/powerpoint/2010/main" val="40339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E42EC-5EBF-4050-BF60-EE1FA92CF6EF}"/>
              </a:ext>
            </a:extLst>
          </p:cNvPr>
          <p:cNvSpPr>
            <a:spLocks noGrp="1"/>
          </p:cNvSpPr>
          <p:nvPr>
            <p:ph type="title"/>
          </p:nvPr>
        </p:nvSpPr>
        <p:spPr/>
        <p:txBody>
          <a:bodyPr/>
          <a:lstStyle/>
          <a:p>
            <a:r>
              <a:rPr lang="en-US" dirty="0"/>
              <a:t>The United Nations Universal Declaration of Human Rights 1948</a:t>
            </a:r>
            <a:endParaRPr lang="en-GB" dirty="0"/>
          </a:p>
        </p:txBody>
      </p:sp>
      <p:sp>
        <p:nvSpPr>
          <p:cNvPr id="3" name="Content Placeholder 2">
            <a:extLst>
              <a:ext uri="{FF2B5EF4-FFF2-40B4-BE49-F238E27FC236}">
                <a16:creationId xmlns:a16="http://schemas.microsoft.com/office/drawing/2014/main" id="{ED88E66B-EB90-4B30-AB93-45229AF38079}"/>
              </a:ext>
            </a:extLst>
          </p:cNvPr>
          <p:cNvSpPr>
            <a:spLocks noGrp="1"/>
          </p:cNvSpPr>
          <p:nvPr>
            <p:ph idx="1"/>
          </p:nvPr>
        </p:nvSpPr>
        <p:spPr/>
        <p:txBody>
          <a:bodyPr>
            <a:normAutofit/>
          </a:bodyPr>
          <a:lstStyle/>
          <a:p>
            <a:r>
              <a:rPr lang="en-US" dirty="0"/>
              <a:t>The Member States of the United Nations pledged to work together to promote the human rights that, for the first time in history, had been assembled and codified into a single document. In consequence, many of these rights, in various forms, are today part of the constitutional laws of democratic nations.</a:t>
            </a:r>
          </a:p>
          <a:p>
            <a:r>
              <a:rPr lang="en-US" dirty="0"/>
              <a:t> Right to Equality All human beings are born free and equal in dignity and rights. They are endowed with reason and conscience and should act towards one another in a spirit of brotherhood.</a:t>
            </a:r>
          </a:p>
          <a:p>
            <a:r>
              <a:rPr lang="en-US" dirty="0"/>
              <a:t> Freedom from Discrimination Everyone is entitled to all the rights and freedoms set forth in this Declaration, without distinction of any kind, such as race, </a:t>
            </a:r>
            <a:r>
              <a:rPr lang="en-US" dirty="0" err="1"/>
              <a:t>colour</a:t>
            </a:r>
            <a:r>
              <a:rPr lang="en-US" dirty="0"/>
              <a:t>, sex, language, religion, political or other opinion, national or social origin, property, birth or other status.</a:t>
            </a:r>
          </a:p>
          <a:p>
            <a:endParaRPr lang="en-US" dirty="0"/>
          </a:p>
          <a:p>
            <a:endParaRPr lang="en-US" dirty="0"/>
          </a:p>
        </p:txBody>
      </p:sp>
    </p:spTree>
    <p:extLst>
      <p:ext uri="{BB962C8B-B14F-4D97-AF65-F5344CB8AC3E}">
        <p14:creationId xmlns:p14="http://schemas.microsoft.com/office/powerpoint/2010/main" val="235407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F6839-2492-4572-88B8-C7FA3BC5FD9E}"/>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3AF898AD-7F51-42CC-A404-C9DCD21A4C9C}"/>
              </a:ext>
            </a:extLst>
          </p:cNvPr>
          <p:cNvSpPr>
            <a:spLocks noGrp="1"/>
          </p:cNvSpPr>
          <p:nvPr>
            <p:ph idx="1"/>
          </p:nvPr>
        </p:nvSpPr>
        <p:spPr/>
        <p:txBody>
          <a:bodyPr/>
          <a:lstStyle/>
          <a:p>
            <a:r>
              <a:rPr lang="en-US" dirty="0"/>
              <a:t>Right to Life, Liberty, Personal Security Everyone has the right to life, liberty and security of person.</a:t>
            </a:r>
          </a:p>
          <a:p>
            <a:r>
              <a:rPr lang="en-US" dirty="0"/>
              <a:t>Freedom from Slavery No one shall be held in slavery or servitude; slavery and the slave trade shall be prohibited in all their forms.</a:t>
            </a:r>
          </a:p>
          <a:p>
            <a:r>
              <a:rPr lang="en-US" dirty="0"/>
              <a:t>Right to Equality before the Law All are equal before the law and are entitled without any discrimination to equal protection of the law. All are entitled to equal protection against any discrimination in violation of this Declaration and against any incitement to such discrimination.</a:t>
            </a:r>
          </a:p>
          <a:p>
            <a:r>
              <a:rPr lang="en-US" dirty="0"/>
              <a:t>Right to Desirable Work and to Join Trade Unions Everyone has the right to work, to free choice of employment, to just and </a:t>
            </a:r>
            <a:r>
              <a:rPr lang="en-US" dirty="0" err="1"/>
              <a:t>favourable</a:t>
            </a:r>
            <a:r>
              <a:rPr lang="en-US" dirty="0"/>
              <a:t> conditions of work and to protection against unemployment. Everyone, without any discrimination, has the right to equal pay for equal work.</a:t>
            </a:r>
          </a:p>
          <a:p>
            <a:endParaRPr lang="en-US" dirty="0"/>
          </a:p>
          <a:p>
            <a:endParaRPr lang="en-GB" dirty="0"/>
          </a:p>
        </p:txBody>
      </p:sp>
    </p:spTree>
    <p:extLst>
      <p:ext uri="{BB962C8B-B14F-4D97-AF65-F5344CB8AC3E}">
        <p14:creationId xmlns:p14="http://schemas.microsoft.com/office/powerpoint/2010/main" val="1583847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F4CDC-BFB6-44F4-A308-5587BE36667D}"/>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A61F34C5-6B95-4CC8-8F5E-5B3A7899F336}"/>
              </a:ext>
            </a:extLst>
          </p:cNvPr>
          <p:cNvSpPr>
            <a:spLocks noGrp="1"/>
          </p:cNvSpPr>
          <p:nvPr>
            <p:ph idx="1"/>
          </p:nvPr>
        </p:nvSpPr>
        <p:spPr/>
        <p:txBody>
          <a:bodyPr>
            <a:normAutofit lnSpcReduction="10000"/>
          </a:bodyPr>
          <a:lstStyle/>
          <a:p>
            <a:r>
              <a:rPr lang="en-US" dirty="0"/>
              <a:t>Freedom from Arbitrary Arrest and Exile No one shall be subjected to arbitrary arrest, detention or exile.</a:t>
            </a:r>
          </a:p>
          <a:p>
            <a:r>
              <a:rPr lang="en-US" dirty="0"/>
              <a:t>Freedom from Interference with Privacy, Family, Home and Correspondence No one shall be subjected to arbitrary interference with his privacy, family, home or correspondence, nor to attacks upon his honor and reputation.</a:t>
            </a:r>
          </a:p>
          <a:p>
            <a:r>
              <a:rPr lang="en-US" dirty="0"/>
              <a:t>Right to Free Movement in and out of the Country Everyone has the right to freedom of movement and residence within the borders of each State.</a:t>
            </a:r>
          </a:p>
          <a:p>
            <a:r>
              <a:rPr lang="en-US" dirty="0"/>
              <a:t>Right to Adequate Living Standard Everyone has the right to a standard of living adequate for the health and well-being of himself and of his family, including food, clothing, housing and medical care and necessary social services, and the right to security in the event of unemployment, sickness, disability, widowhood, old age or other lack of livelihood in circumstances beyond his control.</a:t>
            </a:r>
            <a:endParaRPr lang="en-GB" dirty="0"/>
          </a:p>
          <a:p>
            <a:endParaRPr lang="en-GB" dirty="0"/>
          </a:p>
        </p:txBody>
      </p:sp>
    </p:spTree>
    <p:extLst>
      <p:ext uri="{BB962C8B-B14F-4D97-AF65-F5344CB8AC3E}">
        <p14:creationId xmlns:p14="http://schemas.microsoft.com/office/powerpoint/2010/main" val="374647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FDFE9-62BF-4BC7-951A-2D2D1E75919E}"/>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6333E076-64B4-4FB5-9C2F-FF8DADF6F23C}"/>
              </a:ext>
            </a:extLst>
          </p:cNvPr>
          <p:cNvSpPr>
            <a:spLocks noGrp="1"/>
          </p:cNvSpPr>
          <p:nvPr>
            <p:ph idx="1"/>
          </p:nvPr>
        </p:nvSpPr>
        <p:spPr/>
        <p:txBody>
          <a:bodyPr>
            <a:normAutofit lnSpcReduction="10000"/>
          </a:bodyPr>
          <a:lstStyle/>
          <a:p>
            <a:r>
              <a:rPr lang="en-US" dirty="0"/>
              <a:t>Right to Marriage and Family Men and women of full age, without any limitation due to race, nationality or religion, have the right to marry and to found a family.</a:t>
            </a:r>
          </a:p>
          <a:p>
            <a:r>
              <a:rPr lang="en-US" dirty="0"/>
              <a:t>Right to Own Property Everyone has the right to own property alone as well as in association with others. No one shall be arbitrarily deprived of his property.</a:t>
            </a:r>
          </a:p>
          <a:p>
            <a:r>
              <a:rPr lang="en-US" dirty="0"/>
              <a:t>Freedom of Belief and Religion Everyone has the right to freedom of thought, conscience and religion; this right includes freedom to change his religion or belief, and freedom, either alone or in community with others and in public or private, to manifest his religion or belief in teaching, practice, worship and observance.</a:t>
            </a:r>
          </a:p>
          <a:p>
            <a:r>
              <a:rPr lang="en-US" dirty="0"/>
              <a:t>Right to Participate in Government and in Free Elections Everyone has the right to take part in the government of his country, directly or through freely chosen representatives.</a:t>
            </a:r>
            <a:endParaRPr lang="en-GB" dirty="0"/>
          </a:p>
        </p:txBody>
      </p:sp>
    </p:spTree>
    <p:extLst>
      <p:ext uri="{BB962C8B-B14F-4D97-AF65-F5344CB8AC3E}">
        <p14:creationId xmlns:p14="http://schemas.microsoft.com/office/powerpoint/2010/main" val="931962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A63CB-E69A-47A4-B0DD-DBFF6E4A7D51}"/>
              </a:ext>
            </a:extLst>
          </p:cNvPr>
          <p:cNvSpPr>
            <a:spLocks noGrp="1"/>
          </p:cNvSpPr>
          <p:nvPr>
            <p:ph type="title"/>
          </p:nvPr>
        </p:nvSpPr>
        <p:spPr/>
        <p:txBody>
          <a:bodyPr/>
          <a:lstStyle/>
          <a:p>
            <a:r>
              <a:rPr lang="en-US" dirty="0"/>
              <a:t>Characteristics of Human rights</a:t>
            </a:r>
            <a:endParaRPr lang="en-GB" dirty="0"/>
          </a:p>
        </p:txBody>
      </p:sp>
      <p:sp>
        <p:nvSpPr>
          <p:cNvPr id="3" name="Content Placeholder 2">
            <a:extLst>
              <a:ext uri="{FF2B5EF4-FFF2-40B4-BE49-F238E27FC236}">
                <a16:creationId xmlns:a16="http://schemas.microsoft.com/office/drawing/2014/main" id="{D2BC164B-5400-4B28-8AA8-A9C98237AD8F}"/>
              </a:ext>
            </a:extLst>
          </p:cNvPr>
          <p:cNvSpPr>
            <a:spLocks noGrp="1"/>
          </p:cNvSpPr>
          <p:nvPr>
            <p:ph idx="1"/>
          </p:nvPr>
        </p:nvSpPr>
        <p:spPr/>
        <p:txBody>
          <a:bodyPr/>
          <a:lstStyle/>
          <a:p>
            <a:r>
              <a:rPr lang="en-US" dirty="0"/>
              <a:t>Universal</a:t>
            </a:r>
          </a:p>
          <a:p>
            <a:r>
              <a:rPr lang="en-US" dirty="0"/>
              <a:t>Internationally guaranteed</a:t>
            </a:r>
          </a:p>
          <a:p>
            <a:r>
              <a:rPr lang="en-US" dirty="0"/>
              <a:t>Legally protected</a:t>
            </a:r>
          </a:p>
          <a:p>
            <a:r>
              <a:rPr lang="en-US" dirty="0"/>
              <a:t>Protect individuals and groups</a:t>
            </a:r>
          </a:p>
          <a:p>
            <a:r>
              <a:rPr lang="en-US" dirty="0"/>
              <a:t>Cannot be taken away</a:t>
            </a:r>
          </a:p>
          <a:p>
            <a:r>
              <a:rPr lang="en-US" dirty="0"/>
              <a:t>Equal and indivisible</a:t>
            </a:r>
          </a:p>
          <a:p>
            <a:r>
              <a:rPr lang="en-US" dirty="0"/>
              <a:t>Obliges states and state actor</a:t>
            </a:r>
            <a:endParaRPr lang="en-GB" dirty="0"/>
          </a:p>
        </p:txBody>
      </p:sp>
    </p:spTree>
    <p:extLst>
      <p:ext uri="{BB962C8B-B14F-4D97-AF65-F5344CB8AC3E}">
        <p14:creationId xmlns:p14="http://schemas.microsoft.com/office/powerpoint/2010/main" val="3562747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4CE4F-2EC6-4881-8DF1-9FD08CF303AB}"/>
              </a:ext>
            </a:extLst>
          </p:cNvPr>
          <p:cNvSpPr>
            <a:spLocks noGrp="1"/>
          </p:cNvSpPr>
          <p:nvPr>
            <p:ph type="title"/>
          </p:nvPr>
        </p:nvSpPr>
        <p:spPr/>
        <p:txBody>
          <a:bodyPr/>
          <a:lstStyle/>
          <a:p>
            <a:r>
              <a:rPr lang="en-US" dirty="0"/>
              <a:t>Five categories of Human Rights</a:t>
            </a:r>
            <a:endParaRPr lang="en-GB" dirty="0"/>
          </a:p>
        </p:txBody>
      </p:sp>
      <p:sp>
        <p:nvSpPr>
          <p:cNvPr id="3" name="Content Placeholder 2">
            <a:extLst>
              <a:ext uri="{FF2B5EF4-FFF2-40B4-BE49-F238E27FC236}">
                <a16:creationId xmlns:a16="http://schemas.microsoft.com/office/drawing/2014/main" id="{5FA37E4E-EAE6-43CD-A02E-B825AE953999}"/>
              </a:ext>
            </a:extLst>
          </p:cNvPr>
          <p:cNvSpPr>
            <a:spLocks noGrp="1"/>
          </p:cNvSpPr>
          <p:nvPr>
            <p:ph idx="1"/>
          </p:nvPr>
        </p:nvSpPr>
        <p:spPr/>
        <p:txBody>
          <a:bodyPr>
            <a:normAutofit fontScale="92500" lnSpcReduction="10000"/>
          </a:bodyPr>
          <a:lstStyle/>
          <a:p>
            <a:r>
              <a:rPr lang="en-US" b="1" dirty="0"/>
              <a:t>Civil Rights</a:t>
            </a:r>
          </a:p>
          <a:p>
            <a:pPr marL="0" indent="0">
              <a:buNone/>
            </a:pPr>
            <a:r>
              <a:rPr lang="en-US" dirty="0"/>
              <a:t>The rights to be treated as an equal to anyone in society.</a:t>
            </a:r>
          </a:p>
          <a:p>
            <a:r>
              <a:rPr lang="en-US" b="1" dirty="0"/>
              <a:t>Political Rights</a:t>
            </a:r>
          </a:p>
          <a:p>
            <a:pPr marL="0" indent="0">
              <a:buNone/>
            </a:pPr>
            <a:r>
              <a:rPr lang="en-US" dirty="0"/>
              <a:t>The right to vote, to freedom of speech and to obtain information</a:t>
            </a:r>
          </a:p>
          <a:p>
            <a:r>
              <a:rPr lang="en-US" b="1" dirty="0"/>
              <a:t>Economic Rights</a:t>
            </a:r>
          </a:p>
          <a:p>
            <a:pPr marL="0" indent="0">
              <a:buNone/>
            </a:pPr>
            <a:r>
              <a:rPr lang="en-US" dirty="0"/>
              <a:t>The right to participate in an economy that benefits all; and to desirable work</a:t>
            </a:r>
          </a:p>
          <a:p>
            <a:r>
              <a:rPr lang="en-US" b="1" dirty="0"/>
              <a:t>Social Rights</a:t>
            </a:r>
          </a:p>
          <a:p>
            <a:pPr marL="0" indent="0">
              <a:buNone/>
            </a:pPr>
            <a:r>
              <a:rPr lang="en-US" dirty="0"/>
              <a:t>The right to education, health care, food, clothing, shelter and social security</a:t>
            </a:r>
          </a:p>
          <a:p>
            <a:r>
              <a:rPr lang="en-US" b="1" dirty="0"/>
              <a:t>Cultural Rights</a:t>
            </a:r>
          </a:p>
          <a:p>
            <a:pPr marL="0" indent="0">
              <a:buNone/>
            </a:pPr>
            <a:r>
              <a:rPr lang="en-US" dirty="0"/>
              <a:t>The right to freedom of religion; and to speak the language; and practice the culture of one's choice</a:t>
            </a:r>
          </a:p>
        </p:txBody>
      </p:sp>
    </p:spTree>
    <p:extLst>
      <p:ext uri="{BB962C8B-B14F-4D97-AF65-F5344CB8AC3E}">
        <p14:creationId xmlns:p14="http://schemas.microsoft.com/office/powerpoint/2010/main" val="854586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51F6C-3E1B-404F-B6E1-4A1707E7F135}"/>
              </a:ext>
            </a:extLst>
          </p:cNvPr>
          <p:cNvSpPr>
            <a:spLocks noGrp="1"/>
          </p:cNvSpPr>
          <p:nvPr>
            <p:ph type="title"/>
          </p:nvPr>
        </p:nvSpPr>
        <p:spPr/>
        <p:txBody>
          <a:bodyPr/>
          <a:lstStyle/>
          <a:p>
            <a:r>
              <a:rPr lang="en-US" dirty="0"/>
              <a:t>Constitution of Pakistan</a:t>
            </a:r>
            <a:endParaRPr lang="en-GB" dirty="0"/>
          </a:p>
        </p:txBody>
      </p:sp>
      <p:sp>
        <p:nvSpPr>
          <p:cNvPr id="3" name="Content Placeholder 2">
            <a:extLst>
              <a:ext uri="{FF2B5EF4-FFF2-40B4-BE49-F238E27FC236}">
                <a16:creationId xmlns:a16="http://schemas.microsoft.com/office/drawing/2014/main" id="{151860DD-87A9-4563-BAE5-722C0702B306}"/>
              </a:ext>
            </a:extLst>
          </p:cNvPr>
          <p:cNvSpPr>
            <a:spLocks noGrp="1"/>
          </p:cNvSpPr>
          <p:nvPr>
            <p:ph idx="1"/>
          </p:nvPr>
        </p:nvSpPr>
        <p:spPr/>
        <p:txBody>
          <a:bodyPr/>
          <a:lstStyle/>
          <a:p>
            <a:r>
              <a:rPr lang="en-US" dirty="0"/>
              <a:t>Constitution is the set of fundamental laws/principles may be written or unwritten on which a country is acknowledged to be governed.”</a:t>
            </a:r>
          </a:p>
          <a:p>
            <a:r>
              <a:rPr lang="en-US" dirty="0"/>
              <a:t>The </a:t>
            </a:r>
            <a:r>
              <a:rPr lang="en-US" b="1" dirty="0"/>
              <a:t>Constitution of Pakistan</a:t>
            </a:r>
            <a:r>
              <a:rPr lang="en-US" dirty="0"/>
              <a:t> provides for fundamental </a:t>
            </a:r>
            <a:r>
              <a:rPr lang="en-US" b="1" dirty="0"/>
              <a:t>rights</a:t>
            </a:r>
            <a:r>
              <a:rPr lang="en-US" dirty="0"/>
              <a:t>, which include freedom of speech, freedom of thought, freedom of information, freedom of religion, freedom of association, freedom of the press, freedom of assembly and the (conditional) </a:t>
            </a:r>
            <a:r>
              <a:rPr lang="en-US" b="1" dirty="0"/>
              <a:t>right to</a:t>
            </a:r>
            <a:r>
              <a:rPr lang="en-US" dirty="0"/>
              <a:t> bear arms</a:t>
            </a:r>
          </a:p>
          <a:p>
            <a:r>
              <a:rPr lang="en-US" dirty="0"/>
              <a:t> a. Poverty alleviation. b. Free access to justice. c. Equal distribution of state sources among the individuals. d. Alleviate the discrimination on the basis of cast, creed, religion, </a:t>
            </a:r>
            <a:r>
              <a:rPr lang="en-US" dirty="0" err="1"/>
              <a:t>colour</a:t>
            </a:r>
            <a:r>
              <a:rPr lang="en-US" dirty="0"/>
              <a:t>, etc. e. Safe guard of fundamental rights. 12. Life, Food, Shelter, Self-respect, Freedom of expression etc. are the basic human rights guaranteed by all the constitution of the world.</a:t>
            </a:r>
            <a:endParaRPr lang="en-GB" dirty="0"/>
          </a:p>
        </p:txBody>
      </p:sp>
    </p:spTree>
    <p:extLst>
      <p:ext uri="{BB962C8B-B14F-4D97-AF65-F5344CB8AC3E}">
        <p14:creationId xmlns:p14="http://schemas.microsoft.com/office/powerpoint/2010/main" val="91130501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4010</TotalTime>
  <Words>1598</Words>
  <Application>Microsoft Office PowerPoint</Application>
  <PresentationFormat>Widescreen</PresentationFormat>
  <Paragraphs>85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Trebuchet MS</vt:lpstr>
      <vt:lpstr>Wingdings 3</vt:lpstr>
      <vt:lpstr>Facet</vt:lpstr>
      <vt:lpstr>Human Rights </vt:lpstr>
      <vt:lpstr>Intro….</vt:lpstr>
      <vt:lpstr>The United Nations Universal Declaration of Human Rights 1948</vt:lpstr>
      <vt:lpstr>Continue….</vt:lpstr>
      <vt:lpstr>Continue….</vt:lpstr>
      <vt:lpstr>Continue….</vt:lpstr>
      <vt:lpstr>Characteristics of Human rights</vt:lpstr>
      <vt:lpstr>Five categories of Human Rights</vt:lpstr>
      <vt:lpstr>Constitution of Pakistan</vt:lpstr>
      <vt:lpstr>Continue….</vt:lpstr>
      <vt:lpstr>Continue….</vt:lpstr>
      <vt:lpstr>Current Human Rights issues in Pakistan </vt:lpstr>
      <vt:lpstr>Continue….</vt:lpstr>
      <vt:lpstr>Continue….</vt:lpstr>
      <vt:lpstr>PowerPoint Presentation</vt:lpstr>
      <vt:lpstr>How human rights can be protected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25</cp:revision>
  <dcterms:created xsi:type="dcterms:W3CDTF">2020-04-07T06:50:47Z</dcterms:created>
  <dcterms:modified xsi:type="dcterms:W3CDTF">2020-04-10T13:27:55Z</dcterms:modified>
</cp:coreProperties>
</file>