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3E30672-498B-4ABA-9B95-61E529337EAE}" type="datetimeFigureOut">
              <a:rPr lang="en-US" smtClean="0"/>
              <a:t>22-Nov-20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0094FF-D35C-42BD-8FA3-D1451103771B}" type="slidenum">
              <a:rPr lang="en-US" smtClean="0"/>
              <a:t>‹#›</a:t>
            </a:fld>
            <a:endParaRPr lang="en-US"/>
          </a:p>
        </p:txBody>
      </p:sp>
    </p:spTree>
    <p:extLst>
      <p:ext uri="{BB962C8B-B14F-4D97-AF65-F5344CB8AC3E}">
        <p14:creationId xmlns:p14="http://schemas.microsoft.com/office/powerpoint/2010/main" val="1635276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3E30672-498B-4ABA-9B95-61E529337EAE}" type="datetimeFigureOut">
              <a:rPr lang="en-US" smtClean="0"/>
              <a:t>22-Nov-20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0094FF-D35C-42BD-8FA3-D1451103771B}" type="slidenum">
              <a:rPr lang="en-US" smtClean="0"/>
              <a:t>‹#›</a:t>
            </a:fld>
            <a:endParaRPr lang="en-US"/>
          </a:p>
        </p:txBody>
      </p:sp>
    </p:spTree>
    <p:extLst>
      <p:ext uri="{BB962C8B-B14F-4D97-AF65-F5344CB8AC3E}">
        <p14:creationId xmlns:p14="http://schemas.microsoft.com/office/powerpoint/2010/main" val="3884121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3E30672-498B-4ABA-9B95-61E529337EAE}" type="datetimeFigureOut">
              <a:rPr lang="en-US" smtClean="0"/>
              <a:t>22-Nov-20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0094FF-D35C-42BD-8FA3-D1451103771B}"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839287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3E30672-498B-4ABA-9B95-61E529337EAE}" type="datetimeFigureOut">
              <a:rPr lang="en-US" smtClean="0"/>
              <a:t>22-Nov-20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0094FF-D35C-42BD-8FA3-D1451103771B}" type="slidenum">
              <a:rPr lang="en-US" smtClean="0"/>
              <a:t>‹#›</a:t>
            </a:fld>
            <a:endParaRPr lang="en-US"/>
          </a:p>
        </p:txBody>
      </p:sp>
    </p:spTree>
    <p:extLst>
      <p:ext uri="{BB962C8B-B14F-4D97-AF65-F5344CB8AC3E}">
        <p14:creationId xmlns:p14="http://schemas.microsoft.com/office/powerpoint/2010/main" val="21168861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3E30672-498B-4ABA-9B95-61E529337EAE}" type="datetimeFigureOut">
              <a:rPr lang="en-US" smtClean="0"/>
              <a:t>22-Nov-20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0094FF-D35C-42BD-8FA3-D1451103771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480236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3E30672-498B-4ABA-9B95-61E529337EAE}" type="datetimeFigureOut">
              <a:rPr lang="en-US" smtClean="0"/>
              <a:t>22-Nov-20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0094FF-D35C-42BD-8FA3-D1451103771B}" type="slidenum">
              <a:rPr lang="en-US" smtClean="0"/>
              <a:t>‹#›</a:t>
            </a:fld>
            <a:endParaRPr lang="en-US"/>
          </a:p>
        </p:txBody>
      </p:sp>
    </p:spTree>
    <p:extLst>
      <p:ext uri="{BB962C8B-B14F-4D97-AF65-F5344CB8AC3E}">
        <p14:creationId xmlns:p14="http://schemas.microsoft.com/office/powerpoint/2010/main" val="124819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3E30672-498B-4ABA-9B95-61E529337EAE}" type="datetimeFigureOut">
              <a:rPr lang="en-US" smtClean="0"/>
              <a:t>22-Nov-20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0094FF-D35C-42BD-8FA3-D1451103771B}" type="slidenum">
              <a:rPr lang="en-US" smtClean="0"/>
              <a:t>‹#›</a:t>
            </a:fld>
            <a:endParaRPr lang="en-US"/>
          </a:p>
        </p:txBody>
      </p:sp>
    </p:spTree>
    <p:extLst>
      <p:ext uri="{BB962C8B-B14F-4D97-AF65-F5344CB8AC3E}">
        <p14:creationId xmlns:p14="http://schemas.microsoft.com/office/powerpoint/2010/main" val="2917744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3E30672-498B-4ABA-9B95-61E529337EAE}" type="datetimeFigureOut">
              <a:rPr lang="en-US" smtClean="0"/>
              <a:t>22-Nov-20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0094FF-D35C-42BD-8FA3-D1451103771B}" type="slidenum">
              <a:rPr lang="en-US" smtClean="0"/>
              <a:t>‹#›</a:t>
            </a:fld>
            <a:endParaRPr lang="en-US"/>
          </a:p>
        </p:txBody>
      </p:sp>
    </p:spTree>
    <p:extLst>
      <p:ext uri="{BB962C8B-B14F-4D97-AF65-F5344CB8AC3E}">
        <p14:creationId xmlns:p14="http://schemas.microsoft.com/office/powerpoint/2010/main" val="824196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3E30672-498B-4ABA-9B95-61E529337EAE}" type="datetimeFigureOut">
              <a:rPr lang="en-US" smtClean="0"/>
              <a:t>22-Nov-20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0094FF-D35C-42BD-8FA3-D1451103771B}" type="slidenum">
              <a:rPr lang="en-US" smtClean="0"/>
              <a:t>‹#›</a:t>
            </a:fld>
            <a:endParaRPr lang="en-US"/>
          </a:p>
        </p:txBody>
      </p:sp>
    </p:spTree>
    <p:extLst>
      <p:ext uri="{BB962C8B-B14F-4D97-AF65-F5344CB8AC3E}">
        <p14:creationId xmlns:p14="http://schemas.microsoft.com/office/powerpoint/2010/main" val="708486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3E30672-498B-4ABA-9B95-61E529337EAE}" type="datetimeFigureOut">
              <a:rPr lang="en-US" smtClean="0"/>
              <a:t>22-Nov-20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0094FF-D35C-42BD-8FA3-D1451103771B}" type="slidenum">
              <a:rPr lang="en-US" smtClean="0"/>
              <a:t>‹#›</a:t>
            </a:fld>
            <a:endParaRPr lang="en-US"/>
          </a:p>
        </p:txBody>
      </p:sp>
    </p:spTree>
    <p:extLst>
      <p:ext uri="{BB962C8B-B14F-4D97-AF65-F5344CB8AC3E}">
        <p14:creationId xmlns:p14="http://schemas.microsoft.com/office/powerpoint/2010/main" val="639461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3E30672-498B-4ABA-9B95-61E529337EAE}" type="datetimeFigureOut">
              <a:rPr lang="en-US" smtClean="0"/>
              <a:t>22-Nov-20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0094FF-D35C-42BD-8FA3-D1451103771B}" type="slidenum">
              <a:rPr lang="en-US" smtClean="0"/>
              <a:t>‹#›</a:t>
            </a:fld>
            <a:endParaRPr lang="en-US"/>
          </a:p>
        </p:txBody>
      </p:sp>
    </p:spTree>
    <p:extLst>
      <p:ext uri="{BB962C8B-B14F-4D97-AF65-F5344CB8AC3E}">
        <p14:creationId xmlns:p14="http://schemas.microsoft.com/office/powerpoint/2010/main" val="3311784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3E30672-498B-4ABA-9B95-61E529337EAE}" type="datetimeFigureOut">
              <a:rPr lang="en-US" smtClean="0"/>
              <a:t>22-Nov-20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0094FF-D35C-42BD-8FA3-D1451103771B}" type="slidenum">
              <a:rPr lang="en-US" smtClean="0"/>
              <a:t>‹#›</a:t>
            </a:fld>
            <a:endParaRPr lang="en-US"/>
          </a:p>
        </p:txBody>
      </p:sp>
    </p:spTree>
    <p:extLst>
      <p:ext uri="{BB962C8B-B14F-4D97-AF65-F5344CB8AC3E}">
        <p14:creationId xmlns:p14="http://schemas.microsoft.com/office/powerpoint/2010/main" val="3398829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3E30672-498B-4ABA-9B95-61E529337EAE}" type="datetimeFigureOut">
              <a:rPr lang="en-US" smtClean="0"/>
              <a:t>22-Nov-20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0094FF-D35C-42BD-8FA3-D1451103771B}" type="slidenum">
              <a:rPr lang="en-US" smtClean="0"/>
              <a:t>‹#›</a:t>
            </a:fld>
            <a:endParaRPr lang="en-US"/>
          </a:p>
        </p:txBody>
      </p:sp>
    </p:spTree>
    <p:extLst>
      <p:ext uri="{BB962C8B-B14F-4D97-AF65-F5344CB8AC3E}">
        <p14:creationId xmlns:p14="http://schemas.microsoft.com/office/powerpoint/2010/main" val="3740386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E30672-498B-4ABA-9B95-61E529337EAE}" type="datetimeFigureOut">
              <a:rPr lang="en-US" smtClean="0"/>
              <a:t>22-Nov-20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0094FF-D35C-42BD-8FA3-D1451103771B}" type="slidenum">
              <a:rPr lang="en-US" smtClean="0"/>
              <a:t>‹#›</a:t>
            </a:fld>
            <a:endParaRPr lang="en-US"/>
          </a:p>
        </p:txBody>
      </p:sp>
    </p:spTree>
    <p:extLst>
      <p:ext uri="{BB962C8B-B14F-4D97-AF65-F5344CB8AC3E}">
        <p14:creationId xmlns:p14="http://schemas.microsoft.com/office/powerpoint/2010/main" val="1851130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E30672-498B-4ABA-9B95-61E529337EAE}" type="datetimeFigureOut">
              <a:rPr lang="en-US" smtClean="0"/>
              <a:t>22-Nov-20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0094FF-D35C-42BD-8FA3-D1451103771B}" type="slidenum">
              <a:rPr lang="en-US" smtClean="0"/>
              <a:t>‹#›</a:t>
            </a:fld>
            <a:endParaRPr lang="en-US"/>
          </a:p>
        </p:txBody>
      </p:sp>
    </p:spTree>
    <p:extLst>
      <p:ext uri="{BB962C8B-B14F-4D97-AF65-F5344CB8AC3E}">
        <p14:creationId xmlns:p14="http://schemas.microsoft.com/office/powerpoint/2010/main" val="3325117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3E30672-498B-4ABA-9B95-61E529337EAE}" type="datetimeFigureOut">
              <a:rPr lang="en-US" smtClean="0"/>
              <a:t>22-Nov-20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0094FF-D35C-42BD-8FA3-D1451103771B}" type="slidenum">
              <a:rPr lang="en-US" smtClean="0"/>
              <a:t>‹#›</a:t>
            </a:fld>
            <a:endParaRPr lang="en-US"/>
          </a:p>
        </p:txBody>
      </p:sp>
    </p:spTree>
    <p:extLst>
      <p:ext uri="{BB962C8B-B14F-4D97-AF65-F5344CB8AC3E}">
        <p14:creationId xmlns:p14="http://schemas.microsoft.com/office/powerpoint/2010/main" val="4047653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3E30672-498B-4ABA-9B95-61E529337EAE}" type="datetimeFigureOut">
              <a:rPr lang="en-US" smtClean="0"/>
              <a:t>22-Nov-20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30094FF-D35C-42BD-8FA3-D1451103771B}" type="slidenum">
              <a:rPr lang="en-US" smtClean="0"/>
              <a:t>‹#›</a:t>
            </a:fld>
            <a:endParaRPr lang="en-US"/>
          </a:p>
        </p:txBody>
      </p:sp>
    </p:spTree>
    <p:extLst>
      <p:ext uri="{BB962C8B-B14F-4D97-AF65-F5344CB8AC3E}">
        <p14:creationId xmlns:p14="http://schemas.microsoft.com/office/powerpoint/2010/main" val="164328886"/>
      </p:ext>
    </p:extLst>
  </p:cSld>
  <p:clrMap bg1="dk1" tx1="lt1" bg2="dk2" tx2="lt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485" y="653143"/>
            <a:ext cx="7766936" cy="3881019"/>
          </a:xfrm>
        </p:spPr>
        <p:txBody>
          <a:bodyPr/>
          <a:lstStyle/>
          <a:p>
            <a:pPr algn="ctr"/>
            <a:r>
              <a:rPr lang="en-US" sz="2400" b="1" i="1" dirty="0"/>
              <a:t>Assignment</a:t>
            </a:r>
            <a:r>
              <a:rPr lang="en-US" sz="2400" dirty="0"/>
              <a:t/>
            </a:r>
            <a:br>
              <a:rPr lang="en-US" sz="2400" dirty="0"/>
            </a:br>
            <a:r>
              <a:rPr lang="en-US" sz="2400" b="1" dirty="0"/>
              <a:t>Submitted To: Mam </a:t>
            </a:r>
            <a:r>
              <a:rPr lang="en-US" sz="2400" b="1" dirty="0" err="1"/>
              <a:t>Hina</a:t>
            </a:r>
            <a:r>
              <a:rPr lang="en-US" sz="2400" b="1" dirty="0"/>
              <a:t> Zahra</a:t>
            </a:r>
            <a:r>
              <a:rPr lang="en-US" sz="2400" dirty="0"/>
              <a:t/>
            </a:r>
            <a:br>
              <a:rPr lang="en-US" sz="2400" dirty="0"/>
            </a:br>
            <a:r>
              <a:rPr lang="en-US" sz="2400" b="1" dirty="0"/>
              <a:t>Submitted By: </a:t>
            </a:r>
            <a:r>
              <a:rPr lang="en-US" sz="2400" b="1" dirty="0" err="1"/>
              <a:t>J</a:t>
            </a:r>
            <a:r>
              <a:rPr lang="en-US" sz="2400" b="1" dirty="0" err="1" smtClean="0"/>
              <a:t>averia</a:t>
            </a:r>
            <a:r>
              <a:rPr lang="en-US" sz="2400" b="1" dirty="0" smtClean="0"/>
              <a:t> </a:t>
            </a:r>
            <a:r>
              <a:rPr lang="en-US" sz="2400" b="1" dirty="0" err="1"/>
              <a:t>K</a:t>
            </a:r>
            <a:r>
              <a:rPr lang="en-US" sz="2400" b="1" dirty="0" err="1" smtClean="0"/>
              <a:t>anwal</a:t>
            </a:r>
            <a:r>
              <a:rPr lang="en-US" sz="2400" b="1" dirty="0" smtClean="0"/>
              <a:t> </a:t>
            </a:r>
            <a:r>
              <a:rPr lang="en-US" sz="2400" b="1" dirty="0"/>
              <a:t>&amp; </a:t>
            </a:r>
            <a:r>
              <a:rPr lang="en-US" sz="2400" b="1" dirty="0" err="1"/>
              <a:t>Amna</a:t>
            </a:r>
            <a:r>
              <a:rPr lang="en-US" sz="2400" b="1" dirty="0"/>
              <a:t> </a:t>
            </a:r>
            <a:r>
              <a:rPr lang="en-US" sz="2400" b="1" dirty="0"/>
              <a:t>J</a:t>
            </a:r>
            <a:r>
              <a:rPr lang="en-US" sz="2400" b="1" dirty="0" smtClean="0"/>
              <a:t>alal  </a:t>
            </a:r>
            <a:r>
              <a:rPr lang="en-US" sz="2400" b="1" dirty="0"/>
              <a:t>&amp;</a:t>
            </a:r>
            <a:r>
              <a:rPr lang="en-US" sz="2400" b="1" dirty="0" err="1"/>
              <a:t>Anam</a:t>
            </a:r>
            <a:r>
              <a:rPr lang="en-US" sz="2400" b="1" dirty="0"/>
              <a:t> </a:t>
            </a:r>
            <a:r>
              <a:rPr lang="en-US" sz="2400" b="1" dirty="0" err="1"/>
              <a:t>I</a:t>
            </a:r>
            <a:r>
              <a:rPr lang="en-US" sz="2400" b="1" dirty="0" err="1" smtClean="0"/>
              <a:t>lyas</a:t>
            </a:r>
            <a:r>
              <a:rPr lang="en-US" sz="2400" dirty="0"/>
              <a:t/>
            </a:r>
            <a:br>
              <a:rPr lang="en-US" sz="2400" dirty="0"/>
            </a:br>
            <a:r>
              <a:rPr lang="en-US" sz="2400" b="1" dirty="0"/>
              <a:t>Subject: Educational psychology</a:t>
            </a:r>
            <a:r>
              <a:rPr lang="en-US" sz="2400" dirty="0"/>
              <a:t/>
            </a:r>
            <a:br>
              <a:rPr lang="en-US" sz="2400" dirty="0"/>
            </a:br>
            <a:r>
              <a:rPr lang="en-US" sz="2400" b="1" dirty="0"/>
              <a:t>Course Code:EDU-503</a:t>
            </a:r>
            <a:r>
              <a:rPr lang="en-US" sz="2400" dirty="0"/>
              <a:t/>
            </a:r>
            <a:br>
              <a:rPr lang="en-US" sz="2400" dirty="0"/>
            </a:br>
            <a:r>
              <a:rPr lang="en-US" sz="2400" b="1" dirty="0"/>
              <a:t>Semester: 3rd</a:t>
            </a:r>
            <a:r>
              <a:rPr lang="en-US" sz="2400" dirty="0"/>
              <a:t/>
            </a:r>
            <a:br>
              <a:rPr lang="en-US" sz="2400" dirty="0"/>
            </a:br>
            <a:r>
              <a:rPr lang="en-US" sz="2400" b="1" dirty="0"/>
              <a:t>Topic Name: Individual differences</a:t>
            </a:r>
            <a:r>
              <a:rPr lang="en-US" sz="2400" dirty="0"/>
              <a:t/>
            </a:r>
            <a:br>
              <a:rPr lang="en-US" sz="2400" dirty="0"/>
            </a:br>
            <a:r>
              <a:rPr lang="en-US" sz="2400" b="1" dirty="0"/>
              <a:t>UNIVERSITY OF SARGODHA SUB CAMPUS BHAKKAR</a:t>
            </a:r>
            <a:r>
              <a:rPr lang="en-US" sz="2400" dirty="0"/>
              <a:t/>
            </a:r>
            <a:br>
              <a:rPr lang="en-US" sz="2400" dirty="0"/>
            </a:br>
            <a:endParaRPr lang="en-US" sz="2400" dirty="0"/>
          </a:p>
        </p:txBody>
      </p:sp>
    </p:spTree>
    <p:extLst>
      <p:ext uri="{BB962C8B-B14F-4D97-AF65-F5344CB8AC3E}">
        <p14:creationId xmlns:p14="http://schemas.microsoft.com/office/powerpoint/2010/main" val="3993157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5. Differences in motor ability:</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lgn="just">
              <a:buNone/>
            </a:pPr>
            <a:r>
              <a:rPr lang="en-US" dirty="0" smtClean="0"/>
              <a:t>There </a:t>
            </a:r>
            <a:r>
              <a:rPr lang="en-US" dirty="0"/>
              <a:t>are differences in motor ability. These differences are visible at different ages. Some people can perform mechanical tasks easily, while others, even though they are at the same level, feel much difficulty in performing these tasks.</a:t>
            </a:r>
          </a:p>
          <a:p>
            <a:endParaRPr lang="en-US" dirty="0"/>
          </a:p>
        </p:txBody>
      </p:sp>
    </p:spTree>
    <p:extLst>
      <p:ext uri="{BB962C8B-B14F-4D97-AF65-F5344CB8AC3E}">
        <p14:creationId xmlns:p14="http://schemas.microsoft.com/office/powerpoint/2010/main" val="1955299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 6. Racial differences:</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lgn="just">
              <a:buNone/>
            </a:pPr>
            <a:r>
              <a:rPr lang="en-US" dirty="0" smtClean="0"/>
              <a:t>There </a:t>
            </a:r>
            <a:r>
              <a:rPr lang="en-US" dirty="0"/>
              <a:t>are different kinds of racial differences. Differences of environment is a normal factor in causing these differences. Karl Brigham has composed a list on the basis of differences in levels of intelligence among people who have migrated to United States from other countries.</a:t>
            </a:r>
          </a:p>
          <a:p>
            <a:pPr marL="0" indent="0" algn="just">
              <a:buNone/>
            </a:pPr>
            <a:r>
              <a:rPr lang="en-US" dirty="0"/>
              <a:t>On the basis of these average differences between the races, the mental age of a particular individual cannot be calculated since this difference is based on environment.</a:t>
            </a:r>
          </a:p>
          <a:p>
            <a:pPr marL="0" indent="0">
              <a:buNone/>
            </a:pPr>
            <a:endParaRPr lang="en-US" dirty="0"/>
          </a:p>
        </p:txBody>
      </p:sp>
    </p:spTree>
    <p:extLst>
      <p:ext uri="{BB962C8B-B14F-4D97-AF65-F5344CB8AC3E}">
        <p14:creationId xmlns:p14="http://schemas.microsoft.com/office/powerpoint/2010/main" val="1469242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7. Differences due to nationality:</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lgn="just">
              <a:buNone/>
            </a:pPr>
            <a:r>
              <a:rPr lang="en-US" dirty="0" smtClean="0"/>
              <a:t>Individuals </a:t>
            </a:r>
            <a:r>
              <a:rPr lang="en-US" dirty="0"/>
              <a:t>of different nations differ in respect of physical and mental differences, interests and personality etc. ‘Russians are tall and stout’; ‘Ceylonese are short and slim’; ‘Germans have no sense of </a:t>
            </a:r>
            <a:r>
              <a:rPr lang="en-US" dirty="0" err="1"/>
              <a:t>humour</a:t>
            </a:r>
            <a:r>
              <a:rPr lang="en-US" dirty="0"/>
              <a:t>’; ‘Yellow races are cruel and revengeful’; ‘Americans are hearty and frank’; Indians are timid and peace-loving’ and the like observations enter into our common talk.</a:t>
            </a:r>
          </a:p>
          <a:p>
            <a:endParaRPr lang="en-US" dirty="0"/>
          </a:p>
        </p:txBody>
      </p:sp>
    </p:spTree>
    <p:extLst>
      <p:ext uri="{BB962C8B-B14F-4D97-AF65-F5344CB8AC3E}">
        <p14:creationId xmlns:p14="http://schemas.microsoft.com/office/powerpoint/2010/main" val="587759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8. Differences due to economic status:</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lgn="just">
              <a:buNone/>
            </a:pPr>
            <a:r>
              <a:rPr lang="en-US" dirty="0"/>
              <a:t>Differences in children’s interests, tendencies and character are caused by economic differences.</a:t>
            </a:r>
          </a:p>
          <a:p>
            <a:endParaRPr lang="en-US" dirty="0"/>
          </a:p>
        </p:txBody>
      </p:sp>
    </p:spTree>
    <p:extLst>
      <p:ext uri="{BB962C8B-B14F-4D97-AF65-F5344CB8AC3E}">
        <p14:creationId xmlns:p14="http://schemas.microsoft.com/office/powerpoint/2010/main" val="2645545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9. Differences in interests:</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lgn="just">
              <a:buNone/>
            </a:pPr>
            <a:r>
              <a:rPr lang="en-US" dirty="0"/>
              <a:t>Factors such as sex, family background level of development, differences of race and nationality etc., cause differences in interests</a:t>
            </a:r>
            <a:endParaRPr lang="en-US" dirty="0"/>
          </a:p>
        </p:txBody>
      </p:sp>
    </p:spTree>
    <p:extLst>
      <p:ext uri="{BB962C8B-B14F-4D97-AF65-F5344CB8AC3E}">
        <p14:creationId xmlns:p14="http://schemas.microsoft.com/office/powerpoint/2010/main" val="2458239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10. Emotional differences:</a:t>
            </a:r>
            <a:r>
              <a:rPr lang="en-US" dirty="0"/>
              <a:t/>
            </a:r>
            <a:br>
              <a:rPr lang="en-US" dirty="0"/>
            </a:br>
            <a:endParaRPr lang="en-US" dirty="0"/>
          </a:p>
        </p:txBody>
      </p:sp>
      <p:sp>
        <p:nvSpPr>
          <p:cNvPr id="3" name="Content Placeholder 2"/>
          <p:cNvSpPr>
            <a:spLocks noGrp="1"/>
          </p:cNvSpPr>
          <p:nvPr>
            <p:ph idx="1"/>
          </p:nvPr>
        </p:nvSpPr>
        <p:spPr/>
        <p:txBody>
          <a:bodyPr/>
          <a:lstStyle/>
          <a:p>
            <a:pPr marL="0" indent="0" algn="just">
              <a:buNone/>
            </a:pPr>
            <a:r>
              <a:rPr lang="en-US" dirty="0" smtClean="0"/>
              <a:t>Individuals </a:t>
            </a:r>
            <a:r>
              <a:rPr lang="en-US" dirty="0"/>
              <a:t>differ in their emotional reactions to a particular situation. Some are irritable and aggressive and they get angry very soon. There are others who are of peaceful nature and do not get angry easily. At a particular thing an individual may be so much enraged that he may be prepared for the worst crime like murder, while another person may only laugh at it.</a:t>
            </a:r>
          </a:p>
          <a:p>
            <a:endParaRPr lang="en-US" dirty="0"/>
          </a:p>
        </p:txBody>
      </p:sp>
    </p:spTree>
    <p:extLst>
      <p:ext uri="{BB962C8B-B14F-4D97-AF65-F5344CB8AC3E}">
        <p14:creationId xmlns:p14="http://schemas.microsoft.com/office/powerpoint/2010/main" val="4006067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11. Personality differences:</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lgn="just">
              <a:buNone/>
            </a:pPr>
            <a:r>
              <a:rPr lang="en-US" dirty="0" smtClean="0"/>
              <a:t>There </a:t>
            </a:r>
            <a:r>
              <a:rPr lang="en-US" dirty="0"/>
              <a:t>are differences in respect of personality. On the basis of differences in personality, individuals have been classified into many groups.</a:t>
            </a:r>
          </a:p>
          <a:p>
            <a:endParaRPr lang="en-US" dirty="0"/>
          </a:p>
        </p:txBody>
      </p:sp>
    </p:spTree>
    <p:extLst>
      <p:ext uri="{BB962C8B-B14F-4D97-AF65-F5344CB8AC3E}">
        <p14:creationId xmlns:p14="http://schemas.microsoft.com/office/powerpoint/2010/main" val="30377035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Causes of Individual Differences:</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buNone/>
            </a:pPr>
            <a:r>
              <a:rPr lang="en-US" b="1" dirty="0"/>
              <a:t>Some of the main causes of individual differences are as under:</a:t>
            </a:r>
            <a:endParaRPr lang="en-US" dirty="0"/>
          </a:p>
          <a:p>
            <a:pPr algn="just"/>
            <a:endParaRPr lang="en-US" dirty="0"/>
          </a:p>
        </p:txBody>
      </p:sp>
    </p:spTree>
    <p:extLst>
      <p:ext uri="{BB962C8B-B14F-4D97-AF65-F5344CB8AC3E}">
        <p14:creationId xmlns:p14="http://schemas.microsoft.com/office/powerpoint/2010/main" val="3805059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1. Heredity:</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lgn="just">
              <a:buNone/>
            </a:pPr>
            <a:r>
              <a:rPr lang="en-US" dirty="0" smtClean="0"/>
              <a:t>One </a:t>
            </a:r>
            <a:r>
              <a:rPr lang="en-US" dirty="0"/>
              <a:t>of the most significant and chief causes of individual differences is heredity. Individuals inherit various physical traits like face with its features, </a:t>
            </a:r>
            <a:r>
              <a:rPr lang="en-US" dirty="0" err="1"/>
              <a:t>colour</a:t>
            </a:r>
            <a:r>
              <a:rPr lang="en-US" dirty="0"/>
              <a:t> of eyes and hair, type of skin, shape of skull and size of hands, </a:t>
            </a:r>
            <a:r>
              <a:rPr lang="en-US" dirty="0" err="1"/>
              <a:t>colour</a:t>
            </a:r>
            <a:r>
              <a:rPr lang="en-US" dirty="0"/>
              <a:t> blindness, baldness, stub-finger and tendency to certain diseases like cancer and tuberculosis, mental traits like intelligence, abstract thinking, aptitudes and prejudices. Now it is an admitted fact that heredity differences result in the quantity and rate of physical as well as mental development being different and different individuals.</a:t>
            </a:r>
          </a:p>
          <a:p>
            <a:endParaRPr lang="en-US" dirty="0"/>
          </a:p>
        </p:txBody>
      </p:sp>
    </p:spTree>
    <p:extLst>
      <p:ext uri="{BB962C8B-B14F-4D97-AF65-F5344CB8AC3E}">
        <p14:creationId xmlns:p14="http://schemas.microsoft.com/office/powerpoint/2010/main" val="14158447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2. Environment:</a:t>
            </a:r>
            <a:r>
              <a:rPr lang="en-US" dirty="0"/>
              <a:t/>
            </a:r>
            <a:br>
              <a:rPr lang="en-US" dirty="0"/>
            </a:br>
            <a:endParaRPr lang="en-US" dirty="0"/>
          </a:p>
        </p:txBody>
      </p:sp>
      <p:sp>
        <p:nvSpPr>
          <p:cNvPr id="3" name="Content Placeholder 2"/>
          <p:cNvSpPr>
            <a:spLocks noGrp="1"/>
          </p:cNvSpPr>
          <p:nvPr>
            <p:ph idx="1"/>
          </p:nvPr>
        </p:nvSpPr>
        <p:spPr/>
        <p:txBody>
          <a:bodyPr/>
          <a:lstStyle/>
          <a:p>
            <a:pPr marL="0" indent="0" algn="just">
              <a:buNone/>
            </a:pPr>
            <a:r>
              <a:rPr lang="en-US" dirty="0" smtClean="0"/>
              <a:t>Environment </a:t>
            </a:r>
            <a:r>
              <a:rPr lang="en-US" dirty="0"/>
              <a:t>significantly influences individual differences. Changes in child’s environment are reflected in the changes in his personality. Psychologically speaking, a person’s environment consists of sum total of stimulation which he receives from conception until his death.</a:t>
            </a:r>
          </a:p>
          <a:p>
            <a:pPr marL="0" indent="0" algn="just">
              <a:buNone/>
            </a:pPr>
            <a:r>
              <a:rPr lang="en-US" dirty="0"/>
              <a:t>Environment consists of physical, intellectual, social, moral, political, economic and cultural forces. All these forces cause individual differences. Modern psychologists believe that individual differences are caused by both heredity and environment. Personality is the outcome of mutual interaction between heredity and environment.</a:t>
            </a:r>
          </a:p>
          <a:p>
            <a:endParaRPr lang="en-US" dirty="0"/>
          </a:p>
        </p:txBody>
      </p:sp>
    </p:spTree>
    <p:extLst>
      <p:ext uri="{BB962C8B-B14F-4D97-AF65-F5344CB8AC3E}">
        <p14:creationId xmlns:p14="http://schemas.microsoft.com/office/powerpoint/2010/main" val="3828312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smtClean="0"/>
              <a:t>Objective</a:t>
            </a:r>
            <a:endParaRPr lang="en-US" dirty="0"/>
          </a:p>
        </p:txBody>
      </p:sp>
      <p:sp>
        <p:nvSpPr>
          <p:cNvPr id="3" name="Content Placeholder 2"/>
          <p:cNvSpPr>
            <a:spLocks noGrp="1"/>
          </p:cNvSpPr>
          <p:nvPr>
            <p:ph idx="1"/>
          </p:nvPr>
        </p:nvSpPr>
        <p:spPr/>
        <p:txBody>
          <a:bodyPr/>
          <a:lstStyle/>
          <a:p>
            <a:r>
              <a:rPr lang="en-US" dirty="0" smtClean="0"/>
              <a:t>Definition of individual differences</a:t>
            </a:r>
          </a:p>
          <a:p>
            <a:r>
              <a:rPr lang="en-US" dirty="0" smtClean="0"/>
              <a:t>Nature of individual differences</a:t>
            </a:r>
          </a:p>
          <a:p>
            <a:r>
              <a:rPr lang="en-US" dirty="0" smtClean="0"/>
              <a:t>Types of individual differences</a:t>
            </a:r>
          </a:p>
          <a:p>
            <a:r>
              <a:rPr lang="en-US" dirty="0" smtClean="0"/>
              <a:t>Causes of  individual differences</a:t>
            </a:r>
          </a:p>
          <a:p>
            <a:r>
              <a:rPr lang="en-US" dirty="0" smtClean="0"/>
              <a:t>Measurements of  individual differences</a:t>
            </a:r>
          </a:p>
          <a:p>
            <a:r>
              <a:rPr lang="en-US" dirty="0" smtClean="0"/>
              <a:t>Conclusion</a:t>
            </a:r>
          </a:p>
          <a:p>
            <a:pPr marL="0" indent="0">
              <a:buNone/>
            </a:pPr>
            <a:endParaRPr lang="en-US" dirty="0" smtClean="0"/>
          </a:p>
          <a:p>
            <a:endParaRPr lang="en-US" dirty="0"/>
          </a:p>
        </p:txBody>
      </p:sp>
    </p:spTree>
    <p:extLst>
      <p:ext uri="{BB962C8B-B14F-4D97-AF65-F5344CB8AC3E}">
        <p14:creationId xmlns:p14="http://schemas.microsoft.com/office/powerpoint/2010/main" val="38792437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3. Influence of caste, race and nation:</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lgn="just">
              <a:buNone/>
            </a:pPr>
            <a:r>
              <a:rPr lang="en-US" dirty="0" smtClean="0"/>
              <a:t>Individuals </a:t>
            </a:r>
            <a:r>
              <a:rPr lang="en-US" dirty="0"/>
              <a:t>of different castes and races exhibit very marked differences. It is generally seen that son of a Kshatriya has a more of courage in him while the son of a trader has the traits of business.</a:t>
            </a:r>
          </a:p>
          <a:p>
            <a:pPr marL="0" indent="0" algn="just">
              <a:buNone/>
            </a:pPr>
            <a:r>
              <a:rPr lang="en-US" dirty="0"/>
              <a:t>Similarly individuals of different nations show differences in respect of their personality, character and mental abilities. These are the outcome of their geographical, social and cultural environment. Many studies have shown the existence of differences between Americans and Negroes, </a:t>
            </a:r>
            <a:r>
              <a:rPr lang="en-US" dirty="0" err="1"/>
              <a:t>Chineese</a:t>
            </a:r>
            <a:r>
              <a:rPr lang="en-US" dirty="0"/>
              <a:t> and </a:t>
            </a:r>
            <a:r>
              <a:rPr lang="en-US" dirty="0" err="1"/>
              <a:t>Japaneese</a:t>
            </a:r>
            <a:r>
              <a:rPr lang="en-US" dirty="0"/>
              <a:t>, English and Indian individuals</a:t>
            </a:r>
            <a:endParaRPr lang="en-US" dirty="0"/>
          </a:p>
        </p:txBody>
      </p:sp>
    </p:spTree>
    <p:extLst>
      <p:ext uri="{BB962C8B-B14F-4D97-AF65-F5344CB8AC3E}">
        <p14:creationId xmlns:p14="http://schemas.microsoft.com/office/powerpoint/2010/main" val="3281019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4. Age and intelligence:</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lgn="just">
              <a:buNone/>
            </a:pPr>
            <a:r>
              <a:rPr lang="en-US" dirty="0" smtClean="0"/>
              <a:t>Physical</a:t>
            </a:r>
            <a:r>
              <a:rPr lang="en-US" dirty="0"/>
              <a:t>, intellectual and emotional development is caused by the growth in age. Many individuals differ because of the differences in intelligence. Individuals who are below the average in intelligence and mental age find much difficulty in learning and the average intelligent persons can learn quickly.</a:t>
            </a:r>
          </a:p>
          <a:p>
            <a:pPr algn="just"/>
            <a:endParaRPr lang="en-US" dirty="0"/>
          </a:p>
        </p:txBody>
      </p:sp>
    </p:spTree>
    <p:extLst>
      <p:ext uri="{BB962C8B-B14F-4D97-AF65-F5344CB8AC3E}">
        <p14:creationId xmlns:p14="http://schemas.microsoft.com/office/powerpoint/2010/main" val="39195472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pPr algn="ctr"/>
            <a:r>
              <a:rPr lang="en-US" b="1" dirty="0"/>
              <a:t>5. Temperament and emotional stability:</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lgn="just">
              <a:buNone/>
            </a:pPr>
            <a:r>
              <a:rPr lang="en-US" dirty="0" smtClean="0"/>
              <a:t>Some </a:t>
            </a:r>
            <a:r>
              <a:rPr lang="en-US" dirty="0"/>
              <a:t>people are by temperament active and quick, while others are passive and slow, some humorous and others short tempered. Emotional stability of the individual is differently affected by physical, mental and environmental factors. Differences in emotional stability cause individual differences.</a:t>
            </a:r>
          </a:p>
          <a:p>
            <a:pPr algn="just"/>
            <a:endParaRPr lang="en-US" dirty="0"/>
          </a:p>
        </p:txBody>
      </p:sp>
    </p:spTree>
    <p:extLst>
      <p:ext uri="{BB962C8B-B14F-4D97-AF65-F5344CB8AC3E}">
        <p14:creationId xmlns:p14="http://schemas.microsoft.com/office/powerpoint/2010/main" val="2082553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6. Other Causes:</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lgn="just">
              <a:buNone/>
            </a:pPr>
            <a:r>
              <a:rPr lang="en-US" dirty="0" smtClean="0"/>
              <a:t>Interests</a:t>
            </a:r>
            <a:r>
              <a:rPr lang="en-US" dirty="0"/>
              <a:t>, aptitudes, achievements, sentiments, character, educational and home background lead to individual differences.</a:t>
            </a:r>
          </a:p>
          <a:p>
            <a:endParaRPr lang="en-US" dirty="0"/>
          </a:p>
        </p:txBody>
      </p:sp>
    </p:spTree>
    <p:extLst>
      <p:ext uri="{BB962C8B-B14F-4D97-AF65-F5344CB8AC3E}">
        <p14:creationId xmlns:p14="http://schemas.microsoft.com/office/powerpoint/2010/main" val="1719544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7. Economic condition and education:</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lgn="just">
              <a:buNone/>
            </a:pPr>
            <a:r>
              <a:rPr lang="en-US" dirty="0" smtClean="0"/>
              <a:t>Individual </a:t>
            </a:r>
            <a:r>
              <a:rPr lang="en-US" dirty="0"/>
              <a:t>differences are caused by economic condition of the parents and the education of the children. It is not possible for the children of two economic classes to have a similarity and equality.</a:t>
            </a:r>
          </a:p>
          <a:p>
            <a:endParaRPr lang="en-US" dirty="0"/>
          </a:p>
        </p:txBody>
      </p:sp>
    </p:spTree>
    <p:extLst>
      <p:ext uri="{BB962C8B-B14F-4D97-AF65-F5344CB8AC3E}">
        <p14:creationId xmlns:p14="http://schemas.microsoft.com/office/powerpoint/2010/main" val="6435401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pPr algn="ctr"/>
            <a:r>
              <a:rPr lang="en-US" b="1" dirty="0"/>
              <a:t>Measurements of individual differences</a:t>
            </a:r>
            <a:r>
              <a:rPr lang="en-US" dirty="0"/>
              <a:t/>
            </a:r>
            <a:br>
              <a:rPr lang="en-US" dirty="0"/>
            </a:br>
            <a:endParaRPr lang="en-US" dirty="0"/>
          </a:p>
        </p:txBody>
      </p:sp>
      <p:sp>
        <p:nvSpPr>
          <p:cNvPr id="3" name="Content Placeholder 2"/>
          <p:cNvSpPr>
            <a:spLocks noGrp="1"/>
          </p:cNvSpPr>
          <p:nvPr>
            <p:ph idx="1"/>
          </p:nvPr>
        </p:nvSpPr>
        <p:spPr/>
        <p:txBody>
          <a:bodyPr anchor="ctr"/>
          <a:lstStyle/>
          <a:p>
            <a:pPr lvl="0" algn="just"/>
            <a:r>
              <a:rPr lang="en-US" b="1" dirty="0" smtClean="0"/>
              <a:t>Limited </a:t>
            </a:r>
            <a:r>
              <a:rPr lang="en-US" b="1" dirty="0"/>
              <a:t>size of the class:</a:t>
            </a:r>
            <a:endParaRPr lang="en-US" dirty="0"/>
          </a:p>
          <a:p>
            <a:pPr algn="just"/>
            <a:endParaRPr lang="en-US" dirty="0" smtClean="0"/>
          </a:p>
          <a:p>
            <a:pPr algn="just"/>
            <a:r>
              <a:rPr lang="en-US" dirty="0" smtClean="0"/>
              <a:t>Generally </a:t>
            </a:r>
            <a:r>
              <a:rPr lang="en-US" dirty="0"/>
              <a:t>there are 50 or more than 50 students in a class. In such a large class, it is not possible for the teacher to pay individual attention to the students. The size of the class should be small. It should be divided into various units so that after class-room work their various difficulties may be found out.</a:t>
            </a:r>
          </a:p>
          <a:p>
            <a:endParaRPr lang="en-US" dirty="0"/>
          </a:p>
        </p:txBody>
      </p:sp>
    </p:spTree>
    <p:extLst>
      <p:ext uri="{BB962C8B-B14F-4D97-AF65-F5344CB8AC3E}">
        <p14:creationId xmlns:p14="http://schemas.microsoft.com/office/powerpoint/2010/main" val="1664727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lvl="0" algn="ctr"/>
            <a:r>
              <a:rPr lang="en-US" b="1" dirty="0"/>
              <a:t>Proper division of the class:</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lgn="just">
              <a:buNone/>
            </a:pPr>
            <a:r>
              <a:rPr lang="en-US" dirty="0" smtClean="0"/>
              <a:t>Now </a:t>
            </a:r>
            <a:r>
              <a:rPr lang="en-US" dirty="0"/>
              <a:t>there are separate classes for the students, who have different intelligence. While bringing about this classification, the teacher should keep in mind the difference in age, interests, emotional and social qualities.</a:t>
            </a:r>
          </a:p>
        </p:txBody>
      </p:sp>
    </p:spTree>
    <p:extLst>
      <p:ext uri="{BB962C8B-B14F-4D97-AF65-F5344CB8AC3E}">
        <p14:creationId xmlns:p14="http://schemas.microsoft.com/office/powerpoint/2010/main" val="4101695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3</a:t>
            </a:r>
            <a:r>
              <a:rPr lang="en-US" dirty="0"/>
              <a:t>.</a:t>
            </a:r>
            <a:r>
              <a:rPr lang="en-US" b="1" dirty="0"/>
              <a:t>Home task:</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buNone/>
            </a:pPr>
            <a:endParaRPr lang="en-US" dirty="0"/>
          </a:p>
          <a:p>
            <a:pPr marL="0" indent="0" algn="just">
              <a:buNone/>
            </a:pPr>
            <a:r>
              <a:rPr lang="en-US" dirty="0"/>
              <a:t>The teacher should assign home task to the students while keeping in view the individual differences.</a:t>
            </a:r>
          </a:p>
        </p:txBody>
      </p:sp>
    </p:spTree>
    <p:extLst>
      <p:ext uri="{BB962C8B-B14F-4D97-AF65-F5344CB8AC3E}">
        <p14:creationId xmlns:p14="http://schemas.microsoft.com/office/powerpoint/2010/main" val="33913520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4. </a:t>
            </a:r>
            <a:r>
              <a:rPr lang="en-US" b="1" dirty="0" smtClean="0"/>
              <a:t>Curriculum:</a:t>
            </a:r>
            <a:endParaRPr lang="en-US" dirty="0"/>
          </a:p>
        </p:txBody>
      </p:sp>
      <p:sp>
        <p:nvSpPr>
          <p:cNvPr id="3" name="Content Placeholder 2"/>
          <p:cNvSpPr>
            <a:spLocks noGrp="1"/>
          </p:cNvSpPr>
          <p:nvPr>
            <p:ph idx="1"/>
          </p:nvPr>
        </p:nvSpPr>
        <p:spPr/>
        <p:txBody>
          <a:bodyPr anchor="ctr"/>
          <a:lstStyle/>
          <a:p>
            <a:pPr marL="0" indent="0">
              <a:buNone/>
            </a:pPr>
            <a:endParaRPr lang="en-US" dirty="0"/>
          </a:p>
          <a:p>
            <a:pPr marL="0" indent="0" algn="just">
              <a:buNone/>
            </a:pPr>
            <a:r>
              <a:rPr lang="en-US" dirty="0"/>
              <a:t>The curriculum should be modified to suit the needs of all types of children. A large number of subjects should be included in the curriculum so that education can be provided to each child according to his interests, needs and abilities. Curriculum should not be rigid but it should be flexible.</a:t>
            </a:r>
          </a:p>
          <a:p>
            <a:pPr marL="0" indent="0" algn="just">
              <a:buNone/>
            </a:pPr>
            <a:r>
              <a:rPr lang="en-US" dirty="0"/>
              <a:t>If we lay down the same curriculum for all the students, the brilliant students will not be able to have full mental diet, and the backward students and the students of lower I.Q. will lag far behind in the class, and they may start playing truancy from the school.</a:t>
            </a:r>
          </a:p>
          <a:p>
            <a:endParaRPr lang="en-US" dirty="0"/>
          </a:p>
        </p:txBody>
      </p:sp>
    </p:spTree>
    <p:extLst>
      <p:ext uri="{BB962C8B-B14F-4D97-AF65-F5344CB8AC3E}">
        <p14:creationId xmlns:p14="http://schemas.microsoft.com/office/powerpoint/2010/main" val="25720208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5. Methods of Teaching:</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lgn="just">
              <a:buNone/>
            </a:pPr>
            <a:r>
              <a:rPr lang="en-US" dirty="0" smtClean="0"/>
              <a:t>Methods </a:t>
            </a:r>
            <a:r>
              <a:rPr lang="en-US" dirty="0"/>
              <a:t>of teaching should be chosen on the basis of individual differences. It is not advisable to use the same method of education in the case of all children-gifted or backward.</a:t>
            </a:r>
          </a:p>
          <a:p>
            <a:endParaRPr lang="en-US" dirty="0"/>
          </a:p>
        </p:txBody>
      </p:sp>
    </p:spTree>
    <p:extLst>
      <p:ext uri="{BB962C8B-B14F-4D97-AF65-F5344CB8AC3E}">
        <p14:creationId xmlns:p14="http://schemas.microsoft.com/office/powerpoint/2010/main" val="1443851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a:t>
            </a:r>
            <a:r>
              <a:rPr lang="en-US" dirty="0"/>
              <a:t>of individual differences</a:t>
            </a:r>
            <a:br>
              <a:rPr lang="en-US" dirty="0"/>
            </a:br>
            <a:r>
              <a:rPr lang="en-US" dirty="0" smtClean="0"/>
              <a:t> </a:t>
            </a:r>
            <a:endParaRPr lang="en-US" dirty="0"/>
          </a:p>
        </p:txBody>
      </p:sp>
      <p:sp>
        <p:nvSpPr>
          <p:cNvPr id="3" name="Content Placeholder 2"/>
          <p:cNvSpPr>
            <a:spLocks noGrp="1"/>
          </p:cNvSpPr>
          <p:nvPr>
            <p:ph idx="1"/>
          </p:nvPr>
        </p:nvSpPr>
        <p:spPr/>
        <p:txBody>
          <a:bodyPr/>
          <a:lstStyle/>
          <a:p>
            <a:r>
              <a:rPr lang="en-US" b="1" i="1" dirty="0" err="1"/>
              <a:t>Drever</a:t>
            </a:r>
            <a:r>
              <a:rPr lang="en-US" b="1" i="1" dirty="0"/>
              <a:t> James</a:t>
            </a:r>
            <a:endParaRPr lang="en-US" dirty="0"/>
          </a:p>
          <a:p>
            <a:r>
              <a:rPr lang="en-US" dirty="0"/>
              <a:t>“Variations or deviations from the average of the group, with respect to the mental or physical characters, occurring in the individual member of</a:t>
            </a:r>
            <a:r>
              <a:rPr lang="en-US" b="1" dirty="0"/>
              <a:t> </a:t>
            </a:r>
            <a:r>
              <a:rPr lang="en-US" dirty="0"/>
              <a:t>the group are individual differences.”</a:t>
            </a:r>
          </a:p>
          <a:p>
            <a:r>
              <a:rPr lang="en-US" b="1" i="1" dirty="0"/>
              <a:t>Skinner, C.E.</a:t>
            </a:r>
          </a:p>
          <a:p>
            <a:r>
              <a:rPr lang="en-US" dirty="0"/>
              <a:t>“Today we think of individual differences as including any measurable aspect of the total personality.”</a:t>
            </a:r>
          </a:p>
          <a:p>
            <a:pPr marL="0" indent="0">
              <a:buNone/>
            </a:pPr>
            <a:endParaRPr lang="en-US" dirty="0"/>
          </a:p>
        </p:txBody>
      </p:sp>
    </p:spTree>
    <p:extLst>
      <p:ext uri="{BB962C8B-B14F-4D97-AF65-F5344CB8AC3E}">
        <p14:creationId xmlns:p14="http://schemas.microsoft.com/office/powerpoint/2010/main" val="35937915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6. Educational Guidance:</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lgn="just">
              <a:buNone/>
            </a:pPr>
            <a:r>
              <a:rPr lang="en-US" dirty="0" smtClean="0"/>
              <a:t>Teacher should impart educational guidance to the students while keeping in view their individual differences. He can assist them in the selection of educational career, selection of subjects, selection of books, selection of hobbies and co-curricular activities and in many other areas connected with education.</a:t>
            </a:r>
          </a:p>
          <a:p>
            <a:pPr algn="just"/>
            <a:endParaRPr lang="en-US" dirty="0"/>
          </a:p>
        </p:txBody>
      </p:sp>
    </p:spTree>
    <p:extLst>
      <p:ext uri="{BB962C8B-B14F-4D97-AF65-F5344CB8AC3E}">
        <p14:creationId xmlns:p14="http://schemas.microsoft.com/office/powerpoint/2010/main" val="30572320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7. Vocational Guidance:</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lgn="just">
              <a:buNone/>
            </a:pPr>
            <a:r>
              <a:rPr lang="en-US" dirty="0" smtClean="0"/>
              <a:t>While </a:t>
            </a:r>
            <a:r>
              <a:rPr lang="en-US" dirty="0"/>
              <a:t>keeping in view the individual differences the teacher can guide the students in the vocation that they should adopt.</a:t>
            </a:r>
          </a:p>
          <a:p>
            <a:endParaRPr lang="en-US" dirty="0"/>
          </a:p>
        </p:txBody>
      </p:sp>
    </p:spTree>
    <p:extLst>
      <p:ext uri="{BB962C8B-B14F-4D97-AF65-F5344CB8AC3E}">
        <p14:creationId xmlns:p14="http://schemas.microsoft.com/office/powerpoint/2010/main" val="31695722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8. Individual Training:</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buNone/>
            </a:pPr>
            <a:r>
              <a:rPr lang="en-US" dirty="0" smtClean="0"/>
              <a:t>Many </a:t>
            </a:r>
            <a:r>
              <a:rPr lang="en-US" dirty="0"/>
              <a:t>plans and techniques for individualizing instructions have been advocated.</a:t>
            </a:r>
          </a:p>
          <a:p>
            <a:endParaRPr lang="en-US" dirty="0"/>
          </a:p>
        </p:txBody>
      </p:sp>
    </p:spTree>
    <p:extLst>
      <p:ext uri="{BB962C8B-B14F-4D97-AF65-F5344CB8AC3E}">
        <p14:creationId xmlns:p14="http://schemas.microsoft.com/office/powerpoint/2010/main" val="8535605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Conclusion:</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lgn="just">
              <a:buNone/>
            </a:pPr>
            <a:r>
              <a:rPr lang="en-US" dirty="0" smtClean="0"/>
              <a:t>Thus</a:t>
            </a:r>
            <a:r>
              <a:rPr lang="en-US" dirty="0"/>
              <a:t>, the problem of individual differences can be tackled with multi-dimensional tasks. As teachers, we must be aware of students’ individual differences such as differences in culture, ethnicity, intelligence, languages, learning styles, etc. It is because it may enhance students’ understanding or limit their opportunity to learn from the school environment. These factors should be taken into consideration when we plan teaching and learning process in the classroom.</a:t>
            </a:r>
          </a:p>
          <a:p>
            <a:endParaRPr lang="en-US" dirty="0"/>
          </a:p>
        </p:txBody>
      </p:sp>
    </p:spTree>
    <p:extLst>
      <p:ext uri="{BB962C8B-B14F-4D97-AF65-F5344CB8AC3E}">
        <p14:creationId xmlns:p14="http://schemas.microsoft.com/office/powerpoint/2010/main" val="7814661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normAutofit/>
          </a:bodyPr>
          <a:lstStyle/>
          <a:p>
            <a:pPr marL="0" indent="0" algn="ctr">
              <a:buNone/>
            </a:pPr>
            <a:r>
              <a:rPr lang="en-US" sz="8000" dirty="0" smtClean="0"/>
              <a:t>Thanks</a:t>
            </a:r>
            <a:endParaRPr lang="en-US" sz="8000" dirty="0"/>
          </a:p>
        </p:txBody>
      </p:sp>
    </p:spTree>
    <p:extLst>
      <p:ext uri="{BB962C8B-B14F-4D97-AF65-F5344CB8AC3E}">
        <p14:creationId xmlns:p14="http://schemas.microsoft.com/office/powerpoint/2010/main" val="4218942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t>Nature of individual differences</a:t>
            </a:r>
            <a:br>
              <a:rPr lang="en-US" sz="3200" dirty="0"/>
            </a:br>
            <a:endParaRPr lang="en-US" sz="3200" dirty="0"/>
          </a:p>
        </p:txBody>
      </p:sp>
      <p:sp>
        <p:nvSpPr>
          <p:cNvPr id="3" name="Content Placeholder 2"/>
          <p:cNvSpPr>
            <a:spLocks noGrp="1"/>
          </p:cNvSpPr>
          <p:nvPr>
            <p:ph idx="1"/>
          </p:nvPr>
        </p:nvSpPr>
        <p:spPr>
          <a:xfrm>
            <a:off x="677334" y="1930401"/>
            <a:ext cx="8596668" cy="4110962"/>
          </a:xfrm>
        </p:spPr>
        <p:txBody>
          <a:bodyPr/>
          <a:lstStyle/>
          <a:p>
            <a:pPr marL="0" indent="0" algn="just">
              <a:buNone/>
            </a:pPr>
            <a:r>
              <a:rPr lang="en-US" dirty="0" smtClean="0"/>
              <a:t>The psychology of individual differences is concerned with the systematic study of intelligence and abilities associated with personality of learner, learning styles and needs and interest of learner.</a:t>
            </a:r>
          </a:p>
        </p:txBody>
      </p:sp>
    </p:spTree>
    <p:extLst>
      <p:ext uri="{BB962C8B-B14F-4D97-AF65-F5344CB8AC3E}">
        <p14:creationId xmlns:p14="http://schemas.microsoft.com/office/powerpoint/2010/main" val="2633936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 </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6731" y="1763486"/>
            <a:ext cx="5903808" cy="4754880"/>
          </a:xfrm>
        </p:spPr>
      </p:pic>
    </p:spTree>
    <p:extLst>
      <p:ext uri="{BB962C8B-B14F-4D97-AF65-F5344CB8AC3E}">
        <p14:creationId xmlns:p14="http://schemas.microsoft.com/office/powerpoint/2010/main" val="1945164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Types of individual differences</a:t>
            </a:r>
            <a:br>
              <a:rPr lang="en-US" dirty="0"/>
            </a:br>
            <a:endParaRPr lang="en-US" dirty="0"/>
          </a:p>
        </p:txBody>
      </p:sp>
      <p:sp>
        <p:nvSpPr>
          <p:cNvPr id="3" name="Content Placeholder 2"/>
          <p:cNvSpPr>
            <a:spLocks noGrp="1"/>
          </p:cNvSpPr>
          <p:nvPr>
            <p:ph idx="1"/>
          </p:nvPr>
        </p:nvSpPr>
        <p:spPr/>
        <p:txBody>
          <a:bodyPr anchor="ctr"/>
          <a:lstStyle/>
          <a:p>
            <a:pPr marL="0" indent="0">
              <a:buNone/>
            </a:pPr>
            <a:r>
              <a:rPr lang="en-US" b="1" dirty="0"/>
              <a:t>1. Physical differences:</a:t>
            </a:r>
            <a:endParaRPr lang="en-US" dirty="0"/>
          </a:p>
          <a:p>
            <a:pPr marL="0" indent="0" algn="just">
              <a:buNone/>
            </a:pPr>
            <a:r>
              <a:rPr lang="en-US" dirty="0"/>
              <a:t>Shortness or tallness of stature, darkness or fairness of complexion, fatness, thinness, or weakness are various physical individual differences.</a:t>
            </a:r>
          </a:p>
          <a:p>
            <a:pPr marL="0" indent="0">
              <a:buNone/>
            </a:pPr>
            <a:endParaRPr lang="en-US" dirty="0"/>
          </a:p>
        </p:txBody>
      </p:sp>
    </p:spTree>
    <p:extLst>
      <p:ext uri="{BB962C8B-B14F-4D97-AF65-F5344CB8AC3E}">
        <p14:creationId xmlns:p14="http://schemas.microsoft.com/office/powerpoint/2010/main" val="4267854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2. Differences in intelligence:</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lgn="just">
              <a:buNone/>
            </a:pPr>
            <a:r>
              <a:rPr lang="en-US" dirty="0"/>
              <a:t>There are differences in intelligence level among different individuals. We can classify the individuals from super-normal  on the basis of their intelligence level.</a:t>
            </a:r>
          </a:p>
          <a:p>
            <a:pPr marL="0" indent="0">
              <a:buNone/>
            </a:pPr>
            <a:endParaRPr lang="en-US" dirty="0"/>
          </a:p>
        </p:txBody>
      </p:sp>
    </p:spTree>
    <p:extLst>
      <p:ext uri="{BB962C8B-B14F-4D97-AF65-F5344CB8AC3E}">
        <p14:creationId xmlns:p14="http://schemas.microsoft.com/office/powerpoint/2010/main" val="994089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3. Differences in attitudes:</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buNone/>
            </a:pPr>
            <a:r>
              <a:rPr lang="en-US" dirty="0"/>
              <a:t>Individuals differ in their attitudes towards different people, objects, institutions and authority.</a:t>
            </a:r>
          </a:p>
          <a:p>
            <a:pPr marL="0" indent="0" algn="just">
              <a:buNone/>
            </a:pPr>
            <a:endParaRPr lang="en-US" dirty="0"/>
          </a:p>
        </p:txBody>
      </p:sp>
    </p:spTree>
    <p:extLst>
      <p:ext uri="{BB962C8B-B14F-4D97-AF65-F5344CB8AC3E}">
        <p14:creationId xmlns:p14="http://schemas.microsoft.com/office/powerpoint/2010/main" val="894719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a:t>4. Differences in achievement:</a:t>
            </a:r>
            <a:r>
              <a:rPr lang="en-US" dirty="0"/>
              <a:t/>
            </a:r>
            <a:br>
              <a:rPr lang="en-US" dirty="0"/>
            </a:br>
            <a:endParaRPr lang="en-US" dirty="0"/>
          </a:p>
        </p:txBody>
      </p:sp>
      <p:sp>
        <p:nvSpPr>
          <p:cNvPr id="3" name="Content Placeholder 2"/>
          <p:cNvSpPr>
            <a:spLocks noGrp="1"/>
          </p:cNvSpPr>
          <p:nvPr>
            <p:ph idx="1"/>
          </p:nvPr>
        </p:nvSpPr>
        <p:spPr/>
        <p:txBody>
          <a:bodyPr anchor="ctr"/>
          <a:lstStyle/>
          <a:p>
            <a:pPr marL="0" indent="0" algn="just">
              <a:buNone/>
            </a:pPr>
            <a:r>
              <a:rPr lang="en-US" dirty="0" smtClean="0"/>
              <a:t>It </a:t>
            </a:r>
            <a:r>
              <a:rPr lang="en-US" dirty="0"/>
              <a:t>has been found through achievement tests that individuals differ in their achievement abilities. These differences are very much visible in reading, writing and in learning mathematics.</a:t>
            </a:r>
          </a:p>
          <a:p>
            <a:pPr marL="0" indent="0" algn="just">
              <a:buNone/>
            </a:pPr>
            <a:r>
              <a:rPr lang="en-US" dirty="0"/>
              <a:t>These differences in achievement are even visible among the children who are at the same level of intelligence. These differences are on account of the differences in the various factors of intelligence and the differences in the various experiences, interests and educational background.</a:t>
            </a:r>
          </a:p>
          <a:p>
            <a:pPr algn="just"/>
            <a:endParaRPr lang="en-US" dirty="0"/>
          </a:p>
        </p:txBody>
      </p:sp>
    </p:spTree>
    <p:extLst>
      <p:ext uri="{BB962C8B-B14F-4D97-AF65-F5344CB8AC3E}">
        <p14:creationId xmlns:p14="http://schemas.microsoft.com/office/powerpoint/2010/main" val="86469157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69</TotalTime>
  <Words>1609</Words>
  <Application>Microsoft Office PowerPoint</Application>
  <PresentationFormat>Widescreen</PresentationFormat>
  <Paragraphs>83</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Trebuchet MS</vt:lpstr>
      <vt:lpstr>Wingdings 3</vt:lpstr>
      <vt:lpstr>Facet</vt:lpstr>
      <vt:lpstr>Assignment Submitted To: Mam Hina Zahra Submitted By: Javeria Kanwal &amp; Amna Jalal  &amp;Anam Ilyas Subject: Educational psychology Course Code:EDU-503 Semester: 3rd Topic Name: Individual differences UNIVERSITY OF SARGODHA SUB CAMPUS BHAKKAR </vt:lpstr>
      <vt:lpstr>Objective</vt:lpstr>
      <vt:lpstr>Definition of individual differences  </vt:lpstr>
      <vt:lpstr>Nature of individual differences </vt:lpstr>
      <vt:lpstr>Frame </vt:lpstr>
      <vt:lpstr>Types of individual differences </vt:lpstr>
      <vt:lpstr>2. Differences in intelligence: </vt:lpstr>
      <vt:lpstr>3. Differences in attitudes: </vt:lpstr>
      <vt:lpstr>4. Differences in achievement: </vt:lpstr>
      <vt:lpstr>5. Differences in motor ability: </vt:lpstr>
      <vt:lpstr> 6. Racial differences: </vt:lpstr>
      <vt:lpstr>7. Differences due to nationality: </vt:lpstr>
      <vt:lpstr>8. Differences due to economic status: </vt:lpstr>
      <vt:lpstr>9. Differences in interests: </vt:lpstr>
      <vt:lpstr>10. Emotional differences: </vt:lpstr>
      <vt:lpstr>11. Personality differences: </vt:lpstr>
      <vt:lpstr>Causes of Individual Differences: </vt:lpstr>
      <vt:lpstr>1. Heredity: </vt:lpstr>
      <vt:lpstr>2. Environment: </vt:lpstr>
      <vt:lpstr>3. Influence of caste, race and nation: </vt:lpstr>
      <vt:lpstr>4. Age and intelligence: </vt:lpstr>
      <vt:lpstr>5. Temperament and emotional stability: </vt:lpstr>
      <vt:lpstr>6. Other Causes: </vt:lpstr>
      <vt:lpstr>7. Economic condition and education: </vt:lpstr>
      <vt:lpstr>Measurements of individual differences </vt:lpstr>
      <vt:lpstr>Proper division of the class: </vt:lpstr>
      <vt:lpstr>3.Home task: </vt:lpstr>
      <vt:lpstr>4. Curriculum:</vt:lpstr>
      <vt:lpstr>5. Methods of Teaching: </vt:lpstr>
      <vt:lpstr>6. Educational Guidance: </vt:lpstr>
      <vt:lpstr>7. Vocational Guidance: </vt:lpstr>
      <vt:lpstr>8. Individual Training: </vt:lpstr>
      <vt:lpstr>Conclusion: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Assignment Submitted To: Mam Hina Zahra Submitted By: Javeria Kanwal &amp; Amna Jalal  &amp;Anam Ilyas Subject: Educational psychology Course Code:EDU-503 Semester: 3rd Topic Name: Individual differences UNIVERSITY OF SARGODHA SUB CAMPUS BHAKKAR</dc:title>
  <dc:creator>Windows User</dc:creator>
  <cp:lastModifiedBy>Windows User</cp:lastModifiedBy>
  <cp:revision>5</cp:revision>
  <dcterms:created xsi:type="dcterms:W3CDTF">2020-11-22T14:48:06Z</dcterms:created>
  <dcterms:modified xsi:type="dcterms:W3CDTF">2020-11-22T15:57:32Z</dcterms:modified>
</cp:coreProperties>
</file>