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76" r:id="rId11"/>
    <p:sldId id="268" r:id="rId12"/>
    <p:sldId id="277" r:id="rId13"/>
    <p:sldId id="269" r:id="rId14"/>
    <p:sldId id="270" r:id="rId15"/>
    <p:sldId id="271" r:id="rId16"/>
    <p:sldId id="274" r:id="rId17"/>
    <p:sldId id="273" r:id="rId18"/>
    <p:sldId id="278" r:id="rId19"/>
    <p:sldId id="279" r:id="rId20"/>
    <p:sldId id="280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7D5A9AC-B426-4551-A358-B6ABB6D0CB16}">
          <p14:sldIdLst>
            <p14:sldId id="256"/>
            <p14:sldId id="258"/>
            <p14:sldId id="260"/>
          </p14:sldIdLst>
        </p14:section>
        <p14:section name="Untitled Section" id="{76720338-D060-4BE4-8DB3-1A6235D358C5}">
          <p14:sldIdLst>
            <p14:sldId id="262"/>
            <p14:sldId id="263"/>
            <p14:sldId id="264"/>
            <p14:sldId id="265"/>
            <p14:sldId id="266"/>
            <p14:sldId id="267"/>
            <p14:sldId id="276"/>
            <p14:sldId id="268"/>
            <p14:sldId id="277"/>
            <p14:sldId id="269"/>
            <p14:sldId id="270"/>
            <p14:sldId id="271"/>
            <p14:sldId id="274"/>
            <p14:sldId id="273"/>
            <p14:sldId id="278"/>
            <p14:sldId id="279"/>
            <p14:sldId id="280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973F-79A5-436A-BC74-0173D01FA796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D05D-0643-4C40-A392-80AED95DC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8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973F-79A5-436A-BC74-0173D01FA796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D05D-0643-4C40-A392-80AED95DC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54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973F-79A5-436A-BC74-0173D01FA796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D05D-0643-4C40-A392-80AED95DC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33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973F-79A5-436A-BC74-0173D01FA796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D05D-0643-4C40-A392-80AED95DC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47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973F-79A5-436A-BC74-0173D01FA796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D05D-0643-4C40-A392-80AED95DC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5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973F-79A5-436A-BC74-0173D01FA796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D05D-0643-4C40-A392-80AED95DC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88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973F-79A5-436A-BC74-0173D01FA796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D05D-0643-4C40-A392-80AED95DC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65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973F-79A5-436A-BC74-0173D01FA796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D05D-0643-4C40-A392-80AED95DC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3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973F-79A5-436A-BC74-0173D01FA796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D05D-0643-4C40-A392-80AED95DC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5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973F-79A5-436A-BC74-0173D01FA796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D05D-0643-4C40-A392-80AED95DC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38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973F-79A5-436A-BC74-0173D01FA796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D05D-0643-4C40-A392-80AED95DC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69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D973F-79A5-436A-BC74-0173D01FA796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0D05D-0643-4C40-A392-80AED95DC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09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3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itchFamily="2" charset="2"/>
                  <a:buChar char="v"/>
                </a:pPr>
                <a:r>
                  <a:rPr lang="en-US" dirty="0"/>
                  <a:t>Hypothesis: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: The </a:t>
                </a:r>
                <a:r>
                  <a:rPr lang="en-US" dirty="0" smtClean="0"/>
                  <a:t> </a:t>
                </a:r>
                <a:r>
                  <a:rPr lang="en-US" dirty="0"/>
                  <a:t>distribution is uniform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:The </a:t>
                </a:r>
                <a:r>
                  <a:rPr lang="en-US" dirty="0" smtClean="0"/>
                  <a:t> </a:t>
                </a:r>
                <a:r>
                  <a:rPr lang="en-US" dirty="0"/>
                  <a:t>distribution is not uniform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30" t="-1752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2849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Level of significance: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</a:t>
            </a:r>
            <a:r>
              <a:rPr lang="el-GR" dirty="0" smtClean="0"/>
              <a:t>α</a:t>
            </a:r>
            <a:r>
              <a:rPr lang="en-US" dirty="0" smtClean="0"/>
              <a:t>=0.05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395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 Statistic: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>
                  <a:buFont typeface="Wingdings" pitchFamily="2" charset="2"/>
                  <a:buChar char="v"/>
                </a:pPr>
                <a:r>
                  <a:rPr lang="en-US" dirty="0" smtClean="0"/>
                  <a:t> Arrange the data in ascending order  then compute</a:t>
                </a:r>
                <a:br>
                  <a:rPr lang="en-US" dirty="0" smtClean="0"/>
                </a:br>
                <a:r>
                  <a:rPr lang="en-US" dirty="0" smtClean="0"/>
                  <a:t>  D=  max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sup>
                    </m:sSup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sup>
                    </m:sSup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sup>
                    </m:sSup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max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sup>
                    </m:sSup>
                  </m:oMath>
                </a14:m>
                <a:r>
                  <a:rPr lang="en-US" dirty="0" smtClean="0"/>
                  <a:t>= max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N= no .sample observations so N=5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30" b="-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989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sz="2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2518931"/>
                  </p:ext>
                </p:extLst>
              </p:nvPr>
            </p:nvGraphicFramePr>
            <p:xfrm>
              <a:off x="762000" y="1905000"/>
              <a:ext cx="7924800" cy="42211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84960"/>
                    <a:gridCol w="1584960"/>
                    <a:gridCol w="1584960"/>
                    <a:gridCol w="1584960"/>
                    <a:gridCol w="1584960"/>
                  </a:tblGrid>
                  <a:tr h="703527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num>
                                  <m:den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/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/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703527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1/5=0.2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0.11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0.11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703527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2/5=0.4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0.54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-0.14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0.34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703527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3/5=0.6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0.68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-0.08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0.28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703527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0.73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0.13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703527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0.98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0.18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2518931"/>
                  </p:ext>
                </p:extLst>
              </p:nvPr>
            </p:nvGraphicFramePr>
            <p:xfrm>
              <a:off x="762000" y="1905000"/>
              <a:ext cx="7924800" cy="42211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84960"/>
                    <a:gridCol w="1584960"/>
                    <a:gridCol w="1584960"/>
                    <a:gridCol w="1584960"/>
                    <a:gridCol w="1584960"/>
                  </a:tblGrid>
                  <a:tr h="703527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769" t="-4310" r="-301923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769" t="-4310" r="-201923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0769" t="-4310" r="-101923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00769" t="-4310" r="-1923" b="-500000"/>
                          </a:stretch>
                        </a:blipFill>
                      </a:tcPr>
                    </a:tc>
                  </a:tr>
                  <a:tr h="703527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1/5=0.2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0.11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0.11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703527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2/5=0.4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0.54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-0.14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0.34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703527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3/5=0.6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0.68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-0.08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0.28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703527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0.73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0.13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703527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0.98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0.18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12338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/>
                  <a:t>We need maximum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</m:sup>
                    </m:sSup>
                    <m:r>
                      <a:rPr lang="en-US" sz="2800" dirty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</m:sup>
                    </m:sSup>
                  </m:oMath>
                </a14:m>
                <a:r>
                  <a:rPr lang="en-US" sz="2800" dirty="0" smtClean="0"/>
                  <a:t>  ignore negative values) so see the column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</m:sup>
                    </m:sSup>
                  </m:oMath>
                </a14:m>
                <a:r>
                  <a:rPr lang="en-US" sz="2800" dirty="0" smtClean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</m:sup>
                    </m:sSup>
                  </m:oMath>
                </a14:m>
                <a:r>
                  <a:rPr lang="en-US" sz="2800" dirty="0" smtClean="0"/>
                  <a:t>and get the largest value that is 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</m:sup>
                    </m:sSup>
                    <m:r>
                      <a:rPr lang="en-US" sz="2800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max</m:t>
                    </m:r>
                    <m:d>
                      <m:dPr>
                        <m:begChr m:val="["/>
                        <m:endChr m:val="]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=0.09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</m:sup>
                    </m:sSup>
                  </m:oMath>
                </a14:m>
                <a:r>
                  <a:rPr lang="en-US" sz="2800" dirty="0"/>
                  <a:t>= max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sz="2800" dirty="0" smtClean="0"/>
                  <a:t>=0.34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                      D</a:t>
                </a:r>
                <a:r>
                  <a:rPr lang="en-US" sz="2800" dirty="0"/>
                  <a:t>=  max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</m:sup>
                    </m:sSup>
                    <m:r>
                      <a:rPr lang="en-US" sz="2800" dirty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</m:sup>
                    </m:sSup>
                    <m:r>
                      <a:rPr lang="en-US" sz="2800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now the</a:t>
                </a:r>
                <a:endParaRPr lang="en-US" sz="2800" dirty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663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   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         D=</a:t>
                </a: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en-US" dirty="0"/>
                  <a:t>max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      D=max(0.09,0.34)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so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D=0.34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                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2786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Char char="v"/>
                </a:pPr>
                <a:r>
                  <a:rPr lang="en-US" dirty="0" smtClean="0"/>
                  <a:t> </a:t>
                </a:r>
                <a:r>
                  <a:rPr lang="en-US" dirty="0"/>
                  <a:t>Critical Region: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α</m:t>
                        </m:r>
                      </m:sub>
                    </m:sSub>
                  </m:oMath>
                </a14:m>
                <a:r>
                  <a:rPr lang="en-US" dirty="0" smtClean="0"/>
                  <a:t>=0.565</a:t>
                </a:r>
              </a:p>
              <a:p>
                <a:pPr marL="0" indent="0">
                  <a:buNone/>
                </a:pPr>
                <a:r>
                  <a:rPr lang="en-US" dirty="0" smtClean="0"/>
                  <a:t>Conclusion :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if 		D</a:t>
                </a:r>
                <a:r>
                  <a:rPr lang="en-US" dirty="0"/>
                  <a:t>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α</m:t>
                        </m:r>
                      </m:sub>
                    </m:sSub>
                  </m:oMath>
                </a14:m>
                <a:r>
                  <a:rPr lang="en-US" dirty="0" smtClean="0"/>
                  <a:t> then reject the null hypothesis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52" t="-1752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3954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itchFamily="2" charset="2"/>
                  <a:buChar char="v"/>
                </a:pPr>
                <a:r>
                  <a:rPr lang="en-US" dirty="0" smtClean="0"/>
                  <a:t> </a:t>
                </a:r>
                <a:r>
                  <a:rPr lang="en-US" dirty="0"/>
                  <a:t>Conclusion</a:t>
                </a:r>
                <a:r>
                  <a:rPr lang="en-US" dirty="0" smtClean="0"/>
                  <a:t>:</a:t>
                </a:r>
              </a:p>
              <a:p>
                <a:pPr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α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:r>
                  <a:rPr lang="en-US" dirty="0" smtClean="0"/>
                  <a:t>0.565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en-US" dirty="0" smtClean="0"/>
                  <a:t>D= 0.34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      </a:t>
                </a:r>
                <a:r>
                  <a:rPr lang="en-US" sz="2800" dirty="0"/>
                  <a:t>Observed value of D = </a:t>
                </a:r>
                <a:r>
                  <a:rPr lang="en-US" sz="2800" dirty="0" smtClean="0"/>
                  <a:t>0.34 does </a:t>
                </a:r>
                <a:r>
                  <a:rPr lang="en-US" sz="2800" dirty="0"/>
                  <a:t>not exceed the </a:t>
                </a:r>
                <a:r>
                  <a:rPr lang="en-US" sz="2800" dirty="0" smtClean="0"/>
                  <a:t>tabulated  0.565 so </a:t>
                </a:r>
                <a:r>
                  <a:rPr lang="en-US" sz="2800" dirty="0"/>
                  <a:t>we </a:t>
                </a:r>
                <a:r>
                  <a:rPr lang="en-US" sz="2800" dirty="0" smtClean="0"/>
                  <a:t>do not </a:t>
                </a:r>
                <a:r>
                  <a:rPr lang="en-US" sz="2800" dirty="0"/>
                  <a:t>reject null hypothesis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).</a:t>
                </a:r>
              </a:p>
              <a:p>
                <a:pPr>
                  <a:buFont typeface="Wingdings" pitchFamily="2" charset="2"/>
                  <a:buChar char="v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5385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		Question no.2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914400" lvl="2" indent="0">
                  <a:buNone/>
                </a:pPr>
                <a:r>
                  <a:rPr lang="en-US" sz="3200" dirty="0" smtClean="0"/>
                  <a:t>Apply KS test for the data as follows  0.15,0.94,0.05,0.51 </a:t>
                </a:r>
                <a:r>
                  <a:rPr lang="en-US" sz="3200" dirty="0"/>
                  <a:t>and 0.29 where</a:t>
                </a:r>
              </a:p>
              <a:p>
                <a:pPr marL="914400" lvl="2" indent="0">
                  <a:buNone/>
                </a:pPr>
                <a:r>
                  <a:rPr lang="en-US" sz="3200" dirty="0" smtClean="0"/>
                  <a:t> and check whether the distribution of data is uniform or not </a:t>
                </a:r>
              </a:p>
              <a:p>
                <a:pPr marL="914400" lvl="2" indent="0">
                  <a:buNone/>
                </a:pPr>
                <a:r>
                  <a:rPr lang="en-US" sz="3200" dirty="0" smtClean="0"/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3200" i="1">
                            <a:latin typeface="Cambria Math"/>
                          </a:rPr>
                          <m:t>α</m:t>
                        </m:r>
                      </m:sub>
                    </m:sSub>
                  </m:oMath>
                </a14:m>
                <a:r>
                  <a:rPr lang="en-US" sz="3200" dirty="0"/>
                  <a:t>=</a:t>
                </a:r>
                <a:r>
                  <a:rPr lang="en-US" sz="3200" dirty="0" smtClean="0"/>
                  <a:t>0.565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2702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    D= 0.31</a:t>
                </a:r>
              </a:p>
              <a:p>
                <a:pPr marL="0" lvl="2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        </m:t>
                        </m:r>
                        <m:r>
                          <a:rPr lang="en-US" sz="32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3200" i="1">
                            <a:latin typeface="Cambria Math"/>
                          </a:rPr>
                          <m:t>α</m:t>
                        </m:r>
                      </m:sub>
                    </m:sSub>
                  </m:oMath>
                </a14:m>
                <a:r>
                  <a:rPr lang="en-US" sz="3200" dirty="0"/>
                  <a:t>=</a:t>
                </a:r>
                <a:r>
                  <a:rPr lang="en-US" sz="3200" dirty="0" smtClean="0"/>
                  <a:t>0.565</a:t>
                </a:r>
              </a:p>
              <a:p>
                <a:pPr marL="0" lvl="2" indent="0">
                  <a:buNone/>
                </a:pPr>
                <a:r>
                  <a:rPr lang="en-US" sz="3200" dirty="0" smtClean="0"/>
                  <a:t>Conclusion : do not reject the null hypothesis</a:t>
                </a:r>
                <a:endParaRPr lang="en-US" sz="3200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4170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The Kolmogorov Smirnov Goodness of fit test compares your data with a known distribution and lets you know if </a:t>
            </a:r>
            <a:r>
              <a:rPr lang="en-US" sz="2400" dirty="0"/>
              <a:t>t</a:t>
            </a:r>
            <a:r>
              <a:rPr lang="en-US" sz="2400" dirty="0" smtClean="0"/>
              <a:t>hey have the same distribution.</a:t>
            </a:r>
          </a:p>
          <a:p>
            <a:pPr marL="0" indent="0">
              <a:buNone/>
            </a:pPr>
            <a:r>
              <a:rPr lang="en-US" sz="2400" dirty="0" smtClean="0"/>
              <a:t>Commonly used as a test for normality to see if your data is normally distributed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95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no. 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Apply KS test for the group of data  as follows</a:t>
                </a:r>
              </a:p>
              <a:p>
                <a:pPr marL="0" indent="0">
                  <a:buNone/>
                </a:pPr>
                <a:r>
                  <a:rPr lang="en-US" dirty="0" smtClean="0"/>
                  <a:t>1,3,5,7,9,10,12,14</a:t>
                </a:r>
              </a:p>
              <a:p>
                <a:pPr marL="0" lvl="2" indent="0">
                  <a:buNone/>
                </a:pPr>
                <a:r>
                  <a:rPr lang="en-US" dirty="0" smtClean="0"/>
                  <a:t>Check whether the  distribution of data is normal or not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         </m:t>
                        </m:r>
                        <m:r>
                          <a:rPr lang="en-US" sz="32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3200" i="1">
                            <a:latin typeface="Cambria Math"/>
                          </a:rPr>
                          <m:t>α</m:t>
                        </m:r>
                      </m:sub>
                    </m:sSub>
                  </m:oMath>
                </a14:m>
                <a:r>
                  <a:rPr lang="en-US" sz="3200" dirty="0"/>
                  <a:t>=</a:t>
                </a:r>
                <a:r>
                  <a:rPr lang="en-US" sz="3200" dirty="0" smtClean="0"/>
                  <a:t>0.454</a:t>
                </a:r>
                <a:endParaRPr lang="en-US" sz="3200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4250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9915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Assumptions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The sample is a random sample.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The scale of measurement is at least ordinal.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The test is only exact for continuous variables.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44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Procedure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itchFamily="2" charset="2"/>
                  <a:buChar char="v"/>
                </a:pPr>
                <a:r>
                  <a:rPr lang="en-US" dirty="0" smtClean="0"/>
                  <a:t> Hypothesis: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/>
                  <a:t>: The data  follow a specified distribution.</a:t>
                </a:r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: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The data do not follow the specified distribution.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326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Level of Significance: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</a:t>
            </a:r>
            <a:r>
              <a:rPr lang="el-GR" dirty="0" smtClean="0"/>
              <a:t>α</a:t>
            </a:r>
            <a:r>
              <a:rPr lang="en-US" dirty="0" smtClean="0"/>
              <a:t>=0.05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		       </a:t>
            </a:r>
            <a:r>
              <a:rPr lang="el-GR" dirty="0" smtClean="0"/>
              <a:t>α</a:t>
            </a:r>
            <a:r>
              <a:rPr lang="en-US" dirty="0" smtClean="0"/>
              <a:t>= 0.01 </a:t>
            </a:r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dirty="0" smtClean="0"/>
              <a:t>                 </a:t>
            </a:r>
            <a:r>
              <a:rPr lang="el-GR" dirty="0" smtClean="0"/>
              <a:t>α</a:t>
            </a:r>
            <a:r>
              <a:rPr lang="en-US" dirty="0" smtClean="0"/>
              <a:t>=0.1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76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itchFamily="2" charset="2"/>
                  <a:buChar char="v"/>
                </a:pPr>
                <a:r>
                  <a:rPr lang="en-US" dirty="0" smtClean="0"/>
                  <a:t> Test Statistic: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en-US" dirty="0" smtClean="0"/>
                  <a:t> Arrange the data in ascending order  then compute</a:t>
                </a:r>
                <a:br>
                  <a:rPr lang="en-US" dirty="0" smtClean="0"/>
                </a:br>
                <a:r>
                  <a:rPr lang="en-US" dirty="0" smtClean="0"/>
                  <a:t>  D=  max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sup>
                    </m:sSup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sup>
                    </m:sSup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sup>
                    </m:sSup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max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sup>
                    </m:sSup>
                  </m:oMath>
                </a14:m>
                <a:r>
                  <a:rPr lang="en-US" dirty="0" smtClean="0"/>
                  <a:t>= max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N= no .sample observations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30" t="-1752" b="-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119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 </a:t>
                </a:r>
                <a:r>
                  <a:rPr lang="en-US" b="1" dirty="0" smtClean="0"/>
                  <a:t>Calculation: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en-US" dirty="0" smtClean="0"/>
                  <a:t>Arrange in ascending order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en-US" dirty="0" smtClean="0"/>
                  <a:t>Compute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sup>
                    </m:sSup>
                  </m:oMath>
                </a14:m>
                <a:r>
                  <a:rPr lang="en-US" dirty="0" smtClean="0"/>
                  <a:t>and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sup>
                    </m:sSup>
                  </m:oMath>
                </a14:m>
                <a:r>
                  <a:rPr lang="en-US" dirty="0" smtClean="0"/>
                  <a:t> and get the maximum value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en-US" dirty="0" smtClean="0"/>
                  <a:t>Compute D that is </a:t>
                </a:r>
                <a:r>
                  <a:rPr lang="en-US" dirty="0"/>
                  <a:t>D=  max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>
                  <a:buFont typeface="Wingdings" pitchFamily="2" charset="2"/>
                  <a:buChar char="v"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Critical Region:</a:t>
                </a:r>
              </a:p>
              <a:p>
                <a:pPr marL="0" indent="0">
                  <a:buNone/>
                </a:pPr>
                <a:r>
                  <a:rPr lang="en-US" sz="3000" dirty="0"/>
                  <a:t> </a:t>
                </a:r>
                <a:r>
                  <a:rPr lang="en-US" sz="3000" dirty="0" smtClean="0"/>
                  <a:t>                              The critical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3000" i="1" smtClean="0">
                            <a:latin typeface="Cambria Math"/>
                          </a:rPr>
                          <m:t>α</m:t>
                        </m:r>
                      </m:sub>
                    </m:sSub>
                  </m:oMath>
                </a14:m>
                <a:r>
                  <a:rPr lang="en-US" sz="3000" dirty="0" smtClean="0"/>
                  <a:t>is found from the K-S table values. where </a:t>
                </a:r>
                <a:r>
                  <a:rPr lang="el-GR" sz="3000" dirty="0" smtClean="0"/>
                  <a:t>α</a:t>
                </a:r>
                <a:r>
                  <a:rPr lang="en-US" sz="3000" dirty="0" smtClean="0"/>
                  <a:t> is level of significance.</a:t>
                </a:r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07" t="-2156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078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itchFamily="2" charset="2"/>
                  <a:buChar char="v"/>
                </a:pPr>
                <a:r>
                  <a:rPr lang="en-US" dirty="0" smtClean="0"/>
                  <a:t> Decision Rule: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en-US" dirty="0"/>
                  <a:t>Where D calculated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α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:r>
                  <a:rPr lang="en-US" dirty="0" smtClean="0"/>
                  <a:t>tabulated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 D&lt;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1">
                            <a:latin typeface="Cambria Math"/>
                            <a:ea typeface="Cambria Math"/>
                          </a:rPr>
                          <m:t>α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Then we do not reject null hypothesis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 D&gt;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</a:rPr>
                          <m:t>α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Then we reject null hypothesis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086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Using the KS test check for the property of uniformity for the input set of random numbers 0.54,0.73,0.38,0.11 and 0.98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074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262</Words>
  <Application>Microsoft Office PowerPoint</Application>
  <PresentationFormat>On-screen Show (4:3)</PresentationFormat>
  <Paragraphs>120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Cambria Math</vt:lpstr>
      <vt:lpstr>Wingdings</vt:lpstr>
      <vt:lpstr>Office Theme</vt:lpstr>
      <vt:lpstr>PowerPoint Presentation</vt:lpstr>
      <vt:lpstr>Introduction</vt:lpstr>
      <vt:lpstr>Assumptions</vt:lpstr>
      <vt:lpstr>Procedure</vt:lpstr>
      <vt:lpstr>PowerPoint Presentation</vt:lpstr>
      <vt:lpstr>PowerPoint Presentation</vt:lpstr>
      <vt:lpstr>PowerPoint Presentation</vt:lpstr>
      <vt:lpstr>PowerPoint Presentation</vt:lpstr>
      <vt:lpstr>Example</vt:lpstr>
      <vt:lpstr>PowerPoint Presentation</vt:lpstr>
      <vt:lpstr>PowerPoint Presentation</vt:lpstr>
      <vt:lpstr>Test Statistic: </vt:lpstr>
      <vt:lpstr>Calculation:</vt:lpstr>
      <vt:lpstr>PowerPoint Presentation</vt:lpstr>
      <vt:lpstr>PowerPoint Presentation</vt:lpstr>
      <vt:lpstr>PowerPoint Presentation</vt:lpstr>
      <vt:lpstr>PowerPoint Presentation</vt:lpstr>
      <vt:lpstr>  Question no.2</vt:lpstr>
      <vt:lpstr>Results </vt:lpstr>
      <vt:lpstr>Question no. 3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Rehan Aslam</dc:creator>
  <cp:lastModifiedBy>Ali</cp:lastModifiedBy>
  <cp:revision>55</cp:revision>
  <dcterms:created xsi:type="dcterms:W3CDTF">2018-04-07T05:39:43Z</dcterms:created>
  <dcterms:modified xsi:type="dcterms:W3CDTF">2020-04-17T03:39:01Z</dcterms:modified>
</cp:coreProperties>
</file>