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411D0-00A6-489F-8961-2681899BA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3568-81A6-4783-954B-47E3C1BB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81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97CA40E-672F-44C6-93EE-E8A18CCB0C6E}" type="slidenum">
              <a:rPr lang="en-US" altLang="en-US">
                <a:latin typeface="Arial" charset="0"/>
              </a:rPr>
              <a:pPr/>
              <a:t>1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9EA6C-068B-43FD-BBDA-1347EFB92C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54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weatherprediction.com/habyhints/19/" TargetMode="External"/><Relationship Id="rId2" Type="http://schemas.openxmlformats.org/officeDocument/2006/relationships/hyperlink" Target="http://www.theweatherprediction.com/basic/conversions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1524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6000" b="1" smtClean="0"/>
              <a:t>Horticulture?</a:t>
            </a:r>
          </a:p>
        </p:txBody>
      </p:sp>
      <p:pic>
        <p:nvPicPr>
          <p:cNvPr id="6147" name="Picture 4" descr="Fruits and  Vegetables groupi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3962400"/>
            <a:ext cx="2895600" cy="2328863"/>
          </a:xfrm>
          <a:noFill/>
        </p:spPr>
      </p:pic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2481263" y="2438400"/>
            <a:ext cx="5056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 b="1">
                <a:latin typeface="Verdana" pitchFamily="34" charset="0"/>
              </a:rPr>
              <a:t>University College of Agriculture, </a:t>
            </a:r>
          </a:p>
          <a:p>
            <a:pPr algn="ctr"/>
            <a:r>
              <a:rPr lang="en-US" altLang="en-US" sz="2000" b="1">
                <a:latin typeface="Verdana" pitchFamily="34" charset="0"/>
              </a:rPr>
              <a:t>University of Sargodha</a:t>
            </a:r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8192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742920" y="434975"/>
            <a:ext cx="31438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0000"/>
                </a:solidFill>
                <a:latin typeface="Verdana" pitchFamily="34" charset="0"/>
              </a:rPr>
              <a:t>HORT-201</a:t>
            </a:r>
            <a:endParaRPr lang="en-US" altLang="en-US" sz="40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grpSp>
        <p:nvGrpSpPr>
          <p:cNvPr id="6151" name="Group 10"/>
          <p:cNvGrpSpPr>
            <a:grpSpLocks/>
          </p:cNvGrpSpPr>
          <p:nvPr/>
        </p:nvGrpSpPr>
        <p:grpSpPr bwMode="auto">
          <a:xfrm>
            <a:off x="762000" y="3962400"/>
            <a:ext cx="3048000" cy="2286000"/>
            <a:chOff x="0" y="0"/>
            <a:chExt cx="9372601" cy="7391400"/>
          </a:xfrm>
        </p:grpSpPr>
        <p:pic>
          <p:nvPicPr>
            <p:cNvPr id="6153" name="Picture 2" descr="Field 00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0" y="4876800"/>
              <a:ext cx="3124200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4" name="Picture 3" descr="P10100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2" y="2330450"/>
              <a:ext cx="3048002" cy="254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5" name="Picture 4" descr="White-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362200"/>
              <a:ext cx="3048000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6" name="Picture 5" descr="Carrot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0" y="0"/>
              <a:ext cx="3200400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7" name="Picture 6" descr="Pea V-2001-5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0"/>
              <a:ext cx="3048000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8" name="Picture 9" descr="FD-8-1-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971800" cy="232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9" name="Picture 3" descr="Tomato Nagina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2286000"/>
              <a:ext cx="3200400" cy="259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0" name="Picture 3" descr="Onion Phulkara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953000"/>
              <a:ext cx="3048000" cy="243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1" name="Picture 10" descr="P101000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2" y="4824414"/>
              <a:ext cx="3200399" cy="2566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35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TEMP. MEASUREMENT SCALES</a:t>
            </a:r>
          </a:p>
        </p:txBody>
      </p:sp>
      <p:graphicFrame>
        <p:nvGraphicFramePr>
          <p:cNvPr id="100356" name="Group 4"/>
          <p:cNvGraphicFramePr>
            <a:graphicFrameLocks noGrp="1"/>
          </p:cNvGraphicFramePr>
          <p:nvPr>
            <p:ph sz="half" idx="2"/>
          </p:nvPr>
        </p:nvGraphicFramePr>
        <p:xfrm>
          <a:off x="685800" y="2438400"/>
          <a:ext cx="7696201" cy="3276599"/>
        </p:xfrm>
        <a:graphic>
          <a:graphicData uri="http://schemas.openxmlformats.org/drawingml/2006/table">
            <a:tbl>
              <a:tblPr/>
              <a:tblGrid>
                <a:gridCol w="2564846"/>
                <a:gridCol w="2566510"/>
                <a:gridCol w="2564845"/>
              </a:tblGrid>
              <a:tr h="9520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Scale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Freezing point of water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Boiling point of water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8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Celsius (°C)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8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Fahrenheit (°F)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212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8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Kelvin (°K)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273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373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638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INTERCONVERSION OF SCALES FROM °C &amp; VICE VERSA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>
                <a:cs typeface="Arial" pitchFamily="34" charset="0"/>
              </a:rPr>
              <a:t>°C To °F	=	(9/5 °C) + 32</a:t>
            </a: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°F To °C	=	5/9 (°F – 32)</a:t>
            </a:r>
          </a:p>
          <a:p>
            <a:pPr eaLnBrk="1" hangingPunct="1"/>
            <a:endParaRPr lang="en-US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°C To °K	=	°C + 273</a:t>
            </a: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°K To °C	=	°K - 273</a:t>
            </a:r>
          </a:p>
        </p:txBody>
      </p:sp>
    </p:spTree>
    <p:extLst>
      <p:ext uri="{BB962C8B-B14F-4D97-AF65-F5344CB8AC3E}">
        <p14:creationId xmlns:p14="http://schemas.microsoft.com/office/powerpoint/2010/main" val="3866763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Temperature Relation with plants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r>
              <a:rPr lang="en-US" altLang="en-US" sz="2400" smtClean="0"/>
              <a:t>Cardinal temp: critical temp for plants</a:t>
            </a:r>
          </a:p>
          <a:p>
            <a:r>
              <a:rPr lang="en-US" altLang="en-US" sz="2400" smtClean="0"/>
              <a:t>Minimum temp: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 below which a plant cannot grow;</a:t>
            </a:r>
            <a:endParaRPr lang="en-US" altLang="en-US" sz="2400" smtClean="0"/>
          </a:p>
          <a:p>
            <a:r>
              <a:rPr lang="en-US" altLang="en-US" sz="2400" smtClean="0"/>
              <a:t>Maximum temp: </a:t>
            </a:r>
            <a:r>
              <a:rPr lang="en-US" altLang="en-US" sz="2400" b="1" smtClean="0">
                <a:latin typeface="Times New Roman" pitchFamily="18" charset="0"/>
              </a:rPr>
              <a:t>above which the plant cannot grow.</a:t>
            </a:r>
            <a:endParaRPr lang="en-US" altLang="en-US" sz="2400" smtClean="0"/>
          </a:p>
          <a:p>
            <a:r>
              <a:rPr lang="en-US" altLang="en-US" sz="2400" smtClean="0"/>
              <a:t>Optimum temp: </a:t>
            </a:r>
            <a:r>
              <a:rPr lang="en-US" altLang="en-US" sz="2400" b="1" smtClean="0">
                <a:latin typeface="Arial" pitchFamily="34" charset="0"/>
              </a:rPr>
              <a:t>It </a:t>
            </a:r>
            <a:r>
              <a:rPr lang="en-US" altLang="en-US" sz="2400" b="1" smtClean="0">
                <a:latin typeface="Times New Roman" pitchFamily="18" charset="0"/>
              </a:rPr>
              <a:t>includes the optimum temperature, at which a plant functions best</a:t>
            </a:r>
            <a:r>
              <a:rPr lang="en-US" altLang="en-US" b="1" smtClean="0">
                <a:latin typeface="Times New Roman" pitchFamily="18" charset="0"/>
              </a:rPr>
              <a:t>.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098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350963" y="533400"/>
            <a:ext cx="7793037" cy="852488"/>
          </a:xfrm>
        </p:spPr>
        <p:txBody>
          <a:bodyPr/>
          <a:lstStyle/>
          <a:p>
            <a:r>
              <a:rPr lang="en-US" altLang="en-US" smtClean="0">
                <a:solidFill>
                  <a:srgbClr val="333399"/>
                </a:solidFill>
              </a:rPr>
              <a:t>Types of plants</a:t>
            </a:r>
            <a:endParaRPr lang="en-US" altLang="en-US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r>
              <a:rPr lang="en-US" altLang="en-US" sz="2400" smtClean="0">
                <a:solidFill>
                  <a:srgbClr val="FF0000"/>
                </a:solidFill>
                <a:latin typeface="Times New Roman" pitchFamily="18" charset="0"/>
              </a:rPr>
              <a:t>Hardy plants </a:t>
            </a:r>
            <a:r>
              <a:rPr lang="en-US" altLang="en-US" sz="2400" smtClean="0">
                <a:latin typeface="Times New Roman" pitchFamily="18" charset="0"/>
              </a:rPr>
              <a:t>can withstand minimum temperatures of -4 to -2°C. Peas, spinach, turnips, and cabbage are hardy plants.</a:t>
            </a:r>
          </a:p>
          <a:p>
            <a:r>
              <a:rPr lang="en-US" altLang="en-US" sz="2400" smtClean="0">
                <a:solidFill>
                  <a:srgbClr val="FF0000"/>
                </a:solidFill>
                <a:latin typeface="Times New Roman" pitchFamily="18" charset="0"/>
              </a:rPr>
              <a:t>Half-hardy Plants</a:t>
            </a:r>
            <a:r>
              <a:rPr lang="en-US" altLang="en-US" sz="2400" smtClean="0">
                <a:latin typeface="Times New Roman" pitchFamily="18" charset="0"/>
              </a:rPr>
              <a:t>:  can survive minimum temperatures of -1 to O°C. Some half-hardy plants are carrots, beets, and lettuce.</a:t>
            </a:r>
          </a:p>
          <a:p>
            <a:r>
              <a:rPr lang="en-US" altLang="en-US" sz="2400" smtClean="0">
                <a:solidFill>
                  <a:srgbClr val="FF0000"/>
                </a:solidFill>
                <a:latin typeface="Times New Roman" pitchFamily="18" charset="0"/>
              </a:rPr>
              <a:t>Tender plants:  </a:t>
            </a:r>
            <a:r>
              <a:rPr lang="en-US" altLang="en-US" sz="2400" smtClean="0">
                <a:latin typeface="Times New Roman" pitchFamily="18" charset="0"/>
              </a:rPr>
              <a:t>cannot tolerate O°C. Beans, corn, squashes, melons, cucumbers and tomatoes fall in this category. These crops need a frost free</a:t>
            </a:r>
          </a:p>
          <a:p>
            <a:r>
              <a:rPr lang="en-US" altLang="en-US" sz="2400" smtClean="0">
                <a:latin typeface="Times New Roman" pitchFamily="18" charset="0"/>
              </a:rPr>
              <a:t>growing season or frost protection.</a:t>
            </a: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199652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50238" cy="1462088"/>
          </a:xfrm>
        </p:spPr>
        <p:txBody>
          <a:bodyPr/>
          <a:lstStyle/>
          <a:p>
            <a:r>
              <a:rPr lang="en-US" altLang="en-US" sz="2400" smtClean="0">
                <a:latin typeface="Times New Roman" pitchFamily="18" charset="0"/>
              </a:rPr>
              <a:t>A second classification involves the </a:t>
            </a:r>
            <a:r>
              <a:rPr lang="en-US" altLang="en-US" sz="2400" i="1" smtClean="0">
                <a:latin typeface="Times New Roman" pitchFamily="18" charset="0"/>
              </a:rPr>
              <a:t>optimum </a:t>
            </a:r>
            <a:r>
              <a:rPr lang="en-US" altLang="en-US" sz="2400" smtClean="0">
                <a:latin typeface="Times New Roman" pitchFamily="18" charset="0"/>
              </a:rPr>
              <a:t>growing season temperatures.</a:t>
            </a:r>
            <a:br>
              <a:rPr lang="en-US" altLang="en-US" sz="2400" smtClean="0">
                <a:latin typeface="Times New Roman" pitchFamily="18" charset="0"/>
              </a:rPr>
            </a:br>
            <a:r>
              <a:rPr lang="en-US" altLang="en-US" sz="2400" smtClean="0">
                <a:latin typeface="Times New Roman" pitchFamily="18" charset="0"/>
              </a:rPr>
              <a:t>There are two classes: cool-season and warm-season crops.</a:t>
            </a:r>
            <a:endParaRPr lang="en-US" altLang="en-US" sz="2400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09600" y="3886200"/>
            <a:ext cx="7772400" cy="2478088"/>
          </a:xfrm>
        </p:spPr>
        <p:txBody>
          <a:bodyPr/>
          <a:lstStyle/>
          <a:p>
            <a:r>
              <a:rPr lang="en-US" altLang="en-US" smtClean="0"/>
              <a:t>Cool seasons crops</a:t>
            </a:r>
          </a:p>
          <a:p>
            <a:r>
              <a:rPr lang="en-US" altLang="en-US" smtClean="0"/>
              <a:t>Optimum temp: 18-24 </a:t>
            </a:r>
            <a:r>
              <a:rPr lang="en-US" altLang="en-US" smtClean="0">
                <a:latin typeface="Calibri" pitchFamily="34" charset="0"/>
              </a:rPr>
              <a:t>⁰</a:t>
            </a:r>
            <a:r>
              <a:rPr lang="en-US" altLang="en-US" smtClean="0"/>
              <a:t>C</a:t>
            </a:r>
          </a:p>
          <a:p>
            <a:r>
              <a:rPr lang="en-US" altLang="en-US" smtClean="0"/>
              <a:t>Warm season</a:t>
            </a:r>
          </a:p>
          <a:p>
            <a:r>
              <a:rPr lang="en-US" altLang="en-US" smtClean="0">
                <a:solidFill>
                  <a:srgbClr val="000000"/>
                </a:solidFill>
              </a:rPr>
              <a:t>Optimum temp: </a:t>
            </a:r>
            <a:r>
              <a:rPr lang="en-US" altLang="en-US" smtClean="0"/>
              <a:t>25-35 </a:t>
            </a:r>
            <a:r>
              <a:rPr lang="en-US" altLang="en-US" smtClean="0">
                <a:latin typeface="Calibri" pitchFamily="34" charset="0"/>
              </a:rPr>
              <a:t>⁰</a:t>
            </a:r>
            <a:r>
              <a:rPr lang="en-US" altLang="en-US" smtClean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6364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Clr>
                <a:srgbClr val="FF0000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Tolerance level of temperature (Min and Max) depend upon spp</a:t>
            </a:r>
          </a:p>
          <a:p>
            <a:pPr lvl="1" eaLnBrk="1" hangingPunct="1">
              <a:buClr>
                <a:srgbClr val="FF0000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Tomato can not with stand frost temp </a:t>
            </a:r>
          </a:p>
          <a:p>
            <a:pPr lvl="1" eaLnBrk="1" hangingPunct="1">
              <a:buClr>
                <a:srgbClr val="FF0000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Apple bear -35°C </a:t>
            </a:r>
          </a:p>
          <a:p>
            <a:pPr lvl="1" eaLnBrk="1" hangingPunct="1">
              <a:buClr>
                <a:srgbClr val="FF0000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Banana suffer chilling injury at 4°C 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185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8229600" cy="4114800"/>
          </a:xfrm>
          <a:noFill/>
        </p:spPr>
        <p:txBody>
          <a:bodyPr/>
          <a:lstStyle/>
          <a:p>
            <a:pPr marL="609600" indent="-609600" eaLnBrk="1" hangingPunct="1"/>
            <a:r>
              <a:rPr lang="en-US" altLang="en-US" smtClean="0"/>
              <a:t>Factors influencing temperature are</a:t>
            </a:r>
          </a:p>
          <a:p>
            <a:pPr marL="990600" lvl="1" indent="-533400" eaLnBrk="1" hangingPunct="1"/>
            <a:r>
              <a:rPr lang="en-US" altLang="en-US" smtClean="0"/>
              <a:t>Solar radiation</a:t>
            </a:r>
          </a:p>
          <a:p>
            <a:pPr marL="990600" lvl="1" indent="-533400" eaLnBrk="1" hangingPunct="1"/>
            <a:r>
              <a:rPr lang="en-US" altLang="en-US" smtClean="0"/>
              <a:t>Latitude</a:t>
            </a:r>
          </a:p>
          <a:p>
            <a:pPr marL="990600" lvl="1" indent="-533400" eaLnBrk="1" hangingPunct="1"/>
            <a:r>
              <a:rPr lang="en-US" altLang="en-US" smtClean="0"/>
              <a:t>Season</a:t>
            </a:r>
          </a:p>
          <a:p>
            <a:pPr marL="990600" lvl="1" indent="-533400" eaLnBrk="1" hangingPunct="1"/>
            <a:r>
              <a:rPr lang="en-US" altLang="en-US" smtClean="0"/>
              <a:t>Elevation</a:t>
            </a:r>
          </a:p>
          <a:p>
            <a:pPr marL="990600" lvl="1" indent="-533400" eaLnBrk="1" hangingPunct="1"/>
            <a:r>
              <a:rPr lang="en-US" altLang="en-US" smtClean="0"/>
              <a:t>Time of day</a:t>
            </a:r>
          </a:p>
          <a:p>
            <a:pPr marL="990600" lvl="1" indent="-533400" eaLnBrk="1" hangingPunct="1"/>
            <a:r>
              <a:rPr lang="en-US" altLang="en-US" smtClean="0"/>
              <a:t>Topographic factor</a:t>
            </a:r>
          </a:p>
          <a:p>
            <a:pPr marL="990600" lvl="1" indent="-533400" eaLnBrk="1" hangingPunct="1"/>
            <a:r>
              <a:rPr lang="en-US" altLang="en-US" smtClean="0"/>
              <a:t>Soils </a:t>
            </a:r>
            <a:endParaRPr lang="en-US" altLang="en-US" sz="2000" smtClean="0">
              <a:cs typeface="Arial" pitchFamily="34" charset="0"/>
            </a:endParaRP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28687"/>
          </a:xfrm>
          <a:noFill/>
        </p:spPr>
        <p:txBody>
          <a:bodyPr/>
          <a:lstStyle/>
          <a:p>
            <a:pPr eaLnBrk="1" hangingPunct="1"/>
            <a:r>
              <a:rPr lang="en-US" altLang="en-US" sz="2800" b="1" smtClean="0"/>
              <a:t>FACTORS INFLUENCING TEMPERATURE</a:t>
            </a:r>
          </a:p>
        </p:txBody>
      </p:sp>
    </p:spTree>
    <p:extLst>
      <p:ext uri="{BB962C8B-B14F-4D97-AF65-F5344CB8AC3E}">
        <p14:creationId xmlns:p14="http://schemas.microsoft.com/office/powerpoint/2010/main" val="3776202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793038" cy="1233488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altLang="en-US" sz="2800" smtClean="0">
                <a:solidFill>
                  <a:srgbClr val="000000"/>
                </a:solidFill>
              </a:rPr>
              <a:t>Solar radiation</a:t>
            </a:r>
            <a:br>
              <a:rPr lang="en-US" altLang="en-US" sz="2800" smtClean="0">
                <a:solidFill>
                  <a:srgbClr val="000000"/>
                </a:solidFill>
              </a:rPr>
            </a:br>
            <a:endParaRPr lang="en-US" altLang="en-US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8077200" cy="4114800"/>
          </a:xfrm>
        </p:spPr>
        <p:txBody>
          <a:bodyPr/>
          <a:lstStyle/>
          <a:p>
            <a:r>
              <a:rPr lang="en-US" altLang="en-US" sz="2000" smtClean="0"/>
              <a:t>Main source of heat is sun</a:t>
            </a:r>
          </a:p>
          <a:p>
            <a:r>
              <a:rPr lang="en-US" altLang="en-US" sz="2000" smtClean="0"/>
              <a:t>Sun is located at distance 1.5×10</a:t>
            </a:r>
            <a:r>
              <a:rPr lang="en-US" altLang="en-US" sz="2000" baseline="30000" smtClean="0"/>
              <a:t>8 </a:t>
            </a:r>
            <a:r>
              <a:rPr lang="en-US" altLang="en-US" sz="2000" smtClean="0"/>
              <a:t>Km from earth</a:t>
            </a:r>
          </a:p>
          <a:p>
            <a:r>
              <a:rPr lang="en-US" altLang="en-US" sz="2000" smtClean="0"/>
              <a:t>Diameter 1.4 ×10</a:t>
            </a:r>
            <a:r>
              <a:rPr lang="en-US" altLang="en-US" sz="2000" baseline="30000" smtClean="0"/>
              <a:t>6 </a:t>
            </a:r>
            <a:r>
              <a:rPr lang="en-US" altLang="en-US" sz="2000" smtClean="0"/>
              <a:t>Km which is 100 times</a:t>
            </a:r>
          </a:p>
          <a:p>
            <a:r>
              <a:rPr lang="en-US" altLang="en-US" sz="2000" smtClean="0"/>
              <a:t>Its estimated surface temperature is about 6000 </a:t>
            </a:r>
            <a:r>
              <a:rPr lang="en-US" altLang="en-US" sz="2000" smtClean="0">
                <a:latin typeface="Times New Roman" pitchFamily="18" charset="0"/>
              </a:rPr>
              <a:t>°C</a:t>
            </a:r>
            <a:endParaRPr lang="en-US" altLang="en-US" sz="2000" smtClean="0"/>
          </a:p>
          <a:p>
            <a:r>
              <a:rPr lang="en-US" altLang="en-US" sz="2000" smtClean="0"/>
              <a:t>Main function radiation</a:t>
            </a:r>
          </a:p>
          <a:p>
            <a:r>
              <a:rPr lang="en-US" altLang="en-US" sz="2000" smtClean="0"/>
              <a:t>In coming </a:t>
            </a:r>
          </a:p>
          <a:p>
            <a:r>
              <a:rPr lang="en-US" altLang="en-US" sz="2000" smtClean="0"/>
              <a:t>UV (ultraviolet) 10% (absorb by Ozone)</a:t>
            </a:r>
          </a:p>
          <a:p>
            <a:r>
              <a:rPr lang="en-US" altLang="en-US" sz="2000" smtClean="0"/>
              <a:t>Visible 40% </a:t>
            </a:r>
          </a:p>
          <a:p>
            <a:r>
              <a:rPr lang="en-US" altLang="en-US" sz="2000" smtClean="0"/>
              <a:t>Infrared radiation 50% (water and CO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)</a:t>
            </a:r>
          </a:p>
          <a:p>
            <a:r>
              <a:rPr lang="en-US" altLang="en-US" sz="2000" b="1" smtClean="0"/>
              <a:t>Reflected back</a:t>
            </a:r>
          </a:p>
          <a:p>
            <a:r>
              <a:rPr lang="en-US" altLang="en-US" sz="2000" b="1" smtClean="0"/>
              <a:t>34% by clouds</a:t>
            </a:r>
          </a:p>
          <a:p>
            <a:r>
              <a:rPr lang="en-US" altLang="en-US" sz="2000" b="1" smtClean="0"/>
              <a:t>19% absorbed by Atmosphere</a:t>
            </a:r>
          </a:p>
          <a:p>
            <a:r>
              <a:rPr lang="en-US" altLang="en-US" sz="2000" b="1" smtClean="0"/>
              <a:t>47% reaches to earth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277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93038" cy="928688"/>
          </a:xfrm>
        </p:spPr>
        <p:txBody>
          <a:bodyPr/>
          <a:lstStyle/>
          <a:p>
            <a:r>
              <a:rPr lang="en-US" altLang="en-US" smtClean="0"/>
              <a:t>Latitude: </a:t>
            </a:r>
            <a:r>
              <a:rPr lang="en-US" altLang="en-US" sz="2000" smtClean="0"/>
              <a:t>the distance of a place north or south of the earth's equator</a:t>
            </a:r>
            <a:r>
              <a:rPr lang="en-US" altLang="en-US" smtClean="0"/>
              <a:t> 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001000" cy="4648200"/>
          </a:xfrm>
        </p:spPr>
        <p:txBody>
          <a:bodyPr/>
          <a:lstStyle/>
          <a:p>
            <a:r>
              <a:rPr lang="en-US" altLang="en-US" sz="2000" b="1" smtClean="0"/>
              <a:t>In general temperature increases with decreasing latitude</a:t>
            </a:r>
          </a:p>
          <a:p>
            <a:r>
              <a:rPr lang="en-US" altLang="en-US" sz="2000" b="1" smtClean="0"/>
              <a:t>Temperature differences are caused by differences in the amount of radiation received from the sun (Insolation)</a:t>
            </a:r>
          </a:p>
          <a:p>
            <a:r>
              <a:rPr lang="en-US" altLang="en-US" sz="2000" b="1" smtClean="0"/>
              <a:t>Latitude is a measurement from the equator, and indicates how high a point is north or south of the equator. </a:t>
            </a:r>
          </a:p>
          <a:p>
            <a:r>
              <a:rPr lang="en-US" altLang="en-US" sz="2000" b="1" smtClean="0"/>
              <a:t>Altitude indicates how high a point is (like a mountain top) from the earth's surface.</a:t>
            </a:r>
          </a:p>
          <a:p>
            <a:r>
              <a:rPr lang="en-US" altLang="en-US" sz="2000" b="1" smtClean="0"/>
              <a:t>Elevation is a measure of how high something is on the earth, starting at sea level.</a:t>
            </a:r>
          </a:p>
          <a:p>
            <a:r>
              <a:rPr lang="en-US" altLang="en-US" sz="2000" b="1" smtClean="0"/>
              <a:t> Latitude is a measure of a particular area on the earth's surface. Latitude is a location and elevation is height.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453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848600" cy="1081088"/>
          </a:xfrm>
        </p:spPr>
        <p:txBody>
          <a:bodyPr/>
          <a:lstStyle/>
          <a:p>
            <a:r>
              <a:rPr lang="en-US" altLang="en-US" sz="2400" smtClean="0"/>
              <a:t>Elevation</a:t>
            </a:r>
            <a:br>
              <a:rPr lang="en-US" altLang="en-US" sz="2400" smtClean="0"/>
            </a:br>
            <a:r>
              <a:rPr lang="en-US" altLang="en-US" sz="2400" smtClean="0">
                <a:solidFill>
                  <a:srgbClr val="222222"/>
                </a:solidFill>
                <a:latin typeface="Arial" pitchFamily="34" charset="0"/>
              </a:rPr>
              <a:t>height above a given level, especially sea level.</a:t>
            </a:r>
            <a:endParaRPr lang="en-US" altLang="en-US" sz="240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r>
              <a:rPr lang="en-US" altLang="en-US" sz="2000" b="1" smtClean="0"/>
              <a:t>Temperature decreases with increase in elevation</a:t>
            </a:r>
          </a:p>
          <a:p>
            <a:r>
              <a:rPr lang="en-US" altLang="en-US" sz="2000" b="1" smtClean="0"/>
              <a:t>Increases in 100 m in elevation</a:t>
            </a:r>
          </a:p>
          <a:p>
            <a:r>
              <a:rPr lang="en-US" altLang="en-US" sz="2000" b="1" smtClean="0"/>
              <a:t>0.6 </a:t>
            </a:r>
            <a:r>
              <a:rPr lang="en-US" altLang="en-US" sz="2000" b="1" smtClean="0">
                <a:latin typeface="Calibri" pitchFamily="34" charset="0"/>
              </a:rPr>
              <a:t>⁰</a:t>
            </a:r>
            <a:r>
              <a:rPr lang="en-US" altLang="en-US" sz="2000" b="1" smtClean="0"/>
              <a:t>C increased in temperature</a:t>
            </a:r>
          </a:p>
          <a:p>
            <a:r>
              <a:rPr lang="en-US" altLang="en-US" sz="2000" b="1" smtClean="0"/>
              <a:t>Permanent snow exists above </a:t>
            </a:r>
            <a:r>
              <a:rPr lang="en-US" altLang="en-US" sz="2000" b="1" smtClean="0">
                <a:solidFill>
                  <a:srgbClr val="000000"/>
                </a:solidFill>
              </a:rPr>
              <a:t>4500 m in the tropics </a:t>
            </a:r>
          </a:p>
          <a:p>
            <a:r>
              <a:rPr lang="en-US" altLang="en-US" sz="2000" b="1" smtClean="0"/>
              <a:t>3000 m in temperate zone</a:t>
            </a:r>
          </a:p>
          <a:p>
            <a:r>
              <a:rPr lang="en-US" altLang="en-US" smtClean="0"/>
              <a:t>Effect of elevation depends upon balance between incoming and out going radiations</a:t>
            </a:r>
          </a:p>
        </p:txBody>
      </p:sp>
    </p:spTree>
    <p:extLst>
      <p:ext uri="{BB962C8B-B14F-4D97-AF65-F5344CB8AC3E}">
        <p14:creationId xmlns:p14="http://schemas.microsoft.com/office/powerpoint/2010/main" val="17637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181975" cy="685800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Plant Environment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5063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6088063" cy="547688"/>
          </a:xfrm>
        </p:spPr>
        <p:txBody>
          <a:bodyPr/>
          <a:lstStyle/>
          <a:p>
            <a:r>
              <a:rPr lang="en-US" altLang="en-US" sz="3600" b="1" smtClean="0"/>
              <a:t>Seasons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001000" cy="4419600"/>
          </a:xfrm>
        </p:spPr>
        <p:txBody>
          <a:bodyPr/>
          <a:lstStyle/>
          <a:p>
            <a:r>
              <a:rPr lang="en-US" altLang="en-US" sz="2000" b="1" smtClean="0"/>
              <a:t>Seasons effects on temperature are closely related to latitude.</a:t>
            </a:r>
          </a:p>
          <a:p>
            <a:r>
              <a:rPr lang="en-US" altLang="en-US" sz="2000" b="1" smtClean="0"/>
              <a:t>When one moves away from the equator, temperatures not only decline but vary more between summer and winter.</a:t>
            </a:r>
          </a:p>
          <a:p>
            <a:endParaRPr lang="en-US" altLang="en-US" sz="2000" b="1" smtClean="0"/>
          </a:p>
          <a:p>
            <a:r>
              <a:rPr lang="en-US" altLang="en-US" sz="2000" b="1" smtClean="0"/>
              <a:t>At the equator, day length is 12 hours around the year and solar angle is always close to 90</a:t>
            </a:r>
          </a:p>
          <a:p>
            <a:r>
              <a:rPr lang="en-US" altLang="en-US" sz="2000" b="1" smtClean="0"/>
              <a:t>As distance from equator increases</a:t>
            </a:r>
          </a:p>
          <a:p>
            <a:r>
              <a:rPr lang="en-US" altLang="en-US" sz="2000" b="1" smtClean="0"/>
              <a:t>Summer day length Increases </a:t>
            </a:r>
          </a:p>
          <a:p>
            <a:r>
              <a:rPr lang="en-US" altLang="en-US" sz="2000" b="1" smtClean="0"/>
              <a:t>Winter decreases</a:t>
            </a:r>
          </a:p>
          <a:p>
            <a:r>
              <a:rPr lang="en-US" altLang="en-US" sz="2000" b="1" smtClean="0"/>
              <a:t>Pakistan lies between 25</a:t>
            </a:r>
            <a:r>
              <a:rPr lang="en-US" altLang="en-US" sz="2000" b="1" smtClean="0">
                <a:latin typeface="Calibri" pitchFamily="34" charset="0"/>
              </a:rPr>
              <a:t>⁰</a:t>
            </a:r>
            <a:r>
              <a:rPr lang="en-US" altLang="en-US" sz="2000" b="1" smtClean="0"/>
              <a:t> and 35</a:t>
            </a:r>
            <a:r>
              <a:rPr lang="en-US" altLang="en-US" sz="2000" b="1" smtClean="0">
                <a:latin typeface="Calibri" pitchFamily="34" charset="0"/>
              </a:rPr>
              <a:t>⁰</a:t>
            </a:r>
            <a:r>
              <a:rPr lang="en-US" altLang="en-US" sz="2000" b="1" smtClean="0"/>
              <a:t> N latitude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36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Time of Day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>
              <a:buClr>
                <a:srgbClr val="3333CC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Temperature at any given time depends upon balance between incoming and out going heat</a:t>
            </a:r>
          </a:p>
          <a:p>
            <a:pPr>
              <a:buClr>
                <a:srgbClr val="3333CC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Maximum temp at mid-afternoon</a:t>
            </a:r>
          </a:p>
          <a:p>
            <a:pPr>
              <a:buClr>
                <a:srgbClr val="3333CC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Minimum daily  just before sunrise</a:t>
            </a:r>
          </a:p>
          <a:p>
            <a:pPr>
              <a:buClr>
                <a:srgbClr val="3333CC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Annual maximum tem North (June to August)</a:t>
            </a:r>
          </a:p>
          <a:p>
            <a:pPr>
              <a:buClr>
                <a:srgbClr val="3333CC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Minimum late winter</a:t>
            </a:r>
          </a:p>
          <a:p>
            <a:pPr>
              <a:buClr>
                <a:srgbClr val="3333CC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This effect called Lag effect </a:t>
            </a:r>
          </a:p>
          <a:p>
            <a:pPr>
              <a:buClr>
                <a:srgbClr val="3333CC"/>
              </a:buClr>
            </a:pPr>
            <a:endParaRPr lang="en-US" altLang="en-US" smtClean="0">
              <a:solidFill>
                <a:srgbClr val="000000"/>
              </a:solidFill>
            </a:endParaRP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495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157287"/>
          </a:xfrm>
        </p:spPr>
        <p:txBody>
          <a:bodyPr/>
          <a:lstStyle/>
          <a:p>
            <a:r>
              <a:rPr lang="en-US" altLang="en-US" smtClean="0"/>
              <a:t>Topographic factors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Large bodies of Water has profound effect on temp</a:t>
            </a:r>
          </a:p>
          <a:p>
            <a:r>
              <a:rPr lang="en-US" altLang="en-US" sz="2000" smtClean="0"/>
              <a:t>Water has higher heat and thermal conductivity than soil</a:t>
            </a:r>
          </a:p>
          <a:p>
            <a:r>
              <a:rPr lang="en-US" altLang="en-US" sz="2000" smtClean="0"/>
              <a:t>Temperature vary less over oceans and other large bodies of water than over continents </a:t>
            </a:r>
          </a:p>
          <a:p>
            <a:r>
              <a:rPr lang="en-US" altLang="en-US" sz="2000" smtClean="0"/>
              <a:t>The moderating effect of oceans on and other large bodies of water on climate is called </a:t>
            </a:r>
            <a:r>
              <a:rPr lang="en-US" altLang="en-US" sz="2000" b="1" smtClean="0"/>
              <a:t>oceanic effect</a:t>
            </a:r>
          </a:p>
          <a:p>
            <a:r>
              <a:rPr lang="en-US" altLang="en-US" sz="2000" b="1" smtClean="0"/>
              <a:t>Karachi and Multan temp</a:t>
            </a:r>
          </a:p>
        </p:txBody>
      </p:sp>
    </p:spTree>
    <p:extLst>
      <p:ext uri="{BB962C8B-B14F-4D97-AF65-F5344CB8AC3E}">
        <p14:creationId xmlns:p14="http://schemas.microsoft.com/office/powerpoint/2010/main" val="184947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Slope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381000" y="2017713"/>
            <a:ext cx="8574088" cy="4114800"/>
          </a:xfrm>
        </p:spPr>
        <p:txBody>
          <a:bodyPr/>
          <a:lstStyle/>
          <a:p>
            <a:r>
              <a:rPr lang="en-US" altLang="en-US" sz="2000" smtClean="0"/>
              <a:t>The direction in which a slope faces affects its temperature.</a:t>
            </a:r>
          </a:p>
          <a:p>
            <a:r>
              <a:rPr lang="en-US" altLang="en-US" sz="2000" smtClean="0"/>
              <a:t>In general, angle of the slopes beings equal, a south slope warmest earlier followed by west, east and north.</a:t>
            </a:r>
          </a:p>
          <a:p>
            <a:r>
              <a:rPr lang="en-US" altLang="en-US" sz="2000" smtClean="0"/>
              <a:t>These difference are the results of differences in the amount of solar radiation received by the soil.</a:t>
            </a:r>
            <a:br>
              <a:rPr lang="en-US" altLang="en-US" sz="2000" smtClean="0"/>
            </a:br>
            <a:r>
              <a:rPr lang="en-US" altLang="en-US" sz="2000" smtClean="0"/>
              <a:t>South slopes receive the most radiation because they are exposed to sunlight almost all day, even in winter when the sun is low in the sky.</a:t>
            </a:r>
          </a:p>
          <a:p>
            <a:r>
              <a:rPr lang="en-US" altLang="en-US" sz="2000" smtClean="0"/>
              <a:t>A west slope</a:t>
            </a:r>
          </a:p>
          <a:p>
            <a:r>
              <a:rPr lang="en-US" altLang="en-US" sz="2000" smtClean="0"/>
              <a:t>tends to be warmer than an east slope because it is warmed by the sun all</a:t>
            </a:r>
          </a:p>
          <a:p>
            <a:r>
              <a:rPr lang="en-US" altLang="en-US" sz="2000" smtClean="0"/>
              <a:t>morning.</a:t>
            </a:r>
          </a:p>
          <a:p>
            <a:r>
              <a:rPr lang="en-US" altLang="en-US" sz="2000" smtClean="0"/>
              <a:t>Horticulturist should keep slope effect in mind when selecting site for relatively tender plants</a:t>
            </a:r>
          </a:p>
        </p:txBody>
      </p:sp>
    </p:spTree>
    <p:extLst>
      <p:ext uri="{BB962C8B-B14F-4D97-AF65-F5344CB8AC3E}">
        <p14:creationId xmlns:p14="http://schemas.microsoft.com/office/powerpoint/2010/main" val="11074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Air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During the night the air near the ground is colder and dense than the warm air above</a:t>
            </a:r>
          </a:p>
          <a:p>
            <a:r>
              <a:rPr lang="en-US" altLang="en-US" sz="2400" smtClean="0"/>
              <a:t>Cold air flows downhill and collects in low areas from which it cannot drain, an effect called cold-air drainage</a:t>
            </a:r>
          </a:p>
          <a:p>
            <a:r>
              <a:rPr lang="en-US" altLang="en-US" sz="2400" smtClean="0"/>
              <a:t>This leads to the formation of frost pockets or depression which collect cold air; the slope itself remains a relatively warm area or thermal belt.</a:t>
            </a:r>
          </a:p>
          <a:p>
            <a:r>
              <a:rPr lang="en-US" altLang="en-US" sz="2400" smtClean="0"/>
              <a:t>Plants in frost pockets are most danger of freeze damage</a:t>
            </a:r>
          </a:p>
          <a:p>
            <a:r>
              <a:rPr lang="en-US" altLang="en-US" sz="24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676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Soil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different type of soil warm at different rate in spring</a:t>
            </a:r>
          </a:p>
          <a:p>
            <a:r>
              <a:rPr lang="en-US" altLang="en-US" sz="2000" smtClean="0"/>
              <a:t>Depends upon</a:t>
            </a:r>
          </a:p>
          <a:p>
            <a:r>
              <a:rPr lang="en-US" altLang="en-US" sz="2000" smtClean="0"/>
              <a:t>Colour density</a:t>
            </a:r>
          </a:p>
          <a:p>
            <a:r>
              <a:rPr lang="en-US" altLang="en-US" sz="2000" smtClean="0"/>
              <a:t>Air space</a:t>
            </a:r>
          </a:p>
          <a:p>
            <a:r>
              <a:rPr lang="en-US" altLang="en-US" sz="2000" smtClean="0"/>
              <a:t>Water holding capacity</a:t>
            </a:r>
          </a:p>
          <a:p>
            <a:r>
              <a:rPr lang="en-US" altLang="en-US" sz="2000" smtClean="0"/>
              <a:t>Sandy soil (low water holding capacity and warm first in spring) known as Early soil</a:t>
            </a:r>
          </a:p>
          <a:p>
            <a:r>
              <a:rPr lang="en-US" altLang="en-US" sz="2000" smtClean="0"/>
              <a:t>Organic soil (warm up slowly) Late soil</a:t>
            </a:r>
          </a:p>
        </p:txBody>
      </p:sp>
    </p:spTree>
    <p:extLst>
      <p:ext uri="{BB962C8B-B14F-4D97-AF65-F5344CB8AC3E}">
        <p14:creationId xmlns:p14="http://schemas.microsoft.com/office/powerpoint/2010/main" val="115048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600" b="1" smtClean="0"/>
              <a:t>TEMPERATURE MANAGEMNET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772400" cy="4114800"/>
          </a:xfrm>
          <a:noFill/>
        </p:spPr>
        <p:txBody>
          <a:bodyPr/>
          <a:lstStyle/>
          <a:p>
            <a:pPr eaLnBrk="1" hangingPunct="1"/>
            <a:r>
              <a:rPr lang="en-US" altLang="en-US" sz="2800" smtClean="0"/>
              <a:t>Plants respond to changing temp.</a:t>
            </a:r>
          </a:p>
          <a:p>
            <a:pPr eaLnBrk="1" hangingPunct="1"/>
            <a:r>
              <a:rPr lang="en-US" altLang="en-US" sz="2800" smtClean="0"/>
              <a:t>Temp. extremes: </a:t>
            </a:r>
          </a:p>
          <a:p>
            <a:pPr lvl="1" eaLnBrk="1" hangingPunct="1"/>
            <a:r>
              <a:rPr lang="en-US" altLang="en-US" sz="2400" smtClean="0"/>
              <a:t>if even for a short time - irreversible loss. Such death of whole plant or part of plant will occur</a:t>
            </a:r>
          </a:p>
          <a:p>
            <a:pPr eaLnBrk="1" hangingPunct="1"/>
            <a:r>
              <a:rPr lang="en-US" altLang="en-US" sz="2800" smtClean="0"/>
              <a:t>Field conditions </a:t>
            </a:r>
          </a:p>
          <a:p>
            <a:pPr lvl="1" eaLnBrk="1" hangingPunct="1"/>
            <a:r>
              <a:rPr lang="en-US" altLang="en-US" sz="2400" smtClean="0"/>
              <a:t>No direct temp. control </a:t>
            </a:r>
          </a:p>
          <a:p>
            <a:pPr eaLnBrk="1" hangingPunct="1"/>
            <a:r>
              <a:rPr lang="en-US" altLang="en-US" sz="2800" smtClean="0"/>
              <a:t>Adaptation can be made through</a:t>
            </a:r>
          </a:p>
          <a:p>
            <a:pPr lvl="1" eaLnBrk="1" hangingPunct="1"/>
            <a:r>
              <a:rPr lang="en-US" altLang="en-US" sz="2400" smtClean="0"/>
              <a:t>Selection of location</a:t>
            </a:r>
          </a:p>
          <a:p>
            <a:pPr lvl="1" eaLnBrk="1" hangingPunct="1"/>
            <a:r>
              <a:rPr lang="en-US" altLang="en-US" sz="2400" smtClean="0"/>
              <a:t>Site </a:t>
            </a:r>
          </a:p>
          <a:p>
            <a:pPr lvl="1" eaLnBrk="1" hangingPunct="1"/>
            <a:r>
              <a:rPr lang="en-US" altLang="en-US" sz="2400" smtClean="0"/>
              <a:t>Choice of plants</a:t>
            </a:r>
          </a:p>
          <a:p>
            <a:pPr lvl="1" eaLnBrk="1" hangingPunct="1"/>
            <a:r>
              <a:rPr lang="en-US" altLang="en-US" sz="2400" smtClean="0"/>
              <a:t>Appropriate cultural practices </a:t>
            </a:r>
            <a:endParaRPr lang="en-US" altLang="en-US" sz="200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188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915988"/>
          </a:xfrm>
        </p:spPr>
        <p:txBody>
          <a:bodyPr/>
          <a:lstStyle/>
          <a:p>
            <a:pPr eaLnBrk="1" hangingPunct="1"/>
            <a:r>
              <a:rPr lang="en-US" altLang="en-US" sz="3200" b="1" smtClean="0">
                <a:cs typeface="Times New Roman" pitchFamily="18" charset="0"/>
              </a:rPr>
              <a:t>HARDENIG</a:t>
            </a:r>
          </a:p>
        </p:txBody>
      </p:sp>
      <p:sp>
        <p:nvSpPr>
          <p:cNvPr id="481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133600"/>
            <a:ext cx="7772400" cy="4114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Refers to the process that increase the ability of plants to survive environmental stress.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Hardening also refers to developing the ability to withstand cold/warm injury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Cool weather and short days in fall,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bring dormancy and hardiness.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Growth slows down.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CH</a:t>
            </a:r>
            <a:r>
              <a:rPr lang="en-US" altLang="en-US" sz="1800" baseline="-25000" smtClean="0"/>
              <a:t>2</a:t>
            </a:r>
            <a:r>
              <a:rPr lang="en-US" altLang="en-US" sz="1800" smtClean="0"/>
              <a:t>O accumulate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Water moves from protoplasm to vacuoles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Stabilizes cell structure &amp;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imparts hardening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Nursery plants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hardened before transplanting</a:t>
            </a:r>
          </a:p>
        </p:txBody>
      </p:sp>
    </p:spTree>
    <p:extLst>
      <p:ext uri="{BB962C8B-B14F-4D97-AF65-F5344CB8AC3E}">
        <p14:creationId xmlns:p14="http://schemas.microsoft.com/office/powerpoint/2010/main" val="3181263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eaLnBrk="1" hangingPunct="1"/>
            <a:r>
              <a:rPr lang="en-US" altLang="en-US" smtClean="0"/>
              <a:t>Withhold water and excessive nitrogen fertilization.</a:t>
            </a:r>
          </a:p>
          <a:p>
            <a:pPr eaLnBrk="1" hangingPunct="1"/>
            <a:r>
              <a:rPr lang="en-US" altLang="en-US" smtClean="0"/>
              <a:t>Gradual exposure of plants </a:t>
            </a:r>
          </a:p>
          <a:p>
            <a:pPr lvl="1" eaLnBrk="1" hangingPunct="1"/>
            <a:r>
              <a:rPr lang="en-US" altLang="en-US" smtClean="0"/>
              <a:t>to cold along with withholding water</a:t>
            </a:r>
          </a:p>
          <a:p>
            <a:pPr eaLnBrk="1" hangingPunct="1"/>
            <a:r>
              <a:rPr lang="en-US" altLang="en-US" smtClean="0"/>
              <a:t>Root pruning </a:t>
            </a:r>
          </a:p>
          <a:p>
            <a:pPr eaLnBrk="1" hangingPunct="1"/>
            <a:r>
              <a:rPr lang="en-US" altLang="en-US" smtClean="0"/>
              <a:t>Avoid over hardening </a:t>
            </a:r>
          </a:p>
          <a:p>
            <a:pPr eaLnBrk="1" hangingPunct="1"/>
            <a:r>
              <a:rPr lang="en-US" altLang="en-US" sz="2400" smtClean="0"/>
              <a:t>Interfere with the subsequent development of seeding after transplanting</a:t>
            </a:r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Methods of Hardening in Plants</a:t>
            </a:r>
          </a:p>
        </p:txBody>
      </p:sp>
    </p:spTree>
    <p:extLst>
      <p:ext uri="{BB962C8B-B14F-4D97-AF65-F5344CB8AC3E}">
        <p14:creationId xmlns:p14="http://schemas.microsoft.com/office/powerpoint/2010/main" val="4294679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793038" cy="1111250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cs typeface="Times New Roman" pitchFamily="18" charset="0"/>
              </a:rPr>
              <a:t>Mulching and its advantages </a:t>
            </a:r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7772400" cy="4800600"/>
          </a:xfrm>
          <a:noFill/>
        </p:spPr>
        <p:txBody>
          <a:bodyPr/>
          <a:lstStyle/>
          <a:p>
            <a:pPr eaLnBrk="1" hangingPunct="1"/>
            <a:r>
              <a:rPr lang="en-US" altLang="en-US" sz="2400" smtClean="0"/>
              <a:t>Mulches</a:t>
            </a:r>
          </a:p>
          <a:p>
            <a:pPr lvl="1" eaLnBrk="1" hangingPunct="1"/>
            <a:r>
              <a:rPr lang="en-US" altLang="en-US" sz="2000" smtClean="0"/>
              <a:t>Surface covers used as insulating agents to regulate soil temperature. </a:t>
            </a:r>
          </a:p>
          <a:p>
            <a:pPr eaLnBrk="1" hangingPunct="1"/>
            <a:r>
              <a:rPr lang="en-US" altLang="en-US" sz="2400" b="1" smtClean="0">
                <a:solidFill>
                  <a:srgbClr val="FF0000"/>
                </a:solidFill>
              </a:rPr>
              <a:t>Advantages of mulches </a:t>
            </a:r>
          </a:p>
          <a:p>
            <a:pPr lvl="1" eaLnBrk="1" hangingPunct="1"/>
            <a:r>
              <a:rPr lang="en-US" altLang="en-US" sz="2000" smtClean="0"/>
              <a:t>Keep the soil temperature stable.</a:t>
            </a:r>
          </a:p>
          <a:p>
            <a:pPr lvl="1" eaLnBrk="1" hangingPunct="1"/>
            <a:r>
              <a:rPr lang="en-US" altLang="en-US" sz="2000" smtClean="0"/>
              <a:t>Moisture conservation</a:t>
            </a:r>
          </a:p>
          <a:p>
            <a:pPr lvl="1" eaLnBrk="1" hangingPunct="1"/>
            <a:r>
              <a:rPr lang="en-US" altLang="en-US" sz="2000" smtClean="0"/>
              <a:t>Weed control</a:t>
            </a:r>
          </a:p>
          <a:p>
            <a:pPr lvl="1" eaLnBrk="1" hangingPunct="1"/>
            <a:r>
              <a:rPr lang="en-US" altLang="en-US" sz="2000" smtClean="0"/>
              <a:t>Erosion control</a:t>
            </a:r>
          </a:p>
          <a:p>
            <a:pPr lvl="1" eaLnBrk="1" hangingPunct="1"/>
            <a:r>
              <a:rPr lang="en-US" altLang="en-US" sz="2000" smtClean="0"/>
              <a:t>Clean harvesting from vine crops</a:t>
            </a:r>
          </a:p>
          <a:p>
            <a:pPr lvl="1" eaLnBrk="1" hangingPunct="1"/>
            <a:r>
              <a:rPr lang="en-US" altLang="en-US" sz="2000" b="1" smtClean="0">
                <a:solidFill>
                  <a:srgbClr val="FF0000"/>
                </a:solidFill>
              </a:rPr>
              <a:t>Dis- advantages</a:t>
            </a:r>
          </a:p>
          <a:p>
            <a:pPr lvl="1" eaLnBrk="1" hangingPunct="1"/>
            <a:r>
              <a:rPr lang="en-US" altLang="en-US" sz="2000" smtClean="0"/>
              <a:t>Harboring plants pests</a:t>
            </a:r>
          </a:p>
          <a:p>
            <a:pPr lvl="1" eaLnBrk="1" hangingPunct="1"/>
            <a:r>
              <a:rPr lang="en-US" altLang="en-US" sz="2000" smtClean="0"/>
              <a:t>Weeds</a:t>
            </a:r>
          </a:p>
          <a:p>
            <a:pPr lvl="1" eaLnBrk="1" hangingPunct="1"/>
            <a:r>
              <a:rPr lang="en-US" altLang="en-US" sz="2000" smtClean="0"/>
              <a:t>Disease producing microbes </a:t>
            </a:r>
          </a:p>
        </p:txBody>
      </p:sp>
    </p:spTree>
    <p:extLst>
      <p:ext uri="{BB962C8B-B14F-4D97-AF65-F5344CB8AC3E}">
        <p14:creationId xmlns:p14="http://schemas.microsoft.com/office/powerpoint/2010/main" val="2661613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3773487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Times New Roman"/>
              </a:rPr>
              <a:t>The temperature of a substance may be defined as a measure of the relative speed with which its molecules are vibrating. </a:t>
            </a:r>
          </a:p>
          <a:p>
            <a:pPr>
              <a:defRPr/>
            </a:pPr>
            <a:r>
              <a:rPr lang="en-US" sz="2800" dirty="0" smtClean="0">
                <a:latin typeface="Times New Roman"/>
              </a:rPr>
              <a:t>All vibrations cease at absolute zero (-273°C). Temperature reflects the </a:t>
            </a:r>
            <a:r>
              <a:rPr lang="en-US" sz="2800" i="1" dirty="0" smtClean="0">
                <a:latin typeface="Times New Roman"/>
              </a:rPr>
              <a:t>intensity </a:t>
            </a:r>
            <a:r>
              <a:rPr lang="en-US" sz="2800" dirty="0" smtClean="0">
                <a:latin typeface="Times New Roman"/>
              </a:rPr>
              <a:t>of heat, which is</a:t>
            </a:r>
          </a:p>
          <a:p>
            <a:pPr>
              <a:defRPr/>
            </a:pPr>
            <a:r>
              <a:rPr lang="en-US" sz="2800" dirty="0" smtClean="0">
                <a:latin typeface="Times New Roman"/>
              </a:rPr>
              <a:t>a qualitative indicator without any regard for the quantity of heat present in a body of matter.</a:t>
            </a:r>
          </a:p>
          <a:p>
            <a:pPr>
              <a:defRPr/>
            </a:pPr>
            <a:r>
              <a:rPr lang="en-US" sz="2800" dirty="0" smtClean="0">
                <a:latin typeface="Times New Roman"/>
              </a:rPr>
              <a:t> </a:t>
            </a:r>
            <a:r>
              <a:rPr lang="en-US" sz="2400" dirty="0" smtClean="0">
                <a:latin typeface="Arial"/>
              </a:rPr>
              <a:t>It </a:t>
            </a:r>
            <a:r>
              <a:rPr lang="en-US" sz="2800" dirty="0" smtClean="0">
                <a:latin typeface="Times New Roman"/>
              </a:rPr>
              <a:t>is necessary to discuss a few important aspects of heat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/>
              </a:rPr>
              <a:t>energy at this point.</a:t>
            </a:r>
            <a:endParaRPr lang="en-US" altLang="en-US" sz="2800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altLang="en-US" sz="28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altLang="en-US" sz="2800" dirty="0" smtClean="0"/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81087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Temperature </a:t>
            </a:r>
          </a:p>
        </p:txBody>
      </p:sp>
    </p:spTree>
    <p:extLst>
      <p:ext uri="{BB962C8B-B14F-4D97-AF65-F5344CB8AC3E}">
        <p14:creationId xmlns:p14="http://schemas.microsoft.com/office/powerpoint/2010/main" val="4259955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frost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Use of smoke</a:t>
            </a:r>
          </a:p>
          <a:p>
            <a:r>
              <a:rPr lang="en-US" altLang="en-US" smtClean="0"/>
              <a:t>Flooding</a:t>
            </a:r>
          </a:p>
          <a:p>
            <a:r>
              <a:rPr lang="en-US" altLang="en-US" smtClean="0"/>
              <a:t>Spray irrigation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461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Plant growth strustures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Greenhouse</a:t>
            </a:r>
          </a:p>
          <a:p>
            <a:r>
              <a:rPr lang="en-US" altLang="en-US" smtClean="0"/>
              <a:t>Cold frame</a:t>
            </a:r>
          </a:p>
          <a:p>
            <a:r>
              <a:rPr lang="en-US" altLang="en-US" smtClean="0"/>
              <a:t>Hotbeds</a:t>
            </a:r>
          </a:p>
          <a:p>
            <a:r>
              <a:rPr lang="en-US" altLang="en-US" smtClean="0"/>
              <a:t>Glasshouse</a:t>
            </a:r>
          </a:p>
          <a:p>
            <a:r>
              <a:rPr lang="en-US" altLang="en-US" smtClean="0"/>
              <a:t>Plastic house</a:t>
            </a:r>
          </a:p>
          <a:p>
            <a:r>
              <a:rPr lang="en-US" altLang="en-US" smtClean="0"/>
              <a:t>Shade house</a:t>
            </a:r>
          </a:p>
        </p:txBody>
      </p:sp>
    </p:spTree>
    <p:extLst>
      <p:ext uri="{BB962C8B-B14F-4D97-AF65-F5344CB8AC3E}">
        <p14:creationId xmlns:p14="http://schemas.microsoft.com/office/powerpoint/2010/main" val="82803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Water 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772400" cy="4495800"/>
          </a:xfrm>
        </p:spPr>
        <p:txBody>
          <a:bodyPr/>
          <a:lstStyle/>
          <a:p>
            <a:r>
              <a:rPr lang="en-US" altLang="en-US" sz="2000" smtClean="0"/>
              <a:t>Given certain light and temperature</a:t>
            </a:r>
          </a:p>
          <a:p>
            <a:r>
              <a:rPr lang="en-US" altLang="en-US" sz="2000" smtClean="0"/>
              <a:t>Water is the next most important limiting environmental factor in selecting a plant site and plant material</a:t>
            </a:r>
          </a:p>
          <a:p>
            <a:r>
              <a:rPr lang="en-US" altLang="en-US" sz="2000" smtClean="0"/>
              <a:t>Historically,  agriculture started along the bank and lakes and only later</a:t>
            </a:r>
          </a:p>
          <a:p>
            <a:r>
              <a:rPr lang="en-US" altLang="en-US" sz="2000" smtClean="0"/>
              <a:t>When man developed a variety of irrigation systems</a:t>
            </a:r>
          </a:p>
          <a:p>
            <a:r>
              <a:rPr lang="en-US" altLang="en-US" sz="2000" smtClean="0"/>
              <a:t>Expanded into arid and semiarid areas</a:t>
            </a:r>
          </a:p>
          <a:p>
            <a:r>
              <a:rPr lang="en-US" altLang="en-US" sz="2000" smtClean="0"/>
              <a:t>An adequate water supply must be ensured for many horticultural plants</a:t>
            </a:r>
          </a:p>
          <a:p>
            <a:r>
              <a:rPr lang="en-US" altLang="en-US" sz="2000" smtClean="0"/>
              <a:t>It is necessary constituent of all living plant cell</a:t>
            </a:r>
          </a:p>
          <a:p>
            <a:r>
              <a:rPr lang="en-US" altLang="en-US" sz="2000" smtClean="0"/>
              <a:t>Solvent for nutrients from soil and CO</a:t>
            </a:r>
            <a:r>
              <a:rPr lang="en-US" altLang="en-US" sz="2000" baseline="-25000" smtClean="0"/>
              <a:t>2 </a:t>
            </a:r>
            <a:r>
              <a:rPr lang="en-US" altLang="en-US" sz="2000" smtClean="0"/>
              <a:t>from air</a:t>
            </a:r>
          </a:p>
          <a:p>
            <a:r>
              <a:rPr lang="en-US" altLang="en-US" sz="2000" smtClean="0"/>
              <a:t>Raw material in the photosynthesis</a:t>
            </a:r>
          </a:p>
          <a:p>
            <a:endParaRPr lang="en-US" altLang="en-US" sz="2000" smtClean="0"/>
          </a:p>
          <a:p>
            <a:endParaRPr lang="en-US" altLang="en-US" sz="2000" baseline="-25000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62885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It is a reagent/substrate for a variety of chemical reactions, act as a pH buffer</a:t>
            </a:r>
          </a:p>
          <a:p>
            <a:r>
              <a:rPr lang="en-US" altLang="en-US" sz="2400" smtClean="0"/>
              <a:t>It maintains the turgidity of plants cells which is required for growth, development and vital functions like stomatal opening</a:t>
            </a:r>
          </a:p>
          <a:p>
            <a:r>
              <a:rPr lang="en-US" altLang="en-US" sz="2400" smtClean="0"/>
              <a:t>It also play an important role leaf temp by transpiration of water.</a:t>
            </a:r>
          </a:p>
        </p:txBody>
      </p:sp>
    </p:spTree>
    <p:extLst>
      <p:ext uri="{BB962C8B-B14F-4D97-AF65-F5344CB8AC3E}">
        <p14:creationId xmlns:p14="http://schemas.microsoft.com/office/powerpoint/2010/main" val="21086591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Humidity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Absolute humidity</a:t>
            </a:r>
          </a:p>
          <a:p>
            <a:r>
              <a:rPr lang="en-US" altLang="en-US" smtClean="0"/>
              <a:t>Specific humidity</a:t>
            </a:r>
          </a:p>
          <a:p>
            <a:r>
              <a:rPr lang="en-US" altLang="en-US" smtClean="0"/>
              <a:t>Relative humidity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08278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>
                <a:solidFill>
                  <a:srgbClr val="FF0000"/>
                </a:solidFill>
              </a:rPr>
              <a:t>Absolute humidity</a:t>
            </a:r>
          </a:p>
          <a:p>
            <a:r>
              <a:rPr lang="en-US" altLang="en-US" sz="2400" smtClean="0"/>
              <a:t>It is the weight of water vapor per unit volume of air</a:t>
            </a:r>
          </a:p>
          <a:p>
            <a:r>
              <a:rPr lang="en-US" altLang="en-US" sz="2400" smtClean="0"/>
              <a:t>Expressed as grams per cubic meter</a:t>
            </a:r>
          </a:p>
          <a:p>
            <a:r>
              <a:rPr lang="en-US" altLang="en-US" sz="2400" smtClean="0"/>
              <a:t>The volume of air changes with changing temperature</a:t>
            </a:r>
          </a:p>
          <a:p>
            <a:r>
              <a:rPr lang="en-US" altLang="en-US" sz="2400" smtClean="0"/>
              <a:t>Absolute humidity will vary with temperature with out any change in absolute moisture content</a:t>
            </a:r>
          </a:p>
          <a:p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22073397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Specific humidity</a:t>
            </a:r>
          </a:p>
          <a:p>
            <a:r>
              <a:rPr lang="en-US" altLang="en-US" sz="2400" smtClean="0"/>
              <a:t>It is the weight of water vapor per unit weight of air</a:t>
            </a:r>
          </a:p>
          <a:p>
            <a:r>
              <a:rPr lang="en-US" altLang="en-US" sz="2400" smtClean="0"/>
              <a:t>Expressed as grams per kilogram (g/Kg)</a:t>
            </a:r>
          </a:p>
          <a:p>
            <a:r>
              <a:rPr lang="en-US" altLang="en-US" sz="2400" smtClean="0"/>
              <a:t>It is ratio of weight to weight</a:t>
            </a:r>
          </a:p>
          <a:p>
            <a:r>
              <a:rPr lang="en-US" altLang="en-US" sz="2400" smtClean="0"/>
              <a:t>Temperature and pressure change do not effect on Specific humidity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5466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Relative humidity</a:t>
            </a:r>
            <a:endParaRPr lang="en-US" altLang="en-US" sz="2400" smtClean="0">
              <a:solidFill>
                <a:srgbClr val="FF0000"/>
              </a:solidFill>
            </a:endParaRPr>
          </a:p>
          <a:p>
            <a:r>
              <a:rPr lang="en-US" altLang="en-US" sz="2400" smtClean="0"/>
              <a:t>It is the ratio of the amount of water vapour present in the air and the amount at saturation for given temperature and pressure</a:t>
            </a:r>
          </a:p>
          <a:p>
            <a:r>
              <a:rPr lang="en-US" altLang="en-US" sz="2400" smtClean="0"/>
              <a:t>Expressed as percentage (%)</a:t>
            </a:r>
          </a:p>
          <a:p>
            <a:r>
              <a:rPr lang="en-US" altLang="en-US" sz="2400" smtClean="0"/>
              <a:t>Water holding capacity of air depends upon temperature</a:t>
            </a:r>
            <a:r>
              <a:rPr lang="en-US" alt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55532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r>
              <a:rPr lang="en-US" altLang="en-US" smtClean="0"/>
              <a:t>Vapor pressure</a:t>
            </a:r>
          </a:p>
          <a:p>
            <a:r>
              <a:rPr lang="en-US" altLang="en-US" sz="2000" smtClean="0"/>
              <a:t>Is the part of total atmospheric pressure which is due to water Expressed in millimeters of mercury (mm Hg) or millibar (1 mm Hg= 1.32 millibar)</a:t>
            </a:r>
          </a:p>
          <a:p>
            <a:r>
              <a:rPr lang="en-US" altLang="en-US" sz="2800" smtClean="0"/>
              <a:t>Atmospheric moisture can be measured by Psychrometer, hygrometers or rain gauge</a:t>
            </a:r>
          </a:p>
          <a:p>
            <a:r>
              <a:rPr lang="en-US" altLang="en-US" sz="2800" smtClean="0"/>
              <a:t>Psychrometer used to measure the vapor content of air</a:t>
            </a:r>
          </a:p>
        </p:txBody>
      </p:sp>
    </p:spTree>
    <p:extLst>
      <p:ext uri="{BB962C8B-B14F-4D97-AF65-F5344CB8AC3E}">
        <p14:creationId xmlns:p14="http://schemas.microsoft.com/office/powerpoint/2010/main" val="35405965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793038" cy="1004888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dirty="0">
                <a:solidFill>
                  <a:srgbClr val="000000"/>
                </a:solidFill>
                <a:ea typeface="+mn-ea"/>
                <a:cs typeface="+mn-cs"/>
              </a:rPr>
              <a:t>hygrometers</a:t>
            </a:r>
            <a:br>
              <a:rPr lang="en-US" sz="3200" dirty="0">
                <a:solidFill>
                  <a:srgbClr val="000000"/>
                </a:solidFill>
                <a:ea typeface="+mn-ea"/>
                <a:cs typeface="+mn-cs"/>
              </a:rPr>
            </a:br>
            <a:endParaRPr lang="en-US" dirty="0"/>
          </a:p>
        </p:txBody>
      </p:sp>
      <p:pic>
        <p:nvPicPr>
          <p:cNvPr id="604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2209800"/>
            <a:ext cx="4114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7375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eaLnBrk="1" hangingPunct="1"/>
            <a:r>
              <a:rPr lang="en-US" altLang="en-US" smtClean="0"/>
              <a:t>Temperature is most limiting factor in crop cultivation</a:t>
            </a:r>
          </a:p>
          <a:p>
            <a:pPr eaLnBrk="1" hangingPunct="1"/>
            <a:r>
              <a:rPr lang="en-US" altLang="en-US" smtClean="0"/>
              <a:t>Optimum temperature for most of Horticultural crop is 15-35 ̊C </a:t>
            </a:r>
          </a:p>
          <a:p>
            <a:r>
              <a:rPr lang="en-US" altLang="en-US" smtClean="0"/>
              <a:t>The tolerance limits for maximum and minimum temperature vary with species.</a:t>
            </a:r>
          </a:p>
          <a:p>
            <a:pPr eaLnBrk="1" hangingPunct="1"/>
            <a:r>
              <a:rPr lang="en-US" altLang="en-US" smtClean="0"/>
              <a:t>Tomato will not stand freezing temperature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</a:rPr>
              <a:t>Hardened </a:t>
            </a:r>
            <a:r>
              <a:rPr lang="en-US" altLang="en-US" smtClean="0"/>
              <a:t>Apple will bear -35 ̊C</a:t>
            </a:r>
          </a:p>
          <a:p>
            <a:pPr eaLnBrk="1" hangingPunct="1"/>
            <a:r>
              <a:rPr lang="en-US" altLang="en-US" smtClean="0"/>
              <a:t>Tropical plant like banana will suffer chilling injury at 4 ̊C</a:t>
            </a:r>
          </a:p>
        </p:txBody>
      </p:sp>
    </p:spTree>
    <p:extLst>
      <p:ext uri="{BB962C8B-B14F-4D97-AF65-F5344CB8AC3E}">
        <p14:creationId xmlns:p14="http://schemas.microsoft.com/office/powerpoint/2010/main" val="21801806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dirty="0">
                <a:solidFill>
                  <a:srgbClr val="000000"/>
                </a:solidFill>
                <a:ea typeface="+mn-ea"/>
                <a:cs typeface="+mn-cs"/>
              </a:rPr>
              <a:t>Psychrometer</a:t>
            </a:r>
            <a:endParaRPr lang="en-US" dirty="0"/>
          </a:p>
        </p:txBody>
      </p:sp>
      <p:pic>
        <p:nvPicPr>
          <p:cNvPr id="614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2057400"/>
            <a:ext cx="44196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5901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Rain Gauge</a:t>
            </a:r>
          </a:p>
        </p:txBody>
      </p:sp>
      <p:pic>
        <p:nvPicPr>
          <p:cNvPr id="624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2268538"/>
            <a:ext cx="4360862" cy="414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80783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>
                <a:solidFill>
                  <a:srgbClr val="FF0000"/>
                </a:solidFill>
              </a:rPr>
              <a:t>Free water or gravitational water</a:t>
            </a:r>
          </a:p>
          <a:p>
            <a:r>
              <a:rPr lang="en-US" altLang="en-US" sz="2400" smtClean="0"/>
              <a:t>The portion of water that drain out/down</a:t>
            </a:r>
          </a:p>
          <a:p>
            <a:r>
              <a:rPr lang="en-US" altLang="en-US" sz="2400" smtClean="0">
                <a:solidFill>
                  <a:srgbClr val="FF0000"/>
                </a:solidFill>
              </a:rPr>
              <a:t>Capillary water</a:t>
            </a:r>
          </a:p>
          <a:p>
            <a:r>
              <a:rPr lang="en-US" altLang="en-US" sz="2400" smtClean="0"/>
              <a:t>Water retained by soil</a:t>
            </a:r>
          </a:p>
          <a:p>
            <a:r>
              <a:rPr lang="en-US" altLang="en-US" sz="2400" smtClean="0">
                <a:solidFill>
                  <a:srgbClr val="FF0000"/>
                </a:solidFill>
              </a:rPr>
              <a:t>Hygroscopic water</a:t>
            </a:r>
          </a:p>
          <a:p>
            <a:r>
              <a:rPr lang="en-US" altLang="en-US" sz="2400" smtClean="0"/>
              <a:t>Is not available to plants</a:t>
            </a:r>
          </a:p>
          <a:p>
            <a:r>
              <a:rPr lang="en-US" altLang="en-US" sz="2400" smtClean="0">
                <a:solidFill>
                  <a:srgbClr val="FF0000"/>
                </a:solidFill>
              </a:rPr>
              <a:t>Field capacity</a:t>
            </a:r>
          </a:p>
          <a:p>
            <a:r>
              <a:rPr lang="en-US" altLang="en-US" sz="2400" smtClean="0"/>
              <a:t>When  all free water drains from the soil</a:t>
            </a:r>
          </a:p>
        </p:txBody>
      </p:sp>
    </p:spTree>
    <p:extLst>
      <p:ext uri="{BB962C8B-B14F-4D97-AF65-F5344CB8AC3E}">
        <p14:creationId xmlns:p14="http://schemas.microsoft.com/office/powerpoint/2010/main" val="11540903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Wilting point</a:t>
            </a:r>
          </a:p>
          <a:p>
            <a:r>
              <a:rPr lang="en-US" altLang="en-US" sz="2400" smtClean="0"/>
              <a:t>After the depletion of all available capillary water, the soil water reaches a level called wilting point</a:t>
            </a:r>
          </a:p>
          <a:p>
            <a:r>
              <a:rPr lang="en-US" altLang="en-US" sz="2400" smtClean="0">
                <a:solidFill>
                  <a:srgbClr val="FF0000"/>
                </a:solidFill>
              </a:rPr>
              <a:t>Available water</a:t>
            </a:r>
          </a:p>
          <a:p>
            <a:r>
              <a:rPr lang="en-US" altLang="en-US" sz="2400" smtClean="0"/>
              <a:t>The difference between the wilting point and field capacity is the available water</a:t>
            </a:r>
          </a:p>
          <a:p>
            <a:r>
              <a:rPr lang="en-US" altLang="en-US" sz="2400" smtClean="0"/>
              <a:t>Available water capacity is the amount of water that a soil can store that is available for use by plants.</a:t>
            </a:r>
          </a:p>
        </p:txBody>
      </p:sp>
    </p:spTree>
    <p:extLst>
      <p:ext uri="{BB962C8B-B14F-4D97-AF65-F5344CB8AC3E}">
        <p14:creationId xmlns:p14="http://schemas.microsoft.com/office/powerpoint/2010/main" val="9273505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Plant water requirement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153400" cy="4114800"/>
          </a:xfrm>
        </p:spPr>
        <p:txBody>
          <a:bodyPr/>
          <a:lstStyle/>
          <a:p>
            <a:r>
              <a:rPr lang="en-US" altLang="en-US" smtClean="0"/>
              <a:t>Determining when and how much water to apply is a major problem in plant </a:t>
            </a:r>
            <a:r>
              <a:rPr lang="en-US" altLang="en-US" smtClean="0">
                <a:solidFill>
                  <a:srgbClr val="FF0000"/>
                </a:solidFill>
              </a:rPr>
              <a:t>Irrigation efficiency</a:t>
            </a:r>
          </a:p>
          <a:p>
            <a:r>
              <a:rPr lang="en-US" altLang="en-US" smtClean="0"/>
              <a:t>The percentage of applied irrigation water that actually becomes available for use by plants is the irrigation efficiency</a:t>
            </a:r>
          </a:p>
        </p:txBody>
      </p:sp>
    </p:spTree>
    <p:extLst>
      <p:ext uri="{BB962C8B-B14F-4D97-AF65-F5344CB8AC3E}">
        <p14:creationId xmlns:p14="http://schemas.microsoft.com/office/powerpoint/2010/main" val="9505595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Irrigation frequency </a:t>
            </a:r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182688" y="1981200"/>
            <a:ext cx="7772400" cy="4114800"/>
          </a:xfrm>
          <a:noFill/>
        </p:spPr>
        <p:txBody>
          <a:bodyPr/>
          <a:lstStyle/>
          <a:p>
            <a:pPr eaLnBrk="1" hangingPunct="1"/>
            <a:r>
              <a:rPr lang="en-US" altLang="en-US" smtClean="0"/>
              <a:t>Vary </a:t>
            </a:r>
          </a:p>
          <a:p>
            <a:pPr lvl="1" eaLnBrk="1" hangingPunct="1"/>
            <a:r>
              <a:rPr lang="en-US" altLang="en-US" smtClean="0"/>
              <a:t>sp. To sp. </a:t>
            </a:r>
          </a:p>
          <a:p>
            <a:pPr lvl="1" eaLnBrk="1" hangingPunct="1"/>
            <a:r>
              <a:rPr lang="en-US" altLang="en-US" smtClean="0"/>
              <a:t>region to region </a:t>
            </a:r>
          </a:p>
          <a:p>
            <a:pPr eaLnBrk="1" hangingPunct="1"/>
            <a:r>
              <a:rPr lang="en-US" altLang="en-US" smtClean="0"/>
              <a:t>Should be given to plants when </a:t>
            </a:r>
          </a:p>
          <a:p>
            <a:pPr lvl="1" eaLnBrk="1" hangingPunct="1"/>
            <a:r>
              <a:rPr lang="en-US" altLang="en-US" smtClean="0"/>
              <a:t>most of root zone is nearly dry.</a:t>
            </a:r>
          </a:p>
          <a:p>
            <a:pPr eaLnBrk="1" hangingPunct="1"/>
            <a:r>
              <a:rPr lang="en-US" altLang="en-US" smtClean="0"/>
              <a:t>Summer 	irrigate fortnightly and </a:t>
            </a:r>
          </a:p>
          <a:p>
            <a:pPr eaLnBrk="1" hangingPunct="1"/>
            <a:r>
              <a:rPr lang="en-US" altLang="en-US" smtClean="0"/>
              <a:t>Winter 		every month dep. upon 				precipitation</a:t>
            </a:r>
          </a:p>
        </p:txBody>
      </p:sp>
    </p:spTree>
    <p:extLst>
      <p:ext uri="{BB962C8B-B14F-4D97-AF65-F5344CB8AC3E}">
        <p14:creationId xmlns:p14="http://schemas.microsoft.com/office/powerpoint/2010/main" val="2892133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3333CC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Frequent but light irrigation for shallow rooted crops and </a:t>
            </a:r>
          </a:p>
          <a:p>
            <a:pPr eaLnBrk="1" hangingPunct="1">
              <a:lnSpc>
                <a:spcPct val="80000"/>
              </a:lnSpc>
              <a:buClr>
                <a:srgbClr val="3333CC"/>
              </a:buClr>
            </a:pPr>
            <a:r>
              <a:rPr lang="en-US" altLang="en-US" sz="2400" smtClean="0">
                <a:solidFill>
                  <a:srgbClr val="000000"/>
                </a:solidFill>
              </a:rPr>
              <a:t>heavy but less frequent irrigation for deep rooted plants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80773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During critical period irrigation is essential.</a:t>
            </a:r>
          </a:p>
          <a:p>
            <a:pPr lvl="1" eaLnBrk="1" hangingPunct="1"/>
            <a:r>
              <a:rPr lang="en-US" altLang="en-US" smtClean="0"/>
              <a:t>Non-availability of water badly affect yield</a:t>
            </a:r>
          </a:p>
          <a:p>
            <a:pPr eaLnBrk="1" hangingPunct="1"/>
            <a:r>
              <a:rPr lang="en-US" altLang="en-US" smtClean="0"/>
              <a:t>Critical periods for vegetables </a:t>
            </a:r>
          </a:p>
          <a:p>
            <a:pPr lvl="1" eaLnBrk="1" hangingPunct="1"/>
            <a:r>
              <a:rPr lang="en-US" altLang="en-US" smtClean="0"/>
              <a:t>Head development  </a:t>
            </a:r>
          </a:p>
          <a:p>
            <a:pPr lvl="2" eaLnBrk="1" hangingPunct="1"/>
            <a:r>
              <a:rPr lang="en-US" altLang="en-US" smtClean="0"/>
              <a:t>cabbage, cauliflower, broccoli </a:t>
            </a:r>
          </a:p>
          <a:p>
            <a:pPr lvl="1" eaLnBrk="1" hangingPunct="1"/>
            <a:r>
              <a:rPr lang="en-US" altLang="en-US" smtClean="0"/>
              <a:t>Flowering, fruit and seed dev. </a:t>
            </a:r>
          </a:p>
          <a:p>
            <a:pPr lvl="2" eaLnBrk="1" hangingPunct="1"/>
            <a:r>
              <a:rPr lang="en-US" altLang="en-US" smtClean="0"/>
              <a:t>cucumbers and peas </a:t>
            </a:r>
          </a:p>
        </p:txBody>
      </p:sp>
      <p:sp>
        <p:nvSpPr>
          <p:cNvPr id="6861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>
                <a:solidFill>
                  <a:schemeClr val="hlink"/>
                </a:solidFill>
              </a:rPr>
              <a:t>CRITICAL PERIODS FOR DIFFERENT HORTICULTURAL CROPS</a:t>
            </a:r>
          </a:p>
        </p:txBody>
      </p:sp>
    </p:spTree>
    <p:extLst>
      <p:ext uri="{BB962C8B-B14F-4D97-AF65-F5344CB8AC3E}">
        <p14:creationId xmlns:p14="http://schemas.microsoft.com/office/powerpoint/2010/main" val="23937685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When to irrigate plants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046912" cy="4114800"/>
          </a:xfrm>
        </p:spPr>
        <p:txBody>
          <a:bodyPr/>
          <a:lstStyle/>
          <a:p>
            <a:r>
              <a:rPr lang="en-US" altLang="en-US" smtClean="0"/>
              <a:t>Visual observation</a:t>
            </a:r>
          </a:p>
          <a:p>
            <a:r>
              <a:rPr lang="en-US" altLang="en-US" smtClean="0"/>
              <a:t>Tensiometer</a:t>
            </a:r>
          </a:p>
        </p:txBody>
      </p:sp>
    </p:spTree>
    <p:extLst>
      <p:ext uri="{BB962C8B-B14F-4D97-AF65-F5344CB8AC3E}">
        <p14:creationId xmlns:p14="http://schemas.microsoft.com/office/powerpoint/2010/main" val="36876099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793038" cy="1157288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dirty="0">
                <a:solidFill>
                  <a:srgbClr val="000000"/>
                </a:solidFill>
                <a:ea typeface="+mn-ea"/>
                <a:cs typeface="+mn-cs"/>
              </a:rPr>
              <a:t>Tensiometer</a:t>
            </a:r>
            <a:br>
              <a:rPr lang="en-US" sz="3200" dirty="0">
                <a:solidFill>
                  <a:srgbClr val="000000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772400" cy="4114800"/>
          </a:xfrm>
        </p:spPr>
        <p:txBody>
          <a:bodyPr/>
          <a:lstStyle/>
          <a:p>
            <a:r>
              <a:rPr lang="en-US" altLang="en-US" sz="2000" smtClean="0"/>
              <a:t>Tensiometer is a device which is used to measure water tension/potential in soil</a:t>
            </a:r>
          </a:p>
          <a:p>
            <a:r>
              <a:rPr lang="en-US" altLang="en-US" sz="2000" smtClean="0"/>
              <a:t>Consist of porous cup which is buried in the soil and connected with tube to a vacuum gauge or mercury manometer situated above the soil surface</a:t>
            </a:r>
          </a:p>
          <a:p>
            <a:r>
              <a:rPr lang="en-US" altLang="en-US" sz="2000" smtClean="0"/>
              <a:t>Cup and tube filled with water which gradually come to equilibrium with soil moisture</a:t>
            </a:r>
          </a:p>
          <a:p>
            <a:r>
              <a:rPr lang="en-US" altLang="en-US" sz="2000" smtClean="0"/>
              <a:t>When gauge at 40 or 50 point then irrigation will be applied.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056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57200" y="1066800"/>
            <a:ext cx="7696200" cy="701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b="1">
                <a:solidFill>
                  <a:srgbClr val="000000"/>
                </a:solidFill>
              </a:rPr>
              <a:t>Temperature is the MEASURE of the AVERAGE molecular motions in a system and simply has units of </a:t>
            </a:r>
            <a:r>
              <a:rPr lang="en-US" altLang="en-US" b="1">
                <a:solidFill>
                  <a:srgbClr val="000000"/>
                </a:solidFill>
                <a:hlinkClick r:id="rId2"/>
              </a:rPr>
              <a:t>(degrees F, degrees C, or K)</a:t>
            </a:r>
            <a:r>
              <a:rPr lang="en-US" altLang="en-US" b="1">
                <a:solidFill>
                  <a:srgbClr val="000000"/>
                </a:solidFill>
              </a:rPr>
              <a:t>. </a:t>
            </a:r>
          </a:p>
          <a:p>
            <a:pPr algn="just"/>
            <a:endParaRPr lang="en-US" altLang="en-US" b="1">
              <a:solidFill>
                <a:srgbClr val="000000"/>
              </a:solidFill>
            </a:endParaRPr>
          </a:p>
          <a:p>
            <a:pPr algn="just"/>
            <a:r>
              <a:rPr lang="en-US" altLang="en-US" b="1">
                <a:solidFill>
                  <a:srgbClr val="000000"/>
                </a:solidFill>
              </a:rPr>
              <a:t>Notice that one primary difference between heat and temperature is that heat has units of Joules and temperature has units of (degrees F, degrees C, or K). </a:t>
            </a:r>
          </a:p>
          <a:p>
            <a:pPr algn="just"/>
            <a:endParaRPr lang="en-US" altLang="en-US" b="1">
              <a:solidFill>
                <a:srgbClr val="000000"/>
              </a:solidFill>
            </a:endParaRPr>
          </a:p>
          <a:p>
            <a:pPr algn="just"/>
            <a:r>
              <a:rPr lang="en-US" altLang="en-US" b="1">
                <a:solidFill>
                  <a:srgbClr val="000000"/>
                </a:solidFill>
              </a:rPr>
              <a:t>Another primary difference is that energy can be transported without the temperature of a substance changing (e.g. </a:t>
            </a:r>
            <a:r>
              <a:rPr lang="en-US" altLang="en-US" b="1">
                <a:solidFill>
                  <a:srgbClr val="000000"/>
                </a:solidFill>
                <a:hlinkClick r:id="rId3"/>
              </a:rPr>
              <a:t>latent heat</a:t>
            </a:r>
            <a:r>
              <a:rPr lang="en-US" altLang="en-US" b="1">
                <a:solidFill>
                  <a:srgbClr val="000000"/>
                </a:solidFill>
              </a:rPr>
              <a:t>, ice water remains at the freezing point even as energy is brought into the ice water to melt more ice). </a:t>
            </a:r>
          </a:p>
          <a:p>
            <a:pPr algn="just"/>
            <a:endParaRPr lang="en-US" altLang="en-US" b="1">
              <a:solidFill>
                <a:srgbClr val="000000"/>
              </a:solidFill>
            </a:endParaRPr>
          </a:p>
          <a:p>
            <a:pPr algn="just"/>
            <a:r>
              <a:rPr lang="en-US" altLang="en-US" b="1">
                <a:solidFill>
                  <a:srgbClr val="000000"/>
                </a:solidFill>
              </a:rPr>
              <a:t>But, as a general statement (ignoring latent heat), as heat energy increases, the temperature will increase. </a:t>
            </a:r>
          </a:p>
          <a:p>
            <a:pPr algn="just"/>
            <a:endParaRPr lang="en-US" altLang="en-US" b="1">
              <a:solidFill>
                <a:srgbClr val="000000"/>
              </a:solidFill>
            </a:endParaRPr>
          </a:p>
          <a:p>
            <a:pPr algn="just"/>
            <a:r>
              <a:rPr lang="en-US" altLang="en-US" b="1">
                <a:solidFill>
                  <a:srgbClr val="000000"/>
                </a:solidFill>
              </a:rPr>
              <a:t>If molecules increase in vibration, rotation or forward motion and pass that energy to neighboring molecules, the measured temperature of the system will increase.</a:t>
            </a:r>
          </a:p>
          <a:p>
            <a:pPr algn="just"/>
            <a:endParaRPr lang="en-US" altLang="en-US" b="1">
              <a:solidFill>
                <a:srgbClr val="000000"/>
              </a:solidFill>
            </a:endParaRPr>
          </a:p>
          <a:p>
            <a:pPr algn="just"/>
            <a:endParaRPr lang="en-US" altLang="en-US" b="1">
              <a:solidFill>
                <a:srgbClr val="000000"/>
              </a:solidFill>
            </a:endParaRPr>
          </a:p>
          <a:p>
            <a:pPr algn="just"/>
            <a:endParaRPr lang="en-US" altLang="en-US" b="1">
              <a:solidFill>
                <a:srgbClr val="000000"/>
              </a:solidFill>
            </a:endParaRPr>
          </a:p>
          <a:p>
            <a:pPr algn="just"/>
            <a:endParaRPr lang="en-US" altLang="en-US" b="1">
              <a:solidFill>
                <a:srgbClr val="000000"/>
              </a:solidFill>
            </a:endParaRPr>
          </a:p>
          <a:p>
            <a:pPr algn="just"/>
            <a:endParaRPr lang="en-US" altLang="en-US" b="1">
              <a:solidFill>
                <a:srgbClr val="000000"/>
              </a:solidFill>
            </a:endParaRPr>
          </a:p>
          <a:p>
            <a:pPr algn="just"/>
            <a:r>
              <a:rPr lang="en-US" altLang="en-US" b="1">
                <a:solidFill>
                  <a:srgbClr val="000000"/>
                </a:solidFill>
              </a:rPr>
              <a:t/>
            </a:r>
            <a:br>
              <a:rPr lang="en-US" altLang="en-US" b="1">
                <a:solidFill>
                  <a:srgbClr val="000000"/>
                </a:solidFill>
              </a:rPr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43420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716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362200"/>
            <a:ext cx="2466975" cy="1847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76400"/>
            <a:ext cx="3690938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592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700087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HEAT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114800"/>
          </a:xfrm>
          <a:noFill/>
        </p:spPr>
        <p:txBody>
          <a:bodyPr/>
          <a:lstStyle/>
          <a:p>
            <a:pPr eaLnBrk="1" hangingPunct="1"/>
            <a:r>
              <a:rPr lang="en-US" altLang="en-US" sz="2800" smtClean="0"/>
              <a:t>Form of energy </a:t>
            </a:r>
          </a:p>
          <a:p>
            <a:pPr eaLnBrk="1" hangingPunct="1"/>
            <a:r>
              <a:rPr lang="en-US" altLang="en-US" sz="2800" smtClean="0"/>
              <a:t>causes an increase in temp. of matter when transferred into it.</a:t>
            </a:r>
          </a:p>
          <a:p>
            <a:pPr eaLnBrk="1" hangingPunct="1"/>
            <a:r>
              <a:rPr lang="en-US" altLang="en-US" sz="2800" smtClean="0"/>
              <a:t>A reduction in temperature takes place when heat is removed</a:t>
            </a:r>
          </a:p>
          <a:p>
            <a:pPr eaLnBrk="1" hangingPunct="1"/>
            <a:r>
              <a:rPr lang="en-US" altLang="en-US" sz="2800" b="1" smtClean="0"/>
              <a:t>SPECIFIC HEAT:</a:t>
            </a:r>
          </a:p>
          <a:p>
            <a:pPr eaLnBrk="1" hangingPunct="1"/>
            <a:r>
              <a:rPr lang="en-US" altLang="en-US" sz="2800" smtClean="0"/>
              <a:t>No. of calories of heat required to change temp. of 1g of a substance by 1°C </a:t>
            </a:r>
          </a:p>
        </p:txBody>
      </p:sp>
    </p:spTree>
    <p:extLst>
      <p:ext uri="{BB962C8B-B14F-4D97-AF65-F5344CB8AC3E}">
        <p14:creationId xmlns:p14="http://schemas.microsoft.com/office/powerpoint/2010/main" val="4006304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Heat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305800" cy="41148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HEAT OF FUSION:</a:t>
            </a:r>
          </a:p>
          <a:p>
            <a:pPr lvl="1" eaLnBrk="1" hangingPunct="1"/>
            <a:r>
              <a:rPr lang="en-US" altLang="en-US" smtClean="0"/>
              <a:t>Amount of heat absorbed in changing 1g of a substance at its melting point from solid to liquid state </a:t>
            </a:r>
          </a:p>
          <a:p>
            <a:pPr eaLnBrk="1" hangingPunct="1"/>
            <a:r>
              <a:rPr lang="en-US" altLang="en-US" b="1" smtClean="0"/>
              <a:t>HEAT OF VAPORIZATION:</a:t>
            </a:r>
          </a:p>
          <a:p>
            <a:pPr lvl="1" eaLnBrk="1" hangingPunct="1"/>
            <a:r>
              <a:rPr lang="en-US" altLang="en-US" smtClean="0"/>
              <a:t>Amount of heat required to change 1g of a substance at its boiling point from liquid to  vapor state 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6561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395287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334000"/>
          </a:xfrm>
        </p:spPr>
        <p:txBody>
          <a:bodyPr/>
          <a:lstStyle/>
          <a:p>
            <a:r>
              <a:rPr lang="en-US" altLang="en-US" sz="1800" b="1" smtClean="0">
                <a:solidFill>
                  <a:srgbClr val="04070A"/>
                </a:solidFill>
                <a:latin typeface="Times New Roman" pitchFamily="18" charset="0"/>
                <a:cs typeface="Times New Roman" pitchFamily="18" charset="0"/>
              </a:rPr>
              <a:t>Heat and temperature are not the same thing, they in fact mean two different things;</a:t>
            </a:r>
          </a:p>
          <a:p>
            <a:endParaRPr lang="en-US" altLang="en-US" sz="1800" b="1" smtClean="0">
              <a:solidFill>
                <a:srgbClr val="04070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en-US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Temperature is related to how fast the atoms within a substance are moving.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Heat is a measure of how many atoms there are in a substance multiplied by how much energy each atom possesses.</a:t>
            </a:r>
          </a:p>
          <a:p>
            <a:r>
              <a:rPr lang="en-US" altLang="en-US" sz="1800" b="1" smtClean="0">
                <a:solidFill>
                  <a:srgbClr val="04070A"/>
                </a:solidFill>
                <a:latin typeface="Times New Roman" pitchFamily="18" charset="0"/>
                <a:cs typeface="Times New Roman" pitchFamily="18" charset="0"/>
              </a:rPr>
              <a:t>So for example there is more heat in an ice cube than in a flame.</a:t>
            </a:r>
            <a:br>
              <a:rPr lang="en-US" altLang="en-US" sz="1800" b="1" smtClean="0">
                <a:solidFill>
                  <a:srgbClr val="04070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800" b="1" smtClean="0">
                <a:solidFill>
                  <a:srgbClr val="04070A"/>
                </a:solidFill>
                <a:latin typeface="Times New Roman" pitchFamily="18" charset="0"/>
                <a:cs typeface="Times New Roman" pitchFamily="18" charset="0"/>
              </a:rPr>
              <a:t>Why? Because although the atoms in an ice cube are moving about three times slower than the atoms in a flame, there are around 1000 times more atoms in an ice cube than in a flame!</a:t>
            </a:r>
          </a:p>
          <a:p>
            <a:r>
              <a:rPr lang="en-US" altLang="en-US" sz="1800" b="1" smtClean="0">
                <a:solidFill>
                  <a:srgbClr val="04070A"/>
                </a:solidFill>
                <a:latin typeface="Times New Roman" pitchFamily="18" charset="0"/>
                <a:cs typeface="Times New Roman" pitchFamily="18" charset="0"/>
              </a:rPr>
              <a:t>It is normal to make an analogy  (similarity) with water.</a:t>
            </a:r>
          </a:p>
          <a:p>
            <a:r>
              <a:rPr lang="en-US" altLang="en-US" sz="1800" b="1" smtClean="0">
                <a:solidFill>
                  <a:srgbClr val="04070A"/>
                </a:solidFill>
                <a:latin typeface="Times New Roman" pitchFamily="18" charset="0"/>
                <a:cs typeface="Times New Roman" pitchFamily="18" charset="0"/>
              </a:rPr>
              <a:t>Water ‘flows’ when there is a difference in the ‘levels’ of water in different places. It doesn’t matter if there is more water in one place or another. Water from a puddle  (pool) can flow into a reservoir or the other way around. The ‘temperature’ of an object is like the water level – it determines the direction in which ‘heat’ will flow.</a:t>
            </a:r>
          </a:p>
          <a:p>
            <a:endParaRPr lang="en-US" altLang="en-US" sz="18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922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928687"/>
          </a:xfrm>
        </p:spPr>
        <p:txBody>
          <a:bodyPr/>
          <a:lstStyle/>
          <a:p>
            <a:r>
              <a:rPr lang="en-US" altLang="en-US" sz="3200" b="1" smtClean="0">
                <a:solidFill>
                  <a:srgbClr val="333399"/>
                </a:solidFill>
              </a:rPr>
              <a:t>TEMP. MEASUREMENT SCALES</a:t>
            </a:r>
            <a:endParaRPr lang="en-US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001000" cy="4419600"/>
          </a:xfrm>
        </p:spPr>
        <p:txBody>
          <a:bodyPr/>
          <a:lstStyle/>
          <a:p>
            <a:r>
              <a:rPr lang="en-US" altLang="en-US" sz="2400" smtClean="0">
                <a:latin typeface="Times New Roman" pitchFamily="18" charset="0"/>
              </a:rPr>
              <a:t>The freezing point of water is O°C, and its boiling point is 100°C on the Celsius (centigrade/metric) scale.</a:t>
            </a:r>
          </a:p>
          <a:p>
            <a:r>
              <a:rPr lang="en-US" altLang="en-US" sz="2400" smtClean="0">
                <a:latin typeface="Times New Roman" pitchFamily="18" charset="0"/>
              </a:rPr>
              <a:t> On the Fahrenheit scale, the freezing point is 32° and the boiling point 212°. </a:t>
            </a:r>
          </a:p>
          <a:p>
            <a:r>
              <a:rPr lang="en-US" altLang="en-US" sz="2400" smtClean="0">
                <a:latin typeface="Times New Roman" pitchFamily="18" charset="0"/>
              </a:rPr>
              <a:t>The Kelvin absolute temperature scale begins at absolute zero, at which point matter contains no heat energy. </a:t>
            </a:r>
          </a:p>
          <a:p>
            <a:r>
              <a:rPr lang="en-US" altLang="en-US" sz="2400" smtClean="0">
                <a:latin typeface="Arial" pitchFamily="34" charset="0"/>
              </a:rPr>
              <a:t>It </a:t>
            </a:r>
            <a:r>
              <a:rPr lang="en-US" altLang="en-US" sz="2400" smtClean="0">
                <a:latin typeface="Times New Roman" pitchFamily="18" charset="0"/>
              </a:rPr>
              <a:t>is equivalent to -273°C or -460.4°F. </a:t>
            </a:r>
          </a:p>
          <a:p>
            <a:r>
              <a:rPr lang="en-US" altLang="en-US" sz="2400" smtClean="0">
                <a:latin typeface="Times New Roman" pitchFamily="18" charset="0"/>
              </a:rPr>
              <a:t>Ice melts at 273°K and water boils at 373°K. </a:t>
            </a: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17065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72</TotalTime>
  <Words>2074</Words>
  <Application>Microsoft Office PowerPoint</Application>
  <PresentationFormat>On-screen Show (4:3)</PresentationFormat>
  <Paragraphs>312</Paragraphs>
  <Slides>50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Apex</vt:lpstr>
      <vt:lpstr>Horticulture?</vt:lpstr>
      <vt:lpstr>Plant Environment</vt:lpstr>
      <vt:lpstr>Temperature </vt:lpstr>
      <vt:lpstr>PowerPoint Presentation</vt:lpstr>
      <vt:lpstr>PowerPoint Presentation</vt:lpstr>
      <vt:lpstr>HEAT</vt:lpstr>
      <vt:lpstr>Heat</vt:lpstr>
      <vt:lpstr>PowerPoint Presentation</vt:lpstr>
      <vt:lpstr>TEMP. MEASUREMENT SCALES</vt:lpstr>
      <vt:lpstr>TEMP. MEASUREMENT SCALES</vt:lpstr>
      <vt:lpstr>INTERCONVERSION OF SCALES FROM °C &amp; VICE VERSA</vt:lpstr>
      <vt:lpstr>Temperature Relation with plants</vt:lpstr>
      <vt:lpstr>Types of plants</vt:lpstr>
      <vt:lpstr>A second classification involves the optimum growing season temperatures. There are two classes: cool-season and warm-season crops.</vt:lpstr>
      <vt:lpstr>PowerPoint Presentation</vt:lpstr>
      <vt:lpstr>FACTORS INFLUENCING TEMPERATURE</vt:lpstr>
      <vt:lpstr>Solar radiation </vt:lpstr>
      <vt:lpstr>Latitude: the distance of a place north or south of the earth's equator </vt:lpstr>
      <vt:lpstr>Elevation height above a given level, especially sea level.</vt:lpstr>
      <vt:lpstr>Seasons</vt:lpstr>
      <vt:lpstr>Time of Day</vt:lpstr>
      <vt:lpstr>Topographic factors</vt:lpstr>
      <vt:lpstr>Slope</vt:lpstr>
      <vt:lpstr>Air</vt:lpstr>
      <vt:lpstr>Soil</vt:lpstr>
      <vt:lpstr>TEMPERATURE MANAGEMNET</vt:lpstr>
      <vt:lpstr>HARDENIG</vt:lpstr>
      <vt:lpstr>Methods of Hardening in Plants</vt:lpstr>
      <vt:lpstr>Mulching and its advantages </vt:lpstr>
      <vt:lpstr>frost</vt:lpstr>
      <vt:lpstr>Plant growth strustures</vt:lpstr>
      <vt:lpstr>Water </vt:lpstr>
      <vt:lpstr>PowerPoint Presentation</vt:lpstr>
      <vt:lpstr>Humidity</vt:lpstr>
      <vt:lpstr>PowerPoint Presentation</vt:lpstr>
      <vt:lpstr>PowerPoint Presentation</vt:lpstr>
      <vt:lpstr>PowerPoint Presentation</vt:lpstr>
      <vt:lpstr>PowerPoint Presentation</vt:lpstr>
      <vt:lpstr>hygrometers </vt:lpstr>
      <vt:lpstr>Psychrometer</vt:lpstr>
      <vt:lpstr>Rain Gauge</vt:lpstr>
      <vt:lpstr>PowerPoint Presentation</vt:lpstr>
      <vt:lpstr>PowerPoint Presentation</vt:lpstr>
      <vt:lpstr>Plant water requirement</vt:lpstr>
      <vt:lpstr>Irrigation frequency </vt:lpstr>
      <vt:lpstr>PowerPoint Presentation</vt:lpstr>
      <vt:lpstr>CRITICAL PERIODS FOR DIFFERENT HORTICULTURAL CROPS</vt:lpstr>
      <vt:lpstr>When to irrigate plants</vt:lpstr>
      <vt:lpstr>Tensiometer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8</cp:revision>
  <dcterms:created xsi:type="dcterms:W3CDTF">2020-04-16T15:20:31Z</dcterms:created>
  <dcterms:modified xsi:type="dcterms:W3CDTF">2020-04-17T16:03:11Z</dcterms:modified>
</cp:coreProperties>
</file>