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85" r:id="rId2"/>
    <p:sldId id="280" r:id="rId3"/>
    <p:sldId id="257" r:id="rId4"/>
    <p:sldId id="258" r:id="rId5"/>
    <p:sldId id="275" r:id="rId6"/>
    <p:sldId id="274" r:id="rId7"/>
    <p:sldId id="273" r:id="rId8"/>
    <p:sldId id="271" r:id="rId9"/>
    <p:sldId id="281" r:id="rId10"/>
    <p:sldId id="259" r:id="rId11"/>
    <p:sldId id="260" r:id="rId12"/>
    <p:sldId id="284" r:id="rId13"/>
    <p:sldId id="261" r:id="rId14"/>
    <p:sldId id="283" r:id="rId15"/>
    <p:sldId id="263" r:id="rId16"/>
    <p:sldId id="282" r:id="rId17"/>
    <p:sldId id="264" r:id="rId18"/>
    <p:sldId id="265" r:id="rId19"/>
    <p:sldId id="266" r:id="rId20"/>
    <p:sldId id="277" r:id="rId21"/>
    <p:sldId id="268" r:id="rId22"/>
    <p:sldId id="278" r:id="rId23"/>
    <p:sldId id="269" r:id="rId24"/>
    <p:sldId id="270" r:id="rId25"/>
    <p:sldId id="276" r:id="rId26"/>
    <p:sldId id="279"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92" autoAdjust="0"/>
    <p:restoredTop sz="94660"/>
  </p:normalViewPr>
  <p:slideViewPr>
    <p:cSldViewPr snapToGrid="0" snapToObjects="1">
      <p:cViewPr varScale="1">
        <p:scale>
          <a:sx n="81" d="100"/>
          <a:sy n="81" d="100"/>
        </p:scale>
        <p:origin x="-81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23D917-E9B7-7D4C-A8A6-753DABA3AF19}" type="datetimeFigureOut">
              <a:rPr lang="en-US" smtClean="0"/>
              <a:pPr/>
              <a:t>10/24/2020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24B22B-688D-7C40-B165-ABF68AEFB0D2}" type="slidenum">
              <a:rPr lang="en-US" smtClean="0"/>
              <a:pPr/>
              <a:t>‹#›</a:t>
            </a:fld>
            <a:endParaRPr lang="en-US"/>
          </a:p>
        </p:txBody>
      </p:sp>
    </p:spTree>
    <p:extLst>
      <p:ext uri="{BB962C8B-B14F-4D97-AF65-F5344CB8AC3E}">
        <p14:creationId xmlns:p14="http://schemas.microsoft.com/office/powerpoint/2010/main" xmlns="" val="41339312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a:t>
            </a:r>
            <a:r>
              <a:rPr lang="en-US" baseline="0" dirty="0" smtClean="0"/>
              <a:t> resources:</a:t>
            </a:r>
            <a:br>
              <a:rPr lang="en-US" baseline="0" dirty="0" smtClean="0"/>
            </a:br>
            <a:r>
              <a:rPr lang="en-US" baseline="0" dirty="0" smtClean="0"/>
              <a:t>https://</a:t>
            </a:r>
            <a:r>
              <a:rPr lang="en-US" baseline="0" dirty="0" err="1" smtClean="0"/>
              <a:t>en.wikipedia.org</a:t>
            </a:r>
            <a:r>
              <a:rPr lang="en-US" baseline="0" dirty="0" smtClean="0"/>
              <a:t>/wiki/Polygene</a:t>
            </a:r>
          </a:p>
          <a:p>
            <a:r>
              <a:rPr lang="en-US" dirty="0" smtClean="0"/>
              <a:t>http://</a:t>
            </a:r>
            <a:r>
              <a:rPr lang="en-US" dirty="0" err="1" smtClean="0"/>
              <a:t>waynesword.palomar.edu</a:t>
            </a:r>
            <a:r>
              <a:rPr lang="en-US" dirty="0" smtClean="0"/>
              <a:t>/lmexer5.htm</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Image from http://</a:t>
            </a:r>
            <a:r>
              <a:rPr lang="en-US" dirty="0" err="1" smtClean="0"/>
              <a:t>humanorigins.si.edu</a:t>
            </a:r>
            <a:r>
              <a:rPr lang="en-US" dirty="0" smtClean="0"/>
              <a:t>/evidence/genetics/human-skin-color-variation; Photo courtesy of National Geographic/Sarah </a:t>
            </a:r>
            <a:r>
              <a:rPr lang="en-US" dirty="0" err="1" smtClean="0"/>
              <a:t>Leen</a:t>
            </a:r>
            <a:endParaRPr lang="en-US" dirty="0" smtClean="0"/>
          </a:p>
          <a:p>
            <a:endParaRPr lang="en-US" dirty="0"/>
          </a:p>
        </p:txBody>
      </p:sp>
      <p:sp>
        <p:nvSpPr>
          <p:cNvPr id="4" name="Slide Number Placeholder 3"/>
          <p:cNvSpPr>
            <a:spLocks noGrp="1"/>
          </p:cNvSpPr>
          <p:nvPr>
            <p:ph type="sldNum" sz="quarter" idx="10"/>
          </p:nvPr>
        </p:nvSpPr>
        <p:spPr/>
        <p:txBody>
          <a:bodyPr/>
          <a:lstStyle/>
          <a:p>
            <a:fld id="{BF24B22B-688D-7C40-B165-ABF68AEFB0D2}" type="slidenum">
              <a:rPr lang="en-US" smtClean="0"/>
              <a:pPr/>
              <a:t>3</a:t>
            </a:fld>
            <a:endParaRPr lang="en-US"/>
          </a:p>
        </p:txBody>
      </p:sp>
    </p:spTree>
    <p:extLst>
      <p:ext uri="{BB962C8B-B14F-4D97-AF65-F5344CB8AC3E}">
        <p14:creationId xmlns:p14="http://schemas.microsoft.com/office/powerpoint/2010/main" xmlns="" val="3621543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a:t>
            </a:r>
            <a:r>
              <a:rPr lang="en-US" baseline="0" dirty="0" smtClean="0"/>
              <a:t> adapted from Khan Academy (note that the figure used the C gene rather than E in the example)</a:t>
            </a:r>
          </a:p>
          <a:p>
            <a:r>
              <a:rPr lang="en-US" dirty="0" smtClean="0"/>
              <a:t>https://</a:t>
            </a:r>
            <a:r>
              <a:rPr lang="en-US" dirty="0" err="1" smtClean="0"/>
              <a:t>www.khanacademy.org</a:t>
            </a:r>
            <a:r>
              <a:rPr lang="en-US" dirty="0" smtClean="0"/>
              <a:t>/science/biology/classical-genetics/variations-on-</a:t>
            </a:r>
            <a:r>
              <a:rPr lang="en-US" dirty="0" err="1" smtClean="0"/>
              <a:t>mendelian</a:t>
            </a:r>
            <a:r>
              <a:rPr lang="en-US" dirty="0" smtClean="0"/>
              <a:t>-genetics/a/polygenic-inheritance-and-environmental-effects</a:t>
            </a:r>
            <a:endParaRPr lang="en-US" dirty="0"/>
          </a:p>
        </p:txBody>
      </p:sp>
      <p:sp>
        <p:nvSpPr>
          <p:cNvPr id="4" name="Slide Number Placeholder 3"/>
          <p:cNvSpPr>
            <a:spLocks noGrp="1"/>
          </p:cNvSpPr>
          <p:nvPr>
            <p:ph type="sldNum" sz="quarter" idx="10"/>
          </p:nvPr>
        </p:nvSpPr>
        <p:spPr/>
        <p:txBody>
          <a:bodyPr/>
          <a:lstStyle/>
          <a:p>
            <a:fld id="{DA7BCF2F-BC20-CD4A-9462-E97B5FD88B1F}" type="slidenum">
              <a:rPr lang="en-US" smtClean="0"/>
              <a:pPr/>
              <a:t>13</a:t>
            </a:fld>
            <a:endParaRPr lang="en-US"/>
          </a:p>
        </p:txBody>
      </p:sp>
    </p:spTree>
    <p:extLst>
      <p:ext uri="{BB962C8B-B14F-4D97-AF65-F5344CB8AC3E}">
        <p14:creationId xmlns:p14="http://schemas.microsoft.com/office/powerpoint/2010/main" xmlns="" val="3601197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BCF2F-BC20-CD4A-9462-E97B5FD88B1F}" type="slidenum">
              <a:rPr lang="en-US" smtClean="0"/>
              <a:pPr/>
              <a:t>14</a:t>
            </a:fld>
            <a:endParaRPr lang="en-US"/>
          </a:p>
        </p:txBody>
      </p:sp>
    </p:spTree>
    <p:extLst>
      <p:ext uri="{BB962C8B-B14F-4D97-AF65-F5344CB8AC3E}">
        <p14:creationId xmlns:p14="http://schemas.microsoft.com/office/powerpoint/2010/main" xmlns="" val="3601197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a:t>
            </a:r>
            <a:r>
              <a:rPr lang="en-US" dirty="0" err="1" smtClean="0"/>
              <a:t>Pixabay</a:t>
            </a:r>
            <a:endParaRPr lang="en-US" dirty="0"/>
          </a:p>
        </p:txBody>
      </p:sp>
      <p:sp>
        <p:nvSpPr>
          <p:cNvPr id="4" name="Slide Number Placeholder 3"/>
          <p:cNvSpPr>
            <a:spLocks noGrp="1"/>
          </p:cNvSpPr>
          <p:nvPr>
            <p:ph type="sldNum" sz="quarter" idx="10"/>
          </p:nvPr>
        </p:nvSpPr>
        <p:spPr/>
        <p:txBody>
          <a:bodyPr/>
          <a:lstStyle/>
          <a:p>
            <a:fld id="{DA7BCF2F-BC20-CD4A-9462-E97B5FD88B1F}" type="slidenum">
              <a:rPr lang="en-US" smtClean="0"/>
              <a:pPr/>
              <a:t>18</a:t>
            </a:fld>
            <a:endParaRPr lang="en-US"/>
          </a:p>
        </p:txBody>
      </p:sp>
    </p:spTree>
    <p:extLst>
      <p:ext uri="{BB962C8B-B14F-4D97-AF65-F5344CB8AC3E}">
        <p14:creationId xmlns:p14="http://schemas.microsoft.com/office/powerpoint/2010/main" xmlns="" val="3725523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Image: http://</a:t>
            </a:r>
            <a:r>
              <a:rPr lang="en-US" dirty="0" err="1" smtClean="0"/>
              <a:t>www.nature.com</a:t>
            </a:r>
            <a:r>
              <a:rPr lang="en-US" dirty="0" smtClean="0"/>
              <a:t>/</a:t>
            </a:r>
            <a:r>
              <a:rPr lang="en-US" dirty="0" err="1" smtClean="0"/>
              <a:t>naturejobs</a:t>
            </a:r>
            <a:r>
              <a:rPr lang="en-US" dirty="0" smtClean="0"/>
              <a:t>/2012/120906/images/nj7414-165a-i1.0.jpg</a:t>
            </a:r>
          </a:p>
          <a:p>
            <a:endParaRPr lang="en-US" dirty="0"/>
          </a:p>
        </p:txBody>
      </p:sp>
      <p:sp>
        <p:nvSpPr>
          <p:cNvPr id="4" name="Slide Number Placeholder 3"/>
          <p:cNvSpPr>
            <a:spLocks noGrp="1"/>
          </p:cNvSpPr>
          <p:nvPr>
            <p:ph type="sldNum" sz="quarter" idx="10"/>
          </p:nvPr>
        </p:nvSpPr>
        <p:spPr/>
        <p:txBody>
          <a:bodyPr/>
          <a:lstStyle/>
          <a:p>
            <a:fld id="{BF24B22B-688D-7C40-B165-ABF68AEFB0D2}" type="slidenum">
              <a:rPr lang="en-US" smtClean="0"/>
              <a:pPr/>
              <a:t>20</a:t>
            </a:fld>
            <a:endParaRPr lang="en-US"/>
          </a:p>
        </p:txBody>
      </p:sp>
    </p:spTree>
    <p:extLst>
      <p:ext uri="{BB962C8B-B14F-4D97-AF65-F5344CB8AC3E}">
        <p14:creationId xmlns:p14="http://schemas.microsoft.com/office/powerpoint/2010/main" xmlns="" val="2578597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From from http://clipart-</a:t>
            </a:r>
            <a:r>
              <a:rPr lang="en-US" baseline="0" dirty="0" err="1" smtClean="0"/>
              <a:t>library.com</a:t>
            </a:r>
            <a:r>
              <a:rPr lang="en-US" baseline="0" dirty="0" smtClean="0"/>
              <a:t>/clipart/574850.htm</a:t>
            </a:r>
            <a:endParaRPr lang="en-US" dirty="0"/>
          </a:p>
        </p:txBody>
      </p:sp>
      <p:sp>
        <p:nvSpPr>
          <p:cNvPr id="4" name="Slide Number Placeholder 3"/>
          <p:cNvSpPr>
            <a:spLocks noGrp="1"/>
          </p:cNvSpPr>
          <p:nvPr>
            <p:ph type="sldNum" sz="quarter" idx="10"/>
          </p:nvPr>
        </p:nvSpPr>
        <p:spPr/>
        <p:txBody>
          <a:bodyPr/>
          <a:lstStyle/>
          <a:p>
            <a:fld id="{BF24B22B-688D-7C40-B165-ABF68AEFB0D2}" type="slidenum">
              <a:rPr lang="en-US" smtClean="0"/>
              <a:pPr/>
              <a:t>21</a:t>
            </a:fld>
            <a:endParaRPr lang="en-US"/>
          </a:p>
        </p:txBody>
      </p:sp>
    </p:spTree>
    <p:extLst>
      <p:ext uri="{BB962C8B-B14F-4D97-AF65-F5344CB8AC3E}">
        <p14:creationId xmlns:p14="http://schemas.microsoft.com/office/powerpoint/2010/main" xmlns="" val="2972546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https://</a:t>
            </a:r>
            <a:r>
              <a:rPr lang="en-US" dirty="0" err="1" smtClean="0"/>
              <a:t>en.wikipedia.org</a:t>
            </a:r>
            <a:r>
              <a:rPr lang="en-US" dirty="0" smtClean="0"/>
              <a:t>/wiki/Dominance_(genetics)</a:t>
            </a:r>
            <a:endParaRPr lang="en-US" dirty="0"/>
          </a:p>
        </p:txBody>
      </p:sp>
      <p:sp>
        <p:nvSpPr>
          <p:cNvPr id="4" name="Slide Number Placeholder 3"/>
          <p:cNvSpPr>
            <a:spLocks noGrp="1"/>
          </p:cNvSpPr>
          <p:nvPr>
            <p:ph type="sldNum" sz="quarter" idx="10"/>
          </p:nvPr>
        </p:nvSpPr>
        <p:spPr/>
        <p:txBody>
          <a:bodyPr/>
          <a:lstStyle/>
          <a:p>
            <a:fld id="{DA7BCF2F-BC20-CD4A-9462-E97B5FD88B1F}" type="slidenum">
              <a:rPr lang="en-US" smtClean="0"/>
              <a:pPr/>
              <a:t>23</a:t>
            </a:fld>
            <a:endParaRPr lang="en-US"/>
          </a:p>
        </p:txBody>
      </p:sp>
    </p:spTree>
    <p:extLst>
      <p:ext uri="{BB962C8B-B14F-4D97-AF65-F5344CB8AC3E}">
        <p14:creationId xmlns:p14="http://schemas.microsoft.com/office/powerpoint/2010/main" xmlns="" val="2230968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https://</a:t>
            </a:r>
            <a:r>
              <a:rPr lang="en-US" dirty="0" err="1" smtClean="0"/>
              <a:t>online.science.psu.edu</a:t>
            </a:r>
            <a:r>
              <a:rPr lang="en-US" dirty="0" smtClean="0"/>
              <a:t>/sites/default/files/biol011/Fig-6-16-Epistasis_0.jpg</a:t>
            </a:r>
            <a:endParaRPr lang="en-US" dirty="0"/>
          </a:p>
        </p:txBody>
      </p:sp>
      <p:sp>
        <p:nvSpPr>
          <p:cNvPr id="4" name="Slide Number Placeholder 3"/>
          <p:cNvSpPr>
            <a:spLocks noGrp="1"/>
          </p:cNvSpPr>
          <p:nvPr>
            <p:ph type="sldNum" sz="quarter" idx="10"/>
          </p:nvPr>
        </p:nvSpPr>
        <p:spPr/>
        <p:txBody>
          <a:bodyPr/>
          <a:lstStyle/>
          <a:p>
            <a:fld id="{DA7BCF2F-BC20-CD4A-9462-E97B5FD88B1F}" type="slidenum">
              <a:rPr lang="en-US" smtClean="0"/>
              <a:pPr/>
              <a:t>24</a:t>
            </a:fld>
            <a:endParaRPr lang="en-US"/>
          </a:p>
        </p:txBody>
      </p:sp>
    </p:spTree>
    <p:extLst>
      <p:ext uri="{BB962C8B-B14F-4D97-AF65-F5344CB8AC3E}">
        <p14:creationId xmlns:p14="http://schemas.microsoft.com/office/powerpoint/2010/main" xmlns="" val="3742873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a:t>
            </a:r>
            <a:r>
              <a:rPr lang="en-US" baseline="0" dirty="0" smtClean="0"/>
              <a:t> modified from: </a:t>
            </a:r>
            <a:r>
              <a:rPr lang="en-US" baseline="0" dirty="0" err="1" smtClean="0"/>
              <a:t>researchgate.net</a:t>
            </a:r>
            <a:endParaRPr lang="en-US" dirty="0"/>
          </a:p>
        </p:txBody>
      </p:sp>
      <p:sp>
        <p:nvSpPr>
          <p:cNvPr id="4" name="Slide Number Placeholder 3"/>
          <p:cNvSpPr>
            <a:spLocks noGrp="1"/>
          </p:cNvSpPr>
          <p:nvPr>
            <p:ph type="sldNum" sz="quarter" idx="10"/>
          </p:nvPr>
        </p:nvSpPr>
        <p:spPr/>
        <p:txBody>
          <a:bodyPr/>
          <a:lstStyle/>
          <a:p>
            <a:fld id="{BF24B22B-688D-7C40-B165-ABF68AEFB0D2}" type="slidenum">
              <a:rPr lang="en-US" smtClean="0"/>
              <a:pPr/>
              <a:t>25</a:t>
            </a:fld>
            <a:endParaRPr lang="en-US"/>
          </a:p>
        </p:txBody>
      </p:sp>
    </p:spTree>
    <p:extLst>
      <p:ext uri="{BB962C8B-B14F-4D97-AF65-F5344CB8AC3E}">
        <p14:creationId xmlns:p14="http://schemas.microsoft.com/office/powerpoint/2010/main" xmlns="" val="2032243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knowledge of independent assortment is required to work through some problems. </a:t>
            </a:r>
            <a:r>
              <a:rPr lang="en-US" dirty="0" smtClean="0"/>
              <a:t>This</a:t>
            </a:r>
            <a:r>
              <a:rPr lang="en-US" baseline="0" dirty="0" smtClean="0"/>
              <a:t> and the next three slides are background for this task.</a:t>
            </a:r>
          </a:p>
          <a:p>
            <a:r>
              <a:rPr lang="en-US" baseline="0" dirty="0" smtClean="0"/>
              <a:t>Image from https://</a:t>
            </a:r>
            <a:r>
              <a:rPr lang="en-US" baseline="0" dirty="0" err="1" smtClean="0"/>
              <a:t>www.famousscientists.org</a:t>
            </a:r>
            <a:r>
              <a:rPr lang="en-US" baseline="0" dirty="0" smtClean="0"/>
              <a:t>/</a:t>
            </a:r>
            <a:r>
              <a:rPr lang="en-US" baseline="0" dirty="0" err="1" smtClean="0"/>
              <a:t>gregor-mendel</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F24B22B-688D-7C40-B165-ABF68AEFB0D2}" type="slidenum">
              <a:rPr lang="en-US" smtClean="0"/>
              <a:pPr/>
              <a:t>5</a:t>
            </a:fld>
            <a:endParaRPr lang="en-US"/>
          </a:p>
        </p:txBody>
      </p:sp>
    </p:spTree>
    <p:extLst>
      <p:ext uri="{BB962C8B-B14F-4D97-AF65-F5344CB8AC3E}">
        <p14:creationId xmlns:p14="http://schemas.microsoft.com/office/powerpoint/2010/main" xmlns="" val="535031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Photos: M </a:t>
            </a:r>
            <a:r>
              <a:rPr lang="en-US" dirty="0" err="1" smtClean="0"/>
              <a:t>Heidemann</a:t>
            </a:r>
            <a:endParaRPr lang="en-US" dirty="0"/>
          </a:p>
        </p:txBody>
      </p:sp>
      <p:sp>
        <p:nvSpPr>
          <p:cNvPr id="4" name="Slide Number Placeholder 3"/>
          <p:cNvSpPr>
            <a:spLocks noGrp="1"/>
          </p:cNvSpPr>
          <p:nvPr>
            <p:ph type="sldNum" sz="quarter" idx="10"/>
          </p:nvPr>
        </p:nvSpPr>
        <p:spPr/>
        <p:txBody>
          <a:bodyPr/>
          <a:lstStyle/>
          <a:p>
            <a:fld id="{BF24B22B-688D-7C40-B165-ABF68AEFB0D2}" type="slidenum">
              <a:rPr lang="en-US" smtClean="0"/>
              <a:pPr/>
              <a:t>6</a:t>
            </a:fld>
            <a:endParaRPr lang="en-US"/>
          </a:p>
        </p:txBody>
      </p:sp>
    </p:spTree>
    <p:extLst>
      <p:ext uri="{BB962C8B-B14F-4D97-AF65-F5344CB8AC3E}">
        <p14:creationId xmlns:p14="http://schemas.microsoft.com/office/powerpoint/2010/main" xmlns="" val="1397535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Photos: M.</a:t>
            </a:r>
            <a:r>
              <a:rPr lang="en-US" baseline="0" dirty="0" smtClean="0"/>
              <a:t> </a:t>
            </a:r>
            <a:r>
              <a:rPr lang="en-US" baseline="0" dirty="0" err="1" smtClean="0"/>
              <a:t>Heidemann</a:t>
            </a:r>
            <a:endParaRPr lang="en-US" dirty="0"/>
          </a:p>
        </p:txBody>
      </p:sp>
      <p:sp>
        <p:nvSpPr>
          <p:cNvPr id="4" name="Slide Number Placeholder 3"/>
          <p:cNvSpPr>
            <a:spLocks noGrp="1"/>
          </p:cNvSpPr>
          <p:nvPr>
            <p:ph type="sldNum" sz="quarter" idx="10"/>
          </p:nvPr>
        </p:nvSpPr>
        <p:spPr/>
        <p:txBody>
          <a:bodyPr/>
          <a:lstStyle/>
          <a:p>
            <a:fld id="{BF24B22B-688D-7C40-B165-ABF68AEFB0D2}" type="slidenum">
              <a:rPr lang="en-US" smtClean="0"/>
              <a:pPr/>
              <a:t>7</a:t>
            </a:fld>
            <a:endParaRPr lang="en-US"/>
          </a:p>
        </p:txBody>
      </p:sp>
    </p:spTree>
    <p:extLst>
      <p:ext uri="{BB962C8B-B14F-4D97-AF65-F5344CB8AC3E}">
        <p14:creationId xmlns:p14="http://schemas.microsoft.com/office/powerpoint/2010/main" xmlns="" val="3082684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Photos: M. </a:t>
            </a:r>
            <a:r>
              <a:rPr lang="en-US" dirty="0" err="1" smtClean="0"/>
              <a:t>Heidemann</a:t>
            </a:r>
            <a:endParaRPr lang="en-US" dirty="0"/>
          </a:p>
        </p:txBody>
      </p:sp>
      <p:sp>
        <p:nvSpPr>
          <p:cNvPr id="4" name="Slide Number Placeholder 3"/>
          <p:cNvSpPr>
            <a:spLocks noGrp="1"/>
          </p:cNvSpPr>
          <p:nvPr>
            <p:ph type="sldNum" sz="quarter" idx="10"/>
          </p:nvPr>
        </p:nvSpPr>
        <p:spPr/>
        <p:txBody>
          <a:bodyPr/>
          <a:lstStyle/>
          <a:p>
            <a:fld id="{BF24B22B-688D-7C40-B165-ABF68AEFB0D2}" type="slidenum">
              <a:rPr lang="en-US" smtClean="0"/>
              <a:pPr/>
              <a:t>8</a:t>
            </a:fld>
            <a:endParaRPr lang="en-US"/>
          </a:p>
        </p:txBody>
      </p:sp>
    </p:spTree>
    <p:extLst>
      <p:ext uri="{BB962C8B-B14F-4D97-AF65-F5344CB8AC3E}">
        <p14:creationId xmlns:p14="http://schemas.microsoft.com/office/powerpoint/2010/main" xmlns="" val="1244225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Source: </a:t>
            </a:r>
            <a:r>
              <a:rPr lang="en-US" sz="1200" kern="1200" dirty="0" err="1" smtClean="0">
                <a:solidFill>
                  <a:schemeClr val="tx1"/>
                </a:solidFill>
                <a:effectLst/>
                <a:latin typeface="+mn-lt"/>
                <a:ea typeface="+mn-ea"/>
                <a:cs typeface="+mn-cs"/>
              </a:rPr>
              <a:t>dictionary.com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7BCF2F-BC20-CD4A-9462-E97B5FD88B1F}" type="slidenum">
              <a:rPr lang="en-US" smtClean="0"/>
              <a:pPr/>
              <a:t>9</a:t>
            </a:fld>
            <a:endParaRPr lang="en-US"/>
          </a:p>
        </p:txBody>
      </p:sp>
    </p:spTree>
    <p:extLst>
      <p:ext uri="{BB962C8B-B14F-4D97-AF65-F5344CB8AC3E}">
        <p14:creationId xmlns:p14="http://schemas.microsoft.com/office/powerpoint/2010/main" xmlns="" val="111854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baseline="0" dirty="0" smtClean="0"/>
              <a:t> adapted from: http://download-</a:t>
            </a:r>
            <a:r>
              <a:rPr lang="en-US" baseline="0" dirty="0" err="1" smtClean="0"/>
              <a:t>wallpaper.net</a:t>
            </a:r>
            <a:r>
              <a:rPr lang="en-US" baseline="0" dirty="0" smtClean="0"/>
              <a:t>/content/shades-of-brown-</a:t>
            </a:r>
            <a:r>
              <a:rPr lang="en-US" baseline="0" dirty="0" err="1" smtClean="0"/>
              <a:t>paint.html</a:t>
            </a:r>
            <a:endParaRPr lang="en-US" dirty="0"/>
          </a:p>
        </p:txBody>
      </p:sp>
      <p:sp>
        <p:nvSpPr>
          <p:cNvPr id="4" name="Slide Number Placeholder 3"/>
          <p:cNvSpPr>
            <a:spLocks noGrp="1"/>
          </p:cNvSpPr>
          <p:nvPr>
            <p:ph type="sldNum" sz="quarter" idx="10"/>
          </p:nvPr>
        </p:nvSpPr>
        <p:spPr/>
        <p:txBody>
          <a:bodyPr/>
          <a:lstStyle/>
          <a:p>
            <a:fld id="{DA7BCF2F-BC20-CD4A-9462-E97B5FD88B1F}" type="slidenum">
              <a:rPr lang="en-US" smtClean="0"/>
              <a:pPr/>
              <a:t>10</a:t>
            </a:fld>
            <a:endParaRPr lang="en-US"/>
          </a:p>
        </p:txBody>
      </p:sp>
    </p:spTree>
    <p:extLst>
      <p:ext uri="{BB962C8B-B14F-4D97-AF65-F5344CB8AC3E}">
        <p14:creationId xmlns:p14="http://schemas.microsoft.com/office/powerpoint/2010/main" xmlns="" val="1118540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Image</a:t>
            </a:r>
            <a:r>
              <a:rPr lang="en-US" baseline="0" dirty="0" smtClean="0"/>
              <a:t> adapted from: http://download-</a:t>
            </a:r>
            <a:r>
              <a:rPr lang="en-US" baseline="0" dirty="0" err="1" smtClean="0"/>
              <a:t>wallpaper.net</a:t>
            </a:r>
            <a:r>
              <a:rPr lang="en-US" baseline="0" dirty="0" smtClean="0"/>
              <a:t>/content/shades-of-brown-</a:t>
            </a:r>
            <a:r>
              <a:rPr lang="en-US" baseline="0" dirty="0" err="1" smtClean="0"/>
              <a:t>paint.html</a:t>
            </a:r>
            <a:endParaRPr lang="en-US" dirty="0" smtClean="0"/>
          </a:p>
          <a:p>
            <a:endParaRPr lang="en-US" dirty="0"/>
          </a:p>
        </p:txBody>
      </p:sp>
      <p:sp>
        <p:nvSpPr>
          <p:cNvPr id="4" name="Slide Number Placeholder 3"/>
          <p:cNvSpPr>
            <a:spLocks noGrp="1"/>
          </p:cNvSpPr>
          <p:nvPr>
            <p:ph type="sldNum" sz="quarter" idx="10"/>
          </p:nvPr>
        </p:nvSpPr>
        <p:spPr/>
        <p:txBody>
          <a:bodyPr/>
          <a:lstStyle/>
          <a:p>
            <a:fld id="{DA7BCF2F-BC20-CD4A-9462-E97B5FD88B1F}" type="slidenum">
              <a:rPr lang="en-US" smtClean="0"/>
              <a:pPr/>
              <a:t>11</a:t>
            </a:fld>
            <a:endParaRPr lang="en-US"/>
          </a:p>
        </p:txBody>
      </p:sp>
    </p:spTree>
    <p:extLst>
      <p:ext uri="{BB962C8B-B14F-4D97-AF65-F5344CB8AC3E}">
        <p14:creationId xmlns:p14="http://schemas.microsoft.com/office/powerpoint/2010/main" xmlns="" val="2027139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a:t>
            </a:r>
            <a:r>
              <a:rPr lang="en-US" baseline="0" dirty="0" smtClean="0"/>
              <a:t> adapted from Khan Academy (note that the figure used the C gene rather than E in the example)</a:t>
            </a:r>
          </a:p>
          <a:p>
            <a:r>
              <a:rPr lang="en-US" dirty="0" smtClean="0"/>
              <a:t>https://</a:t>
            </a:r>
            <a:r>
              <a:rPr lang="en-US" dirty="0" err="1" smtClean="0"/>
              <a:t>www.khanacademy.org</a:t>
            </a:r>
            <a:r>
              <a:rPr lang="en-US" dirty="0" smtClean="0"/>
              <a:t>/science/biology/classical-genetics/variations-on-</a:t>
            </a:r>
            <a:r>
              <a:rPr lang="en-US" dirty="0" err="1" smtClean="0"/>
              <a:t>mendelian</a:t>
            </a:r>
            <a:r>
              <a:rPr lang="en-US" dirty="0" smtClean="0"/>
              <a:t>-genetics/a/polygenic-inheritance-and-environmental-effects</a:t>
            </a:r>
            <a:endParaRPr lang="en-US" dirty="0"/>
          </a:p>
        </p:txBody>
      </p:sp>
      <p:sp>
        <p:nvSpPr>
          <p:cNvPr id="4" name="Slide Number Placeholder 3"/>
          <p:cNvSpPr>
            <a:spLocks noGrp="1"/>
          </p:cNvSpPr>
          <p:nvPr>
            <p:ph type="sldNum" sz="quarter" idx="10"/>
          </p:nvPr>
        </p:nvSpPr>
        <p:spPr/>
        <p:txBody>
          <a:bodyPr/>
          <a:lstStyle/>
          <a:p>
            <a:fld id="{DA7BCF2F-BC20-CD4A-9462-E97B5FD88B1F}" type="slidenum">
              <a:rPr lang="en-US" smtClean="0"/>
              <a:pPr/>
              <a:t>12</a:t>
            </a:fld>
            <a:endParaRPr lang="en-US"/>
          </a:p>
        </p:txBody>
      </p:sp>
    </p:spTree>
    <p:extLst>
      <p:ext uri="{BB962C8B-B14F-4D97-AF65-F5344CB8AC3E}">
        <p14:creationId xmlns:p14="http://schemas.microsoft.com/office/powerpoint/2010/main" xmlns="" val="3601197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3A6AD6-4B34-E94B-B36B-71B580A11ED6}" type="datetimeFigureOut">
              <a:rPr lang="en-US" smtClean="0"/>
              <a:pPr/>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F9CCE-3E5B-1F4B-AE2A-1FC43ECBD504}" type="slidenum">
              <a:rPr lang="en-US" smtClean="0"/>
              <a:pPr/>
              <a:t>‹#›</a:t>
            </a:fld>
            <a:endParaRPr lang="en-US"/>
          </a:p>
        </p:txBody>
      </p:sp>
    </p:spTree>
    <p:extLst>
      <p:ext uri="{BB962C8B-B14F-4D97-AF65-F5344CB8AC3E}">
        <p14:creationId xmlns:p14="http://schemas.microsoft.com/office/powerpoint/2010/main" xmlns="" val="1072614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3A6AD6-4B34-E94B-B36B-71B580A11ED6}" type="datetimeFigureOut">
              <a:rPr lang="en-US" smtClean="0"/>
              <a:pPr/>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F9CCE-3E5B-1F4B-AE2A-1FC43ECBD504}" type="slidenum">
              <a:rPr lang="en-US" smtClean="0"/>
              <a:pPr/>
              <a:t>‹#›</a:t>
            </a:fld>
            <a:endParaRPr lang="en-US"/>
          </a:p>
        </p:txBody>
      </p:sp>
    </p:spTree>
    <p:extLst>
      <p:ext uri="{BB962C8B-B14F-4D97-AF65-F5344CB8AC3E}">
        <p14:creationId xmlns:p14="http://schemas.microsoft.com/office/powerpoint/2010/main" xmlns="" val="1420576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3A6AD6-4B34-E94B-B36B-71B580A11ED6}" type="datetimeFigureOut">
              <a:rPr lang="en-US" smtClean="0"/>
              <a:pPr/>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F9CCE-3E5B-1F4B-AE2A-1FC43ECBD504}" type="slidenum">
              <a:rPr lang="en-US" smtClean="0"/>
              <a:pPr/>
              <a:t>‹#›</a:t>
            </a:fld>
            <a:endParaRPr lang="en-US"/>
          </a:p>
        </p:txBody>
      </p:sp>
    </p:spTree>
    <p:extLst>
      <p:ext uri="{BB962C8B-B14F-4D97-AF65-F5344CB8AC3E}">
        <p14:creationId xmlns:p14="http://schemas.microsoft.com/office/powerpoint/2010/main" xmlns="" val="2611295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3A6AD6-4B34-E94B-B36B-71B580A11ED6}" type="datetimeFigureOut">
              <a:rPr lang="en-US" smtClean="0"/>
              <a:pPr/>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F9CCE-3E5B-1F4B-AE2A-1FC43ECBD504}" type="slidenum">
              <a:rPr lang="en-US" smtClean="0"/>
              <a:pPr/>
              <a:t>‹#›</a:t>
            </a:fld>
            <a:endParaRPr lang="en-US"/>
          </a:p>
        </p:txBody>
      </p:sp>
    </p:spTree>
    <p:extLst>
      <p:ext uri="{BB962C8B-B14F-4D97-AF65-F5344CB8AC3E}">
        <p14:creationId xmlns:p14="http://schemas.microsoft.com/office/powerpoint/2010/main" xmlns="" val="3521897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3A6AD6-4B34-E94B-B36B-71B580A11ED6}" type="datetimeFigureOut">
              <a:rPr lang="en-US" smtClean="0"/>
              <a:pPr/>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F9CCE-3E5B-1F4B-AE2A-1FC43ECBD504}" type="slidenum">
              <a:rPr lang="en-US" smtClean="0"/>
              <a:pPr/>
              <a:t>‹#›</a:t>
            </a:fld>
            <a:endParaRPr lang="en-US"/>
          </a:p>
        </p:txBody>
      </p:sp>
    </p:spTree>
    <p:extLst>
      <p:ext uri="{BB962C8B-B14F-4D97-AF65-F5344CB8AC3E}">
        <p14:creationId xmlns:p14="http://schemas.microsoft.com/office/powerpoint/2010/main" xmlns="" val="2169034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3A6AD6-4B34-E94B-B36B-71B580A11ED6}" type="datetimeFigureOut">
              <a:rPr lang="en-US" smtClean="0"/>
              <a:pPr/>
              <a:t>10/24/2020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F9CCE-3E5B-1F4B-AE2A-1FC43ECBD504}" type="slidenum">
              <a:rPr lang="en-US" smtClean="0"/>
              <a:pPr/>
              <a:t>‹#›</a:t>
            </a:fld>
            <a:endParaRPr lang="en-US"/>
          </a:p>
        </p:txBody>
      </p:sp>
    </p:spTree>
    <p:extLst>
      <p:ext uri="{BB962C8B-B14F-4D97-AF65-F5344CB8AC3E}">
        <p14:creationId xmlns:p14="http://schemas.microsoft.com/office/powerpoint/2010/main" xmlns="" val="1228090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3A6AD6-4B34-E94B-B36B-71B580A11ED6}" type="datetimeFigureOut">
              <a:rPr lang="en-US" smtClean="0"/>
              <a:pPr/>
              <a:t>10/24/2020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5F9CCE-3E5B-1F4B-AE2A-1FC43ECBD504}" type="slidenum">
              <a:rPr lang="en-US" smtClean="0"/>
              <a:pPr/>
              <a:t>‹#›</a:t>
            </a:fld>
            <a:endParaRPr lang="en-US"/>
          </a:p>
        </p:txBody>
      </p:sp>
    </p:spTree>
    <p:extLst>
      <p:ext uri="{BB962C8B-B14F-4D97-AF65-F5344CB8AC3E}">
        <p14:creationId xmlns:p14="http://schemas.microsoft.com/office/powerpoint/2010/main" xmlns="" val="1127180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3A6AD6-4B34-E94B-B36B-71B580A11ED6}" type="datetimeFigureOut">
              <a:rPr lang="en-US" smtClean="0"/>
              <a:pPr/>
              <a:t>10/24/2020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5F9CCE-3E5B-1F4B-AE2A-1FC43ECBD504}" type="slidenum">
              <a:rPr lang="en-US" smtClean="0"/>
              <a:pPr/>
              <a:t>‹#›</a:t>
            </a:fld>
            <a:endParaRPr lang="en-US"/>
          </a:p>
        </p:txBody>
      </p:sp>
    </p:spTree>
    <p:extLst>
      <p:ext uri="{BB962C8B-B14F-4D97-AF65-F5344CB8AC3E}">
        <p14:creationId xmlns:p14="http://schemas.microsoft.com/office/powerpoint/2010/main" xmlns="" val="1928829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3A6AD6-4B34-E94B-B36B-71B580A11ED6}" type="datetimeFigureOut">
              <a:rPr lang="en-US" smtClean="0"/>
              <a:pPr/>
              <a:t>10/24/2020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5F9CCE-3E5B-1F4B-AE2A-1FC43ECBD504}" type="slidenum">
              <a:rPr lang="en-US" smtClean="0"/>
              <a:pPr/>
              <a:t>‹#›</a:t>
            </a:fld>
            <a:endParaRPr lang="en-US"/>
          </a:p>
        </p:txBody>
      </p:sp>
    </p:spTree>
    <p:extLst>
      <p:ext uri="{BB962C8B-B14F-4D97-AF65-F5344CB8AC3E}">
        <p14:creationId xmlns:p14="http://schemas.microsoft.com/office/powerpoint/2010/main" xmlns="" val="527493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A6AD6-4B34-E94B-B36B-71B580A11ED6}" type="datetimeFigureOut">
              <a:rPr lang="en-US" smtClean="0"/>
              <a:pPr/>
              <a:t>10/24/2020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F9CCE-3E5B-1F4B-AE2A-1FC43ECBD504}" type="slidenum">
              <a:rPr lang="en-US" smtClean="0"/>
              <a:pPr/>
              <a:t>‹#›</a:t>
            </a:fld>
            <a:endParaRPr lang="en-US"/>
          </a:p>
        </p:txBody>
      </p:sp>
    </p:spTree>
    <p:extLst>
      <p:ext uri="{BB962C8B-B14F-4D97-AF65-F5344CB8AC3E}">
        <p14:creationId xmlns:p14="http://schemas.microsoft.com/office/powerpoint/2010/main" xmlns="" val="1413690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A6AD6-4B34-E94B-B36B-71B580A11ED6}" type="datetimeFigureOut">
              <a:rPr lang="en-US" smtClean="0"/>
              <a:pPr/>
              <a:t>10/24/2020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F9CCE-3E5B-1F4B-AE2A-1FC43ECBD504}" type="slidenum">
              <a:rPr lang="en-US" smtClean="0"/>
              <a:pPr/>
              <a:t>‹#›</a:t>
            </a:fld>
            <a:endParaRPr lang="en-US"/>
          </a:p>
        </p:txBody>
      </p:sp>
    </p:spTree>
    <p:extLst>
      <p:ext uri="{BB962C8B-B14F-4D97-AF65-F5344CB8AC3E}">
        <p14:creationId xmlns:p14="http://schemas.microsoft.com/office/powerpoint/2010/main" xmlns="" val="4262225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3A6AD6-4B34-E94B-B36B-71B580A11ED6}" type="datetimeFigureOut">
              <a:rPr lang="en-US" smtClean="0"/>
              <a:pPr/>
              <a:t>10/24/2020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F9CCE-3E5B-1F4B-AE2A-1FC43ECBD504}" type="slidenum">
              <a:rPr lang="en-US" smtClean="0"/>
              <a:pPr/>
              <a:t>‹#›</a:t>
            </a:fld>
            <a:endParaRPr lang="en-US"/>
          </a:p>
        </p:txBody>
      </p:sp>
    </p:spTree>
    <p:extLst>
      <p:ext uri="{BB962C8B-B14F-4D97-AF65-F5344CB8AC3E}">
        <p14:creationId xmlns:p14="http://schemas.microsoft.com/office/powerpoint/2010/main" xmlns="" val="1992648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54480"/>
            <a:ext cx="7772400" cy="271272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rgbClr val="000000"/>
                </a:solidFill>
              </a:rPr>
              <a:t>Polygenic Inheritance</a:t>
            </a:r>
            <a:endParaRPr lang="en-US" sz="5400" dirty="0" smtClean="0">
              <a:solidFill>
                <a:srgbClr val="000000"/>
              </a:solidFill>
            </a:endParaRPr>
          </a:p>
        </p:txBody>
      </p:sp>
    </p:spTree>
    <p:extLst>
      <p:ext uri="{BB962C8B-B14F-4D97-AF65-F5344CB8AC3E}">
        <p14:creationId xmlns:p14="http://schemas.microsoft.com/office/powerpoint/2010/main" xmlns="" val="4136775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Polygenic Inheritance</a:t>
            </a:r>
            <a:endParaRPr lang="en-US" dirty="0"/>
          </a:p>
        </p:txBody>
      </p:sp>
      <p:sp>
        <p:nvSpPr>
          <p:cNvPr id="4" name="Content Placeholder 3"/>
          <p:cNvSpPr>
            <a:spLocks noGrp="1"/>
          </p:cNvSpPr>
          <p:nvPr>
            <p:ph sz="half" idx="1"/>
          </p:nvPr>
        </p:nvSpPr>
        <p:spPr/>
        <p:txBody>
          <a:bodyPr/>
          <a:lstStyle/>
          <a:p>
            <a:pPr marL="0" indent="0">
              <a:buNone/>
            </a:pPr>
            <a:r>
              <a:rPr lang="en-US" dirty="0" smtClean="0"/>
              <a:t>Back to our three genes: We’ll assume that combinations of the six alleles would result in seven different skin colors, with the top, lightest, color represented by </a:t>
            </a:r>
            <a:r>
              <a:rPr lang="en-US" dirty="0" err="1" smtClean="0">
                <a:solidFill>
                  <a:srgbClr val="000090"/>
                </a:solidFill>
              </a:rPr>
              <a:t>aa</a:t>
            </a:r>
            <a:r>
              <a:rPr lang="en-US" dirty="0" smtClean="0">
                <a:solidFill>
                  <a:srgbClr val="000090"/>
                </a:solidFill>
              </a:rPr>
              <a:t> bb </a:t>
            </a:r>
            <a:r>
              <a:rPr lang="en-US" dirty="0" err="1" smtClean="0">
                <a:solidFill>
                  <a:srgbClr val="000090"/>
                </a:solidFill>
              </a:rPr>
              <a:t>ee</a:t>
            </a:r>
            <a:r>
              <a:rPr lang="en-US" dirty="0" smtClean="0">
                <a:solidFill>
                  <a:srgbClr val="000090"/>
                </a:solidFill>
              </a:rPr>
              <a:t> </a:t>
            </a:r>
            <a:r>
              <a:rPr lang="en-US" dirty="0" smtClean="0"/>
              <a:t>and the bottom, darkest,  color by </a:t>
            </a:r>
            <a:r>
              <a:rPr lang="en-US" dirty="0" smtClean="0">
                <a:solidFill>
                  <a:srgbClr val="000090"/>
                </a:solidFill>
              </a:rPr>
              <a:t>AA BB EE</a:t>
            </a:r>
            <a:r>
              <a:rPr lang="en-US" dirty="0" smtClean="0"/>
              <a:t>.</a:t>
            </a:r>
          </a:p>
        </p:txBody>
      </p:sp>
      <p:pic>
        <p:nvPicPr>
          <p:cNvPr id="6" name="Content Placeholder 5" descr="brown palette.tiff"/>
          <p:cNvPicPr>
            <a:picLocks noGrp="1" noChangeAspect="1"/>
          </p:cNvPicPr>
          <p:nvPr>
            <p:ph sz="half" idx="2"/>
          </p:nvPr>
        </p:nvPicPr>
        <p:blipFill>
          <a:blip r:embed="rId3">
            <a:extLst>
              <a:ext uri="{28A0092B-C50C-407E-A947-70E740481C1C}">
                <a14:useLocalDpi xmlns:a14="http://schemas.microsoft.com/office/drawing/2010/main" xmlns="" val="0"/>
              </a:ext>
            </a:extLst>
          </a:blip>
          <a:srcRect l="-17229" r="-17229"/>
          <a:stretch>
            <a:fillRect/>
          </a:stretch>
        </p:blipFill>
        <p:spPr/>
      </p:pic>
    </p:spTree>
    <p:extLst>
      <p:ext uri="{BB962C8B-B14F-4D97-AF65-F5344CB8AC3E}">
        <p14:creationId xmlns:p14="http://schemas.microsoft.com/office/powerpoint/2010/main" xmlns="" val="192522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Polygenic Inheritance</a:t>
            </a:r>
            <a:endParaRPr lang="en-US" dirty="0"/>
          </a:p>
        </p:txBody>
      </p:sp>
      <p:pic>
        <p:nvPicPr>
          <p:cNvPr id="5" name="Content Placeholder 4" descr="brown palette.tiff"/>
          <p:cNvPicPr>
            <a:picLocks noGrp="1" noChangeAspect="1"/>
          </p:cNvPicPr>
          <p:nvPr>
            <p:ph sz="half" idx="1"/>
          </p:nvPr>
        </p:nvPicPr>
        <p:blipFill>
          <a:blip r:embed="rId3">
            <a:extLst>
              <a:ext uri="{28A0092B-C50C-407E-A947-70E740481C1C}">
                <a14:useLocalDpi xmlns:a14="http://schemas.microsoft.com/office/drawing/2010/main" xmlns="" val="0"/>
              </a:ext>
            </a:extLst>
          </a:blip>
          <a:srcRect l="-17229" r="-17229"/>
          <a:stretch>
            <a:fillRect/>
          </a:stretch>
        </p:blipFill>
        <p:spPr/>
      </p:pic>
      <p:sp>
        <p:nvSpPr>
          <p:cNvPr id="4" name="Content Placeholder 3"/>
          <p:cNvSpPr>
            <a:spLocks noGrp="1"/>
          </p:cNvSpPr>
          <p:nvPr>
            <p:ph sz="half" idx="2"/>
          </p:nvPr>
        </p:nvSpPr>
        <p:spPr/>
        <p:txBody>
          <a:bodyPr>
            <a:normAutofit fontScale="92500" lnSpcReduction="20000"/>
          </a:bodyPr>
          <a:lstStyle/>
          <a:p>
            <a:pPr marL="0" indent="0">
              <a:buNone/>
            </a:pPr>
            <a:r>
              <a:rPr lang="en-US" dirty="0" smtClean="0"/>
              <a:t>Some possible combinations of the six alleles that produce these gradations in skin color are:</a:t>
            </a:r>
          </a:p>
          <a:p>
            <a:pPr marL="0" indent="0">
              <a:buNone/>
            </a:pPr>
            <a:r>
              <a:rPr lang="en-US" dirty="0" err="1" smtClean="0">
                <a:solidFill>
                  <a:srgbClr val="000090"/>
                </a:solidFill>
              </a:rPr>
              <a:t>aa</a:t>
            </a:r>
            <a:r>
              <a:rPr lang="en-US" dirty="0" smtClean="0">
                <a:solidFill>
                  <a:srgbClr val="000090"/>
                </a:solidFill>
              </a:rPr>
              <a:t> bb </a:t>
            </a:r>
            <a:r>
              <a:rPr lang="en-US" dirty="0" err="1" smtClean="0">
                <a:solidFill>
                  <a:srgbClr val="000090"/>
                </a:solidFill>
              </a:rPr>
              <a:t>ee</a:t>
            </a:r>
            <a:r>
              <a:rPr lang="en-US" dirty="0" smtClean="0">
                <a:solidFill>
                  <a:srgbClr val="000090"/>
                </a:solidFill>
              </a:rPr>
              <a:t>		</a:t>
            </a:r>
          </a:p>
          <a:p>
            <a:pPr marL="0" indent="0">
              <a:buNone/>
            </a:pPr>
            <a:r>
              <a:rPr lang="en-US" dirty="0" err="1" smtClean="0">
                <a:solidFill>
                  <a:srgbClr val="000090"/>
                </a:solidFill>
              </a:rPr>
              <a:t>Aa</a:t>
            </a:r>
            <a:r>
              <a:rPr lang="en-US" dirty="0" smtClean="0">
                <a:solidFill>
                  <a:srgbClr val="000090"/>
                </a:solidFill>
              </a:rPr>
              <a:t> bb </a:t>
            </a:r>
            <a:r>
              <a:rPr lang="en-US" dirty="0" err="1" smtClean="0">
                <a:solidFill>
                  <a:srgbClr val="000090"/>
                </a:solidFill>
              </a:rPr>
              <a:t>ee</a:t>
            </a:r>
            <a:r>
              <a:rPr lang="en-US" dirty="0" smtClean="0">
                <a:solidFill>
                  <a:srgbClr val="000090"/>
                </a:solidFill>
              </a:rPr>
              <a:t>		</a:t>
            </a:r>
          </a:p>
          <a:p>
            <a:pPr marL="0" indent="0">
              <a:buNone/>
            </a:pPr>
            <a:r>
              <a:rPr lang="en-US" dirty="0" smtClean="0">
                <a:solidFill>
                  <a:srgbClr val="000090"/>
                </a:solidFill>
              </a:rPr>
              <a:t>AA </a:t>
            </a:r>
            <a:r>
              <a:rPr lang="en-US" dirty="0">
                <a:solidFill>
                  <a:srgbClr val="000090"/>
                </a:solidFill>
              </a:rPr>
              <a:t>b</a:t>
            </a:r>
            <a:r>
              <a:rPr lang="en-US" dirty="0" smtClean="0">
                <a:solidFill>
                  <a:srgbClr val="000090"/>
                </a:solidFill>
              </a:rPr>
              <a:t>b </a:t>
            </a:r>
            <a:r>
              <a:rPr lang="en-US" dirty="0" err="1" smtClean="0">
                <a:solidFill>
                  <a:srgbClr val="000090"/>
                </a:solidFill>
              </a:rPr>
              <a:t>ee</a:t>
            </a:r>
            <a:endParaRPr lang="en-US" dirty="0" smtClean="0">
              <a:solidFill>
                <a:srgbClr val="000090"/>
              </a:solidFill>
            </a:endParaRPr>
          </a:p>
          <a:p>
            <a:pPr marL="0" indent="0">
              <a:buNone/>
            </a:pPr>
            <a:r>
              <a:rPr lang="en-US" dirty="0" smtClean="0">
                <a:solidFill>
                  <a:srgbClr val="000090"/>
                </a:solidFill>
              </a:rPr>
              <a:t>AA Bb </a:t>
            </a:r>
            <a:r>
              <a:rPr lang="en-US" dirty="0" err="1" smtClean="0">
                <a:solidFill>
                  <a:srgbClr val="000090"/>
                </a:solidFill>
              </a:rPr>
              <a:t>ee</a:t>
            </a:r>
            <a:endParaRPr lang="en-US" dirty="0" smtClean="0">
              <a:solidFill>
                <a:srgbClr val="000090"/>
              </a:solidFill>
            </a:endParaRPr>
          </a:p>
          <a:p>
            <a:pPr marL="0" indent="0">
              <a:buNone/>
            </a:pPr>
            <a:r>
              <a:rPr lang="en-US" dirty="0" smtClean="0">
                <a:solidFill>
                  <a:srgbClr val="000090"/>
                </a:solidFill>
              </a:rPr>
              <a:t>AA BB </a:t>
            </a:r>
            <a:r>
              <a:rPr lang="en-US" dirty="0" err="1" smtClean="0">
                <a:solidFill>
                  <a:srgbClr val="000090"/>
                </a:solidFill>
              </a:rPr>
              <a:t>ee</a:t>
            </a:r>
            <a:endParaRPr lang="en-US" dirty="0" smtClean="0">
              <a:solidFill>
                <a:srgbClr val="000090"/>
              </a:solidFill>
            </a:endParaRPr>
          </a:p>
          <a:p>
            <a:pPr marL="0" indent="0">
              <a:buNone/>
            </a:pPr>
            <a:r>
              <a:rPr lang="en-US" dirty="0" smtClean="0">
                <a:solidFill>
                  <a:srgbClr val="000090"/>
                </a:solidFill>
              </a:rPr>
              <a:t>AA BB </a:t>
            </a:r>
            <a:r>
              <a:rPr lang="en-US" dirty="0" err="1" smtClean="0">
                <a:solidFill>
                  <a:srgbClr val="000090"/>
                </a:solidFill>
              </a:rPr>
              <a:t>Ee</a:t>
            </a:r>
            <a:endParaRPr lang="en-US" dirty="0" smtClean="0">
              <a:solidFill>
                <a:srgbClr val="000090"/>
              </a:solidFill>
            </a:endParaRPr>
          </a:p>
          <a:p>
            <a:pPr marL="0" indent="0">
              <a:buNone/>
            </a:pPr>
            <a:r>
              <a:rPr lang="en-US" dirty="0" smtClean="0">
                <a:solidFill>
                  <a:srgbClr val="000090"/>
                </a:solidFill>
              </a:rPr>
              <a:t>AA BB EE</a:t>
            </a:r>
          </a:p>
          <a:p>
            <a:pPr marL="0" indent="0">
              <a:buNone/>
            </a:pPr>
            <a:endParaRPr lang="en-US" dirty="0"/>
          </a:p>
        </p:txBody>
      </p:sp>
    </p:spTree>
    <p:extLst>
      <p:ext uri="{BB962C8B-B14F-4D97-AF65-F5344CB8AC3E}">
        <p14:creationId xmlns:p14="http://schemas.microsoft.com/office/powerpoint/2010/main" xmlns="" val="3775891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Polygenic Inheritance</a:t>
            </a:r>
            <a:br>
              <a:rPr lang="en-US" dirty="0" smtClean="0"/>
            </a:br>
            <a:r>
              <a:rPr lang="en-US" dirty="0" smtClean="0"/>
              <a:t>Some Predictions</a:t>
            </a:r>
            <a:endParaRPr lang="en-US" dirty="0"/>
          </a:p>
        </p:txBody>
      </p:sp>
      <p:sp>
        <p:nvSpPr>
          <p:cNvPr id="3" name="Content Placeholder 2"/>
          <p:cNvSpPr>
            <a:spLocks noGrp="1"/>
          </p:cNvSpPr>
          <p:nvPr>
            <p:ph idx="1"/>
          </p:nvPr>
        </p:nvSpPr>
        <p:spPr>
          <a:xfrm>
            <a:off x="457200" y="1471779"/>
            <a:ext cx="8229600" cy="2452173"/>
          </a:xfrm>
        </p:spPr>
        <p:txBody>
          <a:bodyPr>
            <a:normAutofit fontScale="77500" lnSpcReduction="20000"/>
          </a:bodyPr>
          <a:lstStyle/>
          <a:p>
            <a:pPr marL="0" indent="0">
              <a:buNone/>
            </a:pPr>
            <a:r>
              <a:rPr lang="en-US" dirty="0"/>
              <a:t>Assuming that each set of alleles sorts </a:t>
            </a:r>
            <a:r>
              <a:rPr lang="en-US" dirty="0">
                <a:solidFill>
                  <a:srgbClr val="FF0000"/>
                </a:solidFill>
              </a:rPr>
              <a:t>independently of the other two</a:t>
            </a:r>
            <a:r>
              <a:rPr lang="en-US" dirty="0"/>
              <a:t>, here are the offspring predicted when mating:</a:t>
            </a:r>
          </a:p>
          <a:p>
            <a:pPr marL="0" indent="0">
              <a:buNone/>
            </a:pPr>
            <a:r>
              <a:rPr lang="en-US" dirty="0" smtClean="0">
                <a:solidFill>
                  <a:srgbClr val="000090"/>
                </a:solidFill>
              </a:rPr>
              <a:t>(1) AA BB EE </a:t>
            </a:r>
            <a:r>
              <a:rPr lang="en-US" dirty="0" smtClean="0"/>
              <a:t>x </a:t>
            </a:r>
            <a:r>
              <a:rPr lang="en-US" dirty="0" err="1" smtClean="0">
                <a:solidFill>
                  <a:srgbClr val="000090"/>
                </a:solidFill>
              </a:rPr>
              <a:t>aa</a:t>
            </a:r>
            <a:r>
              <a:rPr lang="en-US" dirty="0" smtClean="0">
                <a:solidFill>
                  <a:srgbClr val="000090"/>
                </a:solidFill>
              </a:rPr>
              <a:t> bb </a:t>
            </a:r>
            <a:r>
              <a:rPr lang="en-US" dirty="0" err="1" smtClean="0">
                <a:solidFill>
                  <a:srgbClr val="000090"/>
                </a:solidFill>
              </a:rPr>
              <a:t>ee</a:t>
            </a:r>
            <a:r>
              <a:rPr lang="en-US" dirty="0" smtClean="0">
                <a:solidFill>
                  <a:srgbClr val="000090"/>
                </a:solidFill>
              </a:rPr>
              <a:t> </a:t>
            </a:r>
            <a:r>
              <a:rPr lang="en-US" dirty="0" smtClean="0"/>
              <a:t>– all potential offspring would have equal “doses” of </a:t>
            </a:r>
            <a:r>
              <a:rPr lang="en-US" dirty="0" smtClean="0">
                <a:solidFill>
                  <a:srgbClr val="000090"/>
                </a:solidFill>
              </a:rPr>
              <a:t>each dominant and recessive form</a:t>
            </a:r>
            <a:r>
              <a:rPr lang="en-US" dirty="0" smtClean="0"/>
              <a:t> and be intermediate in color. Their genotype would be </a:t>
            </a:r>
            <a:r>
              <a:rPr lang="en-US" dirty="0" err="1" smtClean="0">
                <a:solidFill>
                  <a:srgbClr val="000090"/>
                </a:solidFill>
              </a:rPr>
              <a:t>Aa</a:t>
            </a:r>
            <a:r>
              <a:rPr lang="en-US" dirty="0" smtClean="0">
                <a:solidFill>
                  <a:srgbClr val="000090"/>
                </a:solidFill>
              </a:rPr>
              <a:t> Bb </a:t>
            </a:r>
            <a:r>
              <a:rPr lang="en-US" dirty="0" err="1" smtClean="0">
                <a:solidFill>
                  <a:srgbClr val="000090"/>
                </a:solidFill>
              </a:rPr>
              <a:t>Ee</a:t>
            </a:r>
            <a:r>
              <a:rPr lang="en-US" dirty="0" smtClean="0">
                <a:solidFill>
                  <a:srgbClr val="000090"/>
                </a:solidFill>
              </a:rPr>
              <a:t>.</a:t>
            </a:r>
          </a:p>
        </p:txBody>
      </p:sp>
      <p:pic>
        <p:nvPicPr>
          <p:cNvPr id="7" name="Picture 6" descr="Khanacademy.png"/>
          <p:cNvPicPr>
            <a:picLocks noChangeAspect="1"/>
          </p:cNvPicPr>
          <p:nvPr/>
        </p:nvPicPr>
        <p:blipFill rotWithShape="1">
          <a:blip r:embed="rId3">
            <a:extLst>
              <a:ext uri="{28A0092B-C50C-407E-A947-70E740481C1C}">
                <a14:useLocalDpi xmlns:a14="http://schemas.microsoft.com/office/drawing/2010/main" xmlns="" val="0"/>
              </a:ext>
            </a:extLst>
          </a:blip>
          <a:srcRect t="87183"/>
          <a:stretch/>
        </p:blipFill>
        <p:spPr>
          <a:xfrm>
            <a:off x="4705381" y="4524112"/>
            <a:ext cx="4228125" cy="700283"/>
          </a:xfrm>
          <a:prstGeom prst="rect">
            <a:avLst/>
          </a:prstGeom>
        </p:spPr>
      </p:pic>
      <p:sp>
        <p:nvSpPr>
          <p:cNvPr id="4" name="TextBox 3"/>
          <p:cNvSpPr txBox="1"/>
          <p:nvPr/>
        </p:nvSpPr>
        <p:spPr>
          <a:xfrm>
            <a:off x="978016" y="4427591"/>
            <a:ext cx="928334" cy="646331"/>
          </a:xfrm>
          <a:prstGeom prst="rect">
            <a:avLst/>
          </a:prstGeom>
          <a:solidFill>
            <a:schemeClr val="bg1"/>
          </a:solidFill>
        </p:spPr>
        <p:txBody>
          <a:bodyPr wrap="none" rtlCol="0">
            <a:spAutoFit/>
          </a:bodyPr>
          <a:lstStyle/>
          <a:p>
            <a:r>
              <a:rPr lang="en-US" dirty="0" smtClean="0"/>
              <a:t>AABBEE</a:t>
            </a:r>
          </a:p>
          <a:p>
            <a:r>
              <a:rPr lang="en-US" b="1" dirty="0" smtClean="0"/>
              <a:t>     X</a:t>
            </a:r>
            <a:endParaRPr lang="en-US" b="1" dirty="0"/>
          </a:p>
        </p:txBody>
      </p:sp>
      <p:sp>
        <p:nvSpPr>
          <p:cNvPr id="9" name="TextBox 8"/>
          <p:cNvSpPr txBox="1"/>
          <p:nvPr/>
        </p:nvSpPr>
        <p:spPr>
          <a:xfrm>
            <a:off x="978016" y="5760949"/>
            <a:ext cx="878065" cy="369332"/>
          </a:xfrm>
          <a:prstGeom prst="rect">
            <a:avLst/>
          </a:prstGeom>
          <a:solidFill>
            <a:schemeClr val="bg1"/>
          </a:solidFill>
        </p:spPr>
        <p:txBody>
          <a:bodyPr wrap="none" rtlCol="0">
            <a:spAutoFit/>
          </a:bodyPr>
          <a:lstStyle/>
          <a:p>
            <a:r>
              <a:rPr lang="en-US" dirty="0" err="1" smtClean="0"/>
              <a:t>aabbee</a:t>
            </a:r>
            <a:endParaRPr lang="en-US" dirty="0"/>
          </a:p>
        </p:txBody>
      </p:sp>
      <p:sp>
        <p:nvSpPr>
          <p:cNvPr id="10" name="Rectangle 9"/>
          <p:cNvSpPr/>
          <p:nvPr/>
        </p:nvSpPr>
        <p:spPr>
          <a:xfrm>
            <a:off x="2089961" y="4624411"/>
            <a:ext cx="299631" cy="369332"/>
          </a:xfrm>
          <a:prstGeom prst="rect">
            <a:avLst/>
          </a:prstGeom>
        </p:spPr>
        <p:txBody>
          <a:bodyPr wrap="none">
            <a:spAutoFit/>
          </a:bodyPr>
          <a:lstStyle/>
          <a:p>
            <a:r>
              <a:rPr lang="en-US" b="1" dirty="0" smtClean="0"/>
              <a:t>=</a:t>
            </a:r>
            <a:endParaRPr lang="en-US" dirty="0"/>
          </a:p>
        </p:txBody>
      </p:sp>
      <p:sp>
        <p:nvSpPr>
          <p:cNvPr id="11" name="Rectangle 10"/>
          <p:cNvSpPr/>
          <p:nvPr/>
        </p:nvSpPr>
        <p:spPr>
          <a:xfrm>
            <a:off x="145396" y="3862258"/>
            <a:ext cx="992805" cy="369332"/>
          </a:xfrm>
          <a:prstGeom prst="rect">
            <a:avLst/>
          </a:prstGeom>
        </p:spPr>
        <p:txBody>
          <a:bodyPr wrap="none">
            <a:spAutoFit/>
          </a:bodyPr>
          <a:lstStyle/>
          <a:p>
            <a:r>
              <a:rPr lang="en-US" b="1" dirty="0" smtClean="0"/>
              <a:t>Parent 1</a:t>
            </a:r>
            <a:endParaRPr lang="en-US" dirty="0"/>
          </a:p>
        </p:txBody>
      </p:sp>
      <p:sp>
        <p:nvSpPr>
          <p:cNvPr id="12" name="Rectangle 11"/>
          <p:cNvSpPr/>
          <p:nvPr/>
        </p:nvSpPr>
        <p:spPr>
          <a:xfrm>
            <a:off x="145396" y="5161507"/>
            <a:ext cx="992805" cy="369332"/>
          </a:xfrm>
          <a:prstGeom prst="rect">
            <a:avLst/>
          </a:prstGeom>
        </p:spPr>
        <p:txBody>
          <a:bodyPr wrap="none">
            <a:spAutoFit/>
          </a:bodyPr>
          <a:lstStyle/>
          <a:p>
            <a:r>
              <a:rPr lang="en-US" b="1" dirty="0" smtClean="0"/>
              <a:t>Parent 2</a:t>
            </a:r>
            <a:endParaRPr lang="en-US" dirty="0"/>
          </a:p>
        </p:txBody>
      </p:sp>
      <p:sp>
        <p:nvSpPr>
          <p:cNvPr id="13" name="Rectangle 12"/>
          <p:cNvSpPr/>
          <p:nvPr/>
        </p:nvSpPr>
        <p:spPr>
          <a:xfrm>
            <a:off x="2994966" y="3526559"/>
            <a:ext cx="1898326" cy="369332"/>
          </a:xfrm>
          <a:prstGeom prst="rect">
            <a:avLst/>
          </a:prstGeom>
        </p:spPr>
        <p:txBody>
          <a:bodyPr wrap="none">
            <a:spAutoFit/>
          </a:bodyPr>
          <a:lstStyle/>
          <a:p>
            <a:r>
              <a:rPr lang="en-US" b="1" dirty="0" smtClean="0"/>
              <a:t>Parent 1 Gametes</a:t>
            </a:r>
            <a:endParaRPr lang="en-US" dirty="0"/>
          </a:p>
        </p:txBody>
      </p:sp>
      <p:sp>
        <p:nvSpPr>
          <p:cNvPr id="14" name="Rectangle 13"/>
          <p:cNvSpPr/>
          <p:nvPr/>
        </p:nvSpPr>
        <p:spPr>
          <a:xfrm rot="16200000">
            <a:off x="1679572" y="4657478"/>
            <a:ext cx="1898326" cy="369332"/>
          </a:xfrm>
          <a:prstGeom prst="rect">
            <a:avLst/>
          </a:prstGeom>
        </p:spPr>
        <p:txBody>
          <a:bodyPr wrap="none">
            <a:spAutoFit/>
          </a:bodyPr>
          <a:lstStyle/>
          <a:p>
            <a:r>
              <a:rPr lang="en-US" b="1" dirty="0" smtClean="0"/>
              <a:t>Parent 2 Gametes</a:t>
            </a:r>
            <a:endParaRPr lang="en-US" dirty="0"/>
          </a:p>
        </p:txBody>
      </p:sp>
      <p:sp>
        <p:nvSpPr>
          <p:cNvPr id="15" name="Rectangle 14"/>
          <p:cNvSpPr/>
          <p:nvPr/>
        </p:nvSpPr>
        <p:spPr>
          <a:xfrm>
            <a:off x="5269483" y="4245441"/>
            <a:ext cx="3453529" cy="369332"/>
          </a:xfrm>
          <a:prstGeom prst="rect">
            <a:avLst/>
          </a:prstGeom>
        </p:spPr>
        <p:txBody>
          <a:bodyPr wrap="square">
            <a:spAutoFit/>
          </a:bodyPr>
          <a:lstStyle/>
          <a:p>
            <a:r>
              <a:rPr lang="en-US" b="1" dirty="0" smtClean="0"/>
              <a:t>Expected Proportions of Offspring</a:t>
            </a:r>
            <a:endParaRPr lang="en-US" dirty="0"/>
          </a:p>
        </p:txBody>
      </p:sp>
      <p:pic>
        <p:nvPicPr>
          <p:cNvPr id="16" name="Content Placeholder 4" descr="brown palette.tiff"/>
          <p:cNvPicPr>
            <a:picLocks noChangeAspect="1"/>
          </p:cNvPicPr>
          <p:nvPr/>
        </p:nvPicPr>
        <p:blipFill rotWithShape="1">
          <a:blip r:embed="rId4">
            <a:extLst>
              <a:ext uri="{28A0092B-C50C-407E-A947-70E740481C1C}">
                <a14:useLocalDpi xmlns:a14="http://schemas.microsoft.com/office/drawing/2010/main" xmlns="" val="0"/>
              </a:ext>
            </a:extLst>
          </a:blip>
          <a:srcRect l="-17229" r="77085"/>
          <a:stretch/>
        </p:blipFill>
        <p:spPr>
          <a:xfrm rot="5400000">
            <a:off x="6503941" y="3887718"/>
            <a:ext cx="824065" cy="3093192"/>
          </a:xfrm>
          <a:prstGeom prst="rect">
            <a:avLst/>
          </a:prstGeom>
        </p:spPr>
      </p:pic>
      <p:pic>
        <p:nvPicPr>
          <p:cNvPr id="17" name="Picture 16" descr="Khanacademy.png"/>
          <p:cNvPicPr>
            <a:picLocks noChangeAspect="1"/>
          </p:cNvPicPr>
          <p:nvPr/>
        </p:nvPicPr>
        <p:blipFill rotWithShape="1">
          <a:blip r:embed="rId3">
            <a:extLst>
              <a:ext uri="{28A0092B-C50C-407E-A947-70E740481C1C}">
                <a14:useLocalDpi xmlns:a14="http://schemas.microsoft.com/office/drawing/2010/main" xmlns="" val="0"/>
              </a:ext>
            </a:extLst>
          </a:blip>
          <a:srcRect l="14691" t="87183" r="73158" b="2623"/>
          <a:stretch/>
        </p:blipFill>
        <p:spPr>
          <a:xfrm>
            <a:off x="963745" y="3660353"/>
            <a:ext cx="878065" cy="951932"/>
          </a:xfrm>
          <a:prstGeom prst="rect">
            <a:avLst/>
          </a:prstGeom>
        </p:spPr>
      </p:pic>
      <p:pic>
        <p:nvPicPr>
          <p:cNvPr id="18" name="Picture 17" descr="Khanacademy.png"/>
          <p:cNvPicPr>
            <a:picLocks noChangeAspect="1"/>
          </p:cNvPicPr>
          <p:nvPr/>
        </p:nvPicPr>
        <p:blipFill rotWithShape="1">
          <a:blip r:embed="rId3">
            <a:extLst>
              <a:ext uri="{28A0092B-C50C-407E-A947-70E740481C1C}">
                <a14:useLocalDpi xmlns:a14="http://schemas.microsoft.com/office/drawing/2010/main" xmlns="" val="0"/>
              </a:ext>
            </a:extLst>
          </a:blip>
          <a:srcRect l="77494" t="87183" r="9440" b="3493"/>
          <a:stretch/>
        </p:blipFill>
        <p:spPr>
          <a:xfrm>
            <a:off x="1038304" y="4912598"/>
            <a:ext cx="1008844" cy="930292"/>
          </a:xfrm>
          <a:prstGeom prst="rect">
            <a:avLst/>
          </a:prstGeom>
        </p:spPr>
      </p:pic>
      <p:pic>
        <p:nvPicPr>
          <p:cNvPr id="19" name="Picture 18" descr="Khanacademy.png"/>
          <p:cNvPicPr>
            <a:picLocks noChangeAspect="1"/>
          </p:cNvPicPr>
          <p:nvPr/>
        </p:nvPicPr>
        <p:blipFill rotWithShape="1">
          <a:blip r:embed="rId3">
            <a:extLst>
              <a:ext uri="{28A0092B-C50C-407E-A947-70E740481C1C}">
                <a14:useLocalDpi xmlns:a14="http://schemas.microsoft.com/office/drawing/2010/main" xmlns="" val="0"/>
              </a:ext>
            </a:extLst>
          </a:blip>
          <a:srcRect l="46381" t="87064" r="42819" b="2833"/>
          <a:stretch/>
        </p:blipFill>
        <p:spPr>
          <a:xfrm>
            <a:off x="2952152" y="3810277"/>
            <a:ext cx="1710415" cy="2067664"/>
          </a:xfrm>
          <a:prstGeom prst="rect">
            <a:avLst/>
          </a:prstGeom>
        </p:spPr>
      </p:pic>
      <p:sp>
        <p:nvSpPr>
          <p:cNvPr id="20" name="TextBox 19"/>
          <p:cNvSpPr txBox="1"/>
          <p:nvPr/>
        </p:nvSpPr>
        <p:spPr>
          <a:xfrm>
            <a:off x="3555156" y="3814107"/>
            <a:ext cx="556500" cy="369332"/>
          </a:xfrm>
          <a:prstGeom prst="rect">
            <a:avLst/>
          </a:prstGeom>
          <a:solidFill>
            <a:schemeClr val="bg1"/>
          </a:solidFill>
        </p:spPr>
        <p:txBody>
          <a:bodyPr wrap="none" rtlCol="0">
            <a:spAutoFit/>
          </a:bodyPr>
          <a:lstStyle/>
          <a:p>
            <a:r>
              <a:rPr lang="en-US" dirty="0" smtClean="0"/>
              <a:t>ABE</a:t>
            </a:r>
            <a:endParaRPr lang="en-US" b="1" dirty="0"/>
          </a:p>
        </p:txBody>
      </p:sp>
      <p:sp>
        <p:nvSpPr>
          <p:cNvPr id="21" name="TextBox 20"/>
          <p:cNvSpPr txBox="1"/>
          <p:nvPr/>
        </p:nvSpPr>
        <p:spPr>
          <a:xfrm rot="16200000">
            <a:off x="2676159" y="4623573"/>
            <a:ext cx="531365" cy="369332"/>
          </a:xfrm>
          <a:prstGeom prst="rect">
            <a:avLst/>
          </a:prstGeom>
          <a:solidFill>
            <a:schemeClr val="bg1"/>
          </a:solidFill>
        </p:spPr>
        <p:txBody>
          <a:bodyPr wrap="none" rtlCol="0">
            <a:spAutoFit/>
          </a:bodyPr>
          <a:lstStyle/>
          <a:p>
            <a:r>
              <a:rPr lang="en-US" dirty="0" err="1" smtClean="0"/>
              <a:t>abe</a:t>
            </a:r>
            <a:endParaRPr lang="en-US" dirty="0"/>
          </a:p>
        </p:txBody>
      </p:sp>
      <p:sp>
        <p:nvSpPr>
          <p:cNvPr id="22" name="Rectangle 21"/>
          <p:cNvSpPr/>
          <p:nvPr/>
        </p:nvSpPr>
        <p:spPr>
          <a:xfrm>
            <a:off x="3393680" y="5224395"/>
            <a:ext cx="903200" cy="369332"/>
          </a:xfrm>
          <a:prstGeom prst="rect">
            <a:avLst/>
          </a:prstGeom>
        </p:spPr>
        <p:txBody>
          <a:bodyPr wrap="none">
            <a:spAutoFit/>
          </a:bodyPr>
          <a:lstStyle/>
          <a:p>
            <a:r>
              <a:rPr lang="en-US" dirty="0" err="1"/>
              <a:t>AaBbEe</a:t>
            </a:r>
            <a:endParaRPr lang="en-US" dirty="0"/>
          </a:p>
        </p:txBody>
      </p:sp>
      <p:sp>
        <p:nvSpPr>
          <p:cNvPr id="23" name="TextBox 22"/>
          <p:cNvSpPr txBox="1"/>
          <p:nvPr/>
        </p:nvSpPr>
        <p:spPr>
          <a:xfrm>
            <a:off x="5384528" y="5007162"/>
            <a:ext cx="3078042" cy="338554"/>
          </a:xfrm>
          <a:prstGeom prst="rect">
            <a:avLst/>
          </a:prstGeom>
          <a:solidFill>
            <a:schemeClr val="bg1"/>
          </a:solidFill>
        </p:spPr>
        <p:txBody>
          <a:bodyPr wrap="square" rtlCol="0">
            <a:spAutoFit/>
          </a:bodyPr>
          <a:lstStyle/>
          <a:p>
            <a:r>
              <a:rPr lang="en-US" sz="1600" dirty="0" smtClean="0"/>
              <a:t>0%    0%    0%  100%   0%   0%    0%</a:t>
            </a:r>
            <a:endParaRPr lang="en-US" sz="1600" dirty="0"/>
          </a:p>
        </p:txBody>
      </p:sp>
    </p:spTree>
    <p:extLst>
      <p:ext uri="{BB962C8B-B14F-4D97-AF65-F5344CB8AC3E}">
        <p14:creationId xmlns:p14="http://schemas.microsoft.com/office/powerpoint/2010/main" xmlns="" val="452476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Polygenic Inheritance</a:t>
            </a:r>
            <a:br>
              <a:rPr lang="en-US" dirty="0" smtClean="0"/>
            </a:br>
            <a:r>
              <a:rPr lang="en-US" dirty="0" smtClean="0"/>
              <a:t>Some Predictions</a:t>
            </a:r>
            <a:endParaRPr lang="en-US" dirty="0"/>
          </a:p>
        </p:txBody>
      </p:sp>
      <p:sp>
        <p:nvSpPr>
          <p:cNvPr id="3" name="Content Placeholder 2"/>
          <p:cNvSpPr>
            <a:spLocks noGrp="1"/>
          </p:cNvSpPr>
          <p:nvPr>
            <p:ph idx="1"/>
          </p:nvPr>
        </p:nvSpPr>
        <p:spPr>
          <a:xfrm>
            <a:off x="457200" y="1471779"/>
            <a:ext cx="8229600" cy="2927412"/>
          </a:xfrm>
        </p:spPr>
        <p:txBody>
          <a:bodyPr>
            <a:normAutofit fontScale="77500" lnSpcReduction="20000"/>
          </a:bodyPr>
          <a:lstStyle/>
          <a:p>
            <a:pPr marL="0" indent="0">
              <a:buNone/>
            </a:pPr>
            <a:r>
              <a:rPr lang="en-US" dirty="0"/>
              <a:t>Assuming that each set of alleles sorts </a:t>
            </a:r>
            <a:r>
              <a:rPr lang="en-US" dirty="0">
                <a:solidFill>
                  <a:srgbClr val="FF0000"/>
                </a:solidFill>
              </a:rPr>
              <a:t>independently of the other two</a:t>
            </a:r>
            <a:r>
              <a:rPr lang="en-US" dirty="0"/>
              <a:t>, here are the offspring predicted when mating:</a:t>
            </a:r>
          </a:p>
          <a:p>
            <a:pPr marL="0" indent="0">
              <a:buNone/>
            </a:pPr>
            <a:r>
              <a:rPr lang="en-US" dirty="0" smtClean="0">
                <a:solidFill>
                  <a:srgbClr val="000090"/>
                </a:solidFill>
              </a:rPr>
              <a:t>(1) AA BB EE </a:t>
            </a:r>
            <a:r>
              <a:rPr lang="en-US" dirty="0" smtClean="0"/>
              <a:t>x </a:t>
            </a:r>
            <a:r>
              <a:rPr lang="en-US" dirty="0" err="1" smtClean="0">
                <a:solidFill>
                  <a:srgbClr val="000090"/>
                </a:solidFill>
              </a:rPr>
              <a:t>aa</a:t>
            </a:r>
            <a:r>
              <a:rPr lang="en-US" dirty="0" smtClean="0">
                <a:solidFill>
                  <a:srgbClr val="000090"/>
                </a:solidFill>
              </a:rPr>
              <a:t> bb </a:t>
            </a:r>
            <a:r>
              <a:rPr lang="en-US" dirty="0" err="1" smtClean="0">
                <a:solidFill>
                  <a:srgbClr val="000090"/>
                </a:solidFill>
              </a:rPr>
              <a:t>ee</a:t>
            </a:r>
            <a:r>
              <a:rPr lang="en-US" dirty="0" smtClean="0">
                <a:solidFill>
                  <a:srgbClr val="000090"/>
                </a:solidFill>
              </a:rPr>
              <a:t> </a:t>
            </a:r>
            <a:r>
              <a:rPr lang="en-US" dirty="0" smtClean="0"/>
              <a:t>– all potential offspring would have equal “doses” of </a:t>
            </a:r>
            <a:r>
              <a:rPr lang="en-US" dirty="0" smtClean="0">
                <a:solidFill>
                  <a:srgbClr val="000090"/>
                </a:solidFill>
              </a:rPr>
              <a:t>each dominant and recessive form</a:t>
            </a:r>
            <a:r>
              <a:rPr lang="en-US" dirty="0" smtClean="0"/>
              <a:t> and be intermediate in color. Their genotype would be </a:t>
            </a:r>
            <a:r>
              <a:rPr lang="en-US" dirty="0" err="1" smtClean="0">
                <a:solidFill>
                  <a:srgbClr val="000090"/>
                </a:solidFill>
              </a:rPr>
              <a:t>Aa</a:t>
            </a:r>
            <a:r>
              <a:rPr lang="en-US" dirty="0" smtClean="0">
                <a:solidFill>
                  <a:srgbClr val="000090"/>
                </a:solidFill>
              </a:rPr>
              <a:t> Bb </a:t>
            </a:r>
            <a:r>
              <a:rPr lang="en-US" dirty="0" err="1" smtClean="0">
                <a:solidFill>
                  <a:srgbClr val="000090"/>
                </a:solidFill>
              </a:rPr>
              <a:t>Ee</a:t>
            </a:r>
            <a:r>
              <a:rPr lang="en-US" dirty="0" smtClean="0">
                <a:solidFill>
                  <a:srgbClr val="000090"/>
                </a:solidFill>
              </a:rPr>
              <a:t>.</a:t>
            </a:r>
          </a:p>
          <a:p>
            <a:pPr marL="0" indent="0">
              <a:buNone/>
            </a:pPr>
            <a:r>
              <a:rPr lang="en-US" dirty="0" smtClean="0">
                <a:solidFill>
                  <a:srgbClr val="000090"/>
                </a:solidFill>
              </a:rPr>
              <a:t>(2) </a:t>
            </a:r>
            <a:r>
              <a:rPr lang="en-US" dirty="0" err="1" smtClean="0">
                <a:solidFill>
                  <a:srgbClr val="000090"/>
                </a:solidFill>
              </a:rPr>
              <a:t>Aa</a:t>
            </a:r>
            <a:r>
              <a:rPr lang="en-US" dirty="0" smtClean="0">
                <a:solidFill>
                  <a:srgbClr val="000090"/>
                </a:solidFill>
              </a:rPr>
              <a:t> Bb </a:t>
            </a:r>
            <a:r>
              <a:rPr lang="en-US" dirty="0" err="1" smtClean="0">
                <a:solidFill>
                  <a:srgbClr val="000090"/>
                </a:solidFill>
              </a:rPr>
              <a:t>Ee</a:t>
            </a:r>
            <a:r>
              <a:rPr lang="en-US" dirty="0" smtClean="0">
                <a:solidFill>
                  <a:srgbClr val="000090"/>
                </a:solidFill>
              </a:rPr>
              <a:t> </a:t>
            </a:r>
            <a:r>
              <a:rPr lang="en-US" dirty="0" smtClean="0"/>
              <a:t>x </a:t>
            </a:r>
            <a:r>
              <a:rPr lang="en-US" dirty="0" err="1" smtClean="0">
                <a:solidFill>
                  <a:srgbClr val="000090"/>
                </a:solidFill>
              </a:rPr>
              <a:t>Aa</a:t>
            </a:r>
            <a:r>
              <a:rPr lang="en-US" dirty="0" smtClean="0">
                <a:solidFill>
                  <a:srgbClr val="000090"/>
                </a:solidFill>
              </a:rPr>
              <a:t> Bb </a:t>
            </a:r>
            <a:r>
              <a:rPr lang="en-US" dirty="0" err="1" smtClean="0">
                <a:solidFill>
                  <a:srgbClr val="000090"/>
                </a:solidFill>
              </a:rPr>
              <a:t>Ee</a:t>
            </a:r>
            <a:r>
              <a:rPr lang="en-US" dirty="0" smtClean="0">
                <a:solidFill>
                  <a:srgbClr val="000090"/>
                </a:solidFill>
              </a:rPr>
              <a:t> </a:t>
            </a:r>
            <a:r>
              <a:rPr lang="en-US" dirty="0" smtClean="0"/>
              <a:t>– potential offspring would have a range of “doses” for skin color from lightest to darkest:</a:t>
            </a:r>
          </a:p>
        </p:txBody>
      </p:sp>
      <p:pic>
        <p:nvPicPr>
          <p:cNvPr id="2" name="Picture 1" descr="Khanacademy.png"/>
          <p:cNvPicPr>
            <a:picLocks noChangeAspect="1"/>
          </p:cNvPicPr>
          <p:nvPr/>
        </p:nvPicPr>
        <p:blipFill rotWithShape="1">
          <a:blip r:embed="rId3">
            <a:extLst>
              <a:ext uri="{28A0092B-C50C-407E-A947-70E740481C1C}">
                <a14:useLocalDpi xmlns:a14="http://schemas.microsoft.com/office/drawing/2010/main" xmlns="" val="0"/>
              </a:ext>
            </a:extLst>
          </a:blip>
          <a:srcRect t="12335" b="11295"/>
          <a:stretch/>
        </p:blipFill>
        <p:spPr>
          <a:xfrm>
            <a:off x="2813397" y="4370653"/>
            <a:ext cx="2102478" cy="2074841"/>
          </a:xfrm>
          <a:prstGeom prst="rect">
            <a:avLst/>
          </a:prstGeom>
        </p:spPr>
      </p:pic>
      <p:pic>
        <p:nvPicPr>
          <p:cNvPr id="6" name="Picture 5" descr="Khanacademy.png"/>
          <p:cNvPicPr>
            <a:picLocks noChangeAspect="1"/>
          </p:cNvPicPr>
          <p:nvPr/>
        </p:nvPicPr>
        <p:blipFill rotWithShape="1">
          <a:blip r:embed="rId3">
            <a:extLst>
              <a:ext uri="{28A0092B-C50C-407E-A947-70E740481C1C}">
                <a14:useLocalDpi xmlns:a14="http://schemas.microsoft.com/office/drawing/2010/main" xmlns="" val="0"/>
              </a:ext>
            </a:extLst>
          </a:blip>
          <a:srcRect l="54823" r="19040" b="85415"/>
          <a:stretch/>
        </p:blipFill>
        <p:spPr>
          <a:xfrm>
            <a:off x="906661" y="4185988"/>
            <a:ext cx="1635872" cy="1179580"/>
          </a:xfrm>
          <a:prstGeom prst="rect">
            <a:avLst/>
          </a:prstGeom>
        </p:spPr>
      </p:pic>
      <p:pic>
        <p:nvPicPr>
          <p:cNvPr id="7" name="Picture 6" descr="Khanacademy.png"/>
          <p:cNvPicPr>
            <a:picLocks noChangeAspect="1"/>
          </p:cNvPicPr>
          <p:nvPr/>
        </p:nvPicPr>
        <p:blipFill rotWithShape="1">
          <a:blip r:embed="rId3">
            <a:extLst>
              <a:ext uri="{28A0092B-C50C-407E-A947-70E740481C1C}">
                <a14:useLocalDpi xmlns:a14="http://schemas.microsoft.com/office/drawing/2010/main" xmlns="" val="0"/>
              </a:ext>
            </a:extLst>
          </a:blip>
          <a:srcRect t="87183"/>
          <a:stretch/>
        </p:blipFill>
        <p:spPr>
          <a:xfrm>
            <a:off x="4705381" y="5080603"/>
            <a:ext cx="4228125" cy="700283"/>
          </a:xfrm>
          <a:prstGeom prst="rect">
            <a:avLst/>
          </a:prstGeom>
        </p:spPr>
      </p:pic>
      <p:pic>
        <p:nvPicPr>
          <p:cNvPr id="8" name="Picture 7" descr="Khanacademy.png"/>
          <p:cNvPicPr>
            <a:picLocks noChangeAspect="1"/>
          </p:cNvPicPr>
          <p:nvPr/>
        </p:nvPicPr>
        <p:blipFill rotWithShape="1">
          <a:blip r:embed="rId3">
            <a:extLst>
              <a:ext uri="{28A0092B-C50C-407E-A947-70E740481C1C}">
                <a14:useLocalDpi xmlns:a14="http://schemas.microsoft.com/office/drawing/2010/main" xmlns="" val="0"/>
              </a:ext>
            </a:extLst>
          </a:blip>
          <a:srcRect l="21590" r="51698" b="85415"/>
          <a:stretch/>
        </p:blipFill>
        <p:spPr>
          <a:xfrm>
            <a:off x="271145" y="5556133"/>
            <a:ext cx="1610072" cy="1135958"/>
          </a:xfrm>
          <a:prstGeom prst="rect">
            <a:avLst/>
          </a:prstGeom>
        </p:spPr>
      </p:pic>
      <p:sp>
        <p:nvSpPr>
          <p:cNvPr id="4" name="TextBox 3"/>
          <p:cNvSpPr txBox="1"/>
          <p:nvPr/>
        </p:nvSpPr>
        <p:spPr>
          <a:xfrm>
            <a:off x="978016" y="4984082"/>
            <a:ext cx="903200" cy="646331"/>
          </a:xfrm>
          <a:prstGeom prst="rect">
            <a:avLst/>
          </a:prstGeom>
          <a:solidFill>
            <a:schemeClr val="bg1"/>
          </a:solidFill>
        </p:spPr>
        <p:txBody>
          <a:bodyPr wrap="none" rtlCol="0">
            <a:spAutoFit/>
          </a:bodyPr>
          <a:lstStyle/>
          <a:p>
            <a:r>
              <a:rPr lang="en-US" dirty="0" err="1" smtClean="0"/>
              <a:t>AaBbEe</a:t>
            </a:r>
            <a:endParaRPr lang="en-US" dirty="0" smtClean="0"/>
          </a:p>
          <a:p>
            <a:r>
              <a:rPr lang="en-US" b="1" dirty="0" smtClean="0"/>
              <a:t>     X</a:t>
            </a:r>
            <a:endParaRPr lang="en-US" b="1" dirty="0"/>
          </a:p>
        </p:txBody>
      </p:sp>
      <p:sp>
        <p:nvSpPr>
          <p:cNvPr id="9" name="TextBox 8"/>
          <p:cNvSpPr txBox="1"/>
          <p:nvPr/>
        </p:nvSpPr>
        <p:spPr>
          <a:xfrm>
            <a:off x="978016" y="6317440"/>
            <a:ext cx="903200" cy="369332"/>
          </a:xfrm>
          <a:prstGeom prst="rect">
            <a:avLst/>
          </a:prstGeom>
          <a:solidFill>
            <a:schemeClr val="bg1"/>
          </a:solidFill>
        </p:spPr>
        <p:txBody>
          <a:bodyPr wrap="none" rtlCol="0">
            <a:spAutoFit/>
          </a:bodyPr>
          <a:lstStyle/>
          <a:p>
            <a:r>
              <a:rPr lang="en-US" dirty="0" err="1" smtClean="0"/>
              <a:t>AaBbEe</a:t>
            </a:r>
            <a:endParaRPr lang="en-US" dirty="0"/>
          </a:p>
        </p:txBody>
      </p:sp>
      <p:sp>
        <p:nvSpPr>
          <p:cNvPr id="10" name="Rectangle 9"/>
          <p:cNvSpPr/>
          <p:nvPr/>
        </p:nvSpPr>
        <p:spPr>
          <a:xfrm>
            <a:off x="2089961" y="5180902"/>
            <a:ext cx="299631" cy="369332"/>
          </a:xfrm>
          <a:prstGeom prst="rect">
            <a:avLst/>
          </a:prstGeom>
        </p:spPr>
        <p:txBody>
          <a:bodyPr wrap="none">
            <a:spAutoFit/>
          </a:bodyPr>
          <a:lstStyle/>
          <a:p>
            <a:r>
              <a:rPr lang="en-US" b="1" dirty="0" smtClean="0"/>
              <a:t>=</a:t>
            </a:r>
            <a:endParaRPr lang="en-US" dirty="0"/>
          </a:p>
        </p:txBody>
      </p:sp>
      <p:sp>
        <p:nvSpPr>
          <p:cNvPr id="11" name="Rectangle 10"/>
          <p:cNvSpPr/>
          <p:nvPr/>
        </p:nvSpPr>
        <p:spPr>
          <a:xfrm>
            <a:off x="145396" y="4418749"/>
            <a:ext cx="992805" cy="369332"/>
          </a:xfrm>
          <a:prstGeom prst="rect">
            <a:avLst/>
          </a:prstGeom>
        </p:spPr>
        <p:txBody>
          <a:bodyPr wrap="none">
            <a:spAutoFit/>
          </a:bodyPr>
          <a:lstStyle/>
          <a:p>
            <a:r>
              <a:rPr lang="en-US" b="1" dirty="0" smtClean="0"/>
              <a:t>Parent 1</a:t>
            </a:r>
            <a:endParaRPr lang="en-US" dirty="0"/>
          </a:p>
        </p:txBody>
      </p:sp>
      <p:sp>
        <p:nvSpPr>
          <p:cNvPr id="12" name="Rectangle 11"/>
          <p:cNvSpPr/>
          <p:nvPr/>
        </p:nvSpPr>
        <p:spPr>
          <a:xfrm>
            <a:off x="145396" y="5717998"/>
            <a:ext cx="992805" cy="369332"/>
          </a:xfrm>
          <a:prstGeom prst="rect">
            <a:avLst/>
          </a:prstGeom>
        </p:spPr>
        <p:txBody>
          <a:bodyPr wrap="none">
            <a:spAutoFit/>
          </a:bodyPr>
          <a:lstStyle/>
          <a:p>
            <a:r>
              <a:rPr lang="en-US" b="1" dirty="0" smtClean="0"/>
              <a:t>Parent 2</a:t>
            </a:r>
            <a:endParaRPr lang="en-US" dirty="0"/>
          </a:p>
        </p:txBody>
      </p:sp>
      <p:sp>
        <p:nvSpPr>
          <p:cNvPr id="13" name="Rectangle 12"/>
          <p:cNvSpPr/>
          <p:nvPr/>
        </p:nvSpPr>
        <p:spPr>
          <a:xfrm>
            <a:off x="2994966" y="4083050"/>
            <a:ext cx="1898326" cy="369332"/>
          </a:xfrm>
          <a:prstGeom prst="rect">
            <a:avLst/>
          </a:prstGeom>
        </p:spPr>
        <p:txBody>
          <a:bodyPr wrap="none">
            <a:spAutoFit/>
          </a:bodyPr>
          <a:lstStyle/>
          <a:p>
            <a:r>
              <a:rPr lang="en-US" b="1" dirty="0" smtClean="0"/>
              <a:t>Parent 1 Gametes</a:t>
            </a:r>
            <a:endParaRPr lang="en-US" dirty="0"/>
          </a:p>
        </p:txBody>
      </p:sp>
      <p:sp>
        <p:nvSpPr>
          <p:cNvPr id="14" name="Rectangle 13"/>
          <p:cNvSpPr/>
          <p:nvPr/>
        </p:nvSpPr>
        <p:spPr>
          <a:xfrm rot="16200000">
            <a:off x="1679572" y="5213969"/>
            <a:ext cx="1898326" cy="369332"/>
          </a:xfrm>
          <a:prstGeom prst="rect">
            <a:avLst/>
          </a:prstGeom>
        </p:spPr>
        <p:txBody>
          <a:bodyPr wrap="none">
            <a:spAutoFit/>
          </a:bodyPr>
          <a:lstStyle/>
          <a:p>
            <a:r>
              <a:rPr lang="en-US" b="1" dirty="0" smtClean="0"/>
              <a:t>Parent 2 Gametes</a:t>
            </a:r>
            <a:endParaRPr lang="en-US" dirty="0"/>
          </a:p>
        </p:txBody>
      </p:sp>
      <p:sp>
        <p:nvSpPr>
          <p:cNvPr id="15" name="Rectangle 14"/>
          <p:cNvSpPr/>
          <p:nvPr/>
        </p:nvSpPr>
        <p:spPr>
          <a:xfrm>
            <a:off x="5269483" y="4801932"/>
            <a:ext cx="3453529" cy="369332"/>
          </a:xfrm>
          <a:prstGeom prst="rect">
            <a:avLst/>
          </a:prstGeom>
        </p:spPr>
        <p:txBody>
          <a:bodyPr wrap="square">
            <a:spAutoFit/>
          </a:bodyPr>
          <a:lstStyle/>
          <a:p>
            <a:r>
              <a:rPr lang="en-US" b="1" dirty="0" smtClean="0"/>
              <a:t>Expected Proportions of Offspring</a:t>
            </a:r>
            <a:endParaRPr lang="en-US" dirty="0"/>
          </a:p>
        </p:txBody>
      </p:sp>
      <p:pic>
        <p:nvPicPr>
          <p:cNvPr id="16" name="Content Placeholder 4" descr="brown palette.tiff"/>
          <p:cNvPicPr>
            <a:picLocks noChangeAspect="1"/>
          </p:cNvPicPr>
          <p:nvPr/>
        </p:nvPicPr>
        <p:blipFill rotWithShape="1">
          <a:blip r:embed="rId4">
            <a:extLst>
              <a:ext uri="{28A0092B-C50C-407E-A947-70E740481C1C}">
                <a14:useLocalDpi xmlns:a14="http://schemas.microsoft.com/office/drawing/2010/main" xmlns="" val="0"/>
              </a:ext>
            </a:extLst>
          </a:blip>
          <a:srcRect l="-17229" r="77085"/>
          <a:stretch/>
        </p:blipFill>
        <p:spPr>
          <a:xfrm rot="5400000">
            <a:off x="6503941" y="4429940"/>
            <a:ext cx="824065" cy="3093192"/>
          </a:xfrm>
          <a:prstGeom prst="rect">
            <a:avLst/>
          </a:prstGeom>
        </p:spPr>
      </p:pic>
      <p:sp>
        <p:nvSpPr>
          <p:cNvPr id="17" name="TextBox 16"/>
          <p:cNvSpPr txBox="1"/>
          <p:nvPr/>
        </p:nvSpPr>
        <p:spPr>
          <a:xfrm>
            <a:off x="5383648" y="5570753"/>
            <a:ext cx="3078042" cy="338554"/>
          </a:xfrm>
          <a:prstGeom prst="rect">
            <a:avLst/>
          </a:prstGeom>
          <a:solidFill>
            <a:schemeClr val="bg1"/>
          </a:solidFill>
        </p:spPr>
        <p:txBody>
          <a:bodyPr wrap="square" rtlCol="0">
            <a:spAutoFit/>
          </a:bodyPr>
          <a:lstStyle/>
          <a:p>
            <a:r>
              <a:rPr lang="en-US" sz="1600" dirty="0" smtClean="0"/>
              <a:t>2%    9%   23%  31%   23%   9%   2%</a:t>
            </a:r>
            <a:endParaRPr lang="en-US" sz="1600" dirty="0"/>
          </a:p>
        </p:txBody>
      </p:sp>
    </p:spTree>
    <p:extLst>
      <p:ext uri="{BB962C8B-B14F-4D97-AF65-F5344CB8AC3E}">
        <p14:creationId xmlns:p14="http://schemas.microsoft.com/office/powerpoint/2010/main" xmlns="" val="484181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Polygenic Inheritance</a:t>
            </a:r>
            <a:br>
              <a:rPr lang="en-US" dirty="0" smtClean="0"/>
            </a:br>
            <a:r>
              <a:rPr lang="en-US" dirty="0" smtClean="0"/>
              <a:t>Some Predictions</a:t>
            </a:r>
            <a:endParaRPr lang="en-US" dirty="0"/>
          </a:p>
        </p:txBody>
      </p:sp>
      <p:sp>
        <p:nvSpPr>
          <p:cNvPr id="3" name="Content Placeholder 2"/>
          <p:cNvSpPr>
            <a:spLocks noGrp="1"/>
          </p:cNvSpPr>
          <p:nvPr>
            <p:ph idx="1"/>
          </p:nvPr>
        </p:nvSpPr>
        <p:spPr>
          <a:xfrm>
            <a:off x="457200" y="1471779"/>
            <a:ext cx="8229600" cy="3736376"/>
          </a:xfrm>
        </p:spPr>
        <p:txBody>
          <a:bodyPr>
            <a:normAutofit fontScale="77500" lnSpcReduction="20000"/>
          </a:bodyPr>
          <a:lstStyle/>
          <a:p>
            <a:pPr marL="0" indent="0">
              <a:buNone/>
            </a:pPr>
            <a:r>
              <a:rPr lang="en-US" dirty="0" smtClean="0"/>
              <a:t>Assuming that each set of alleles sorts </a:t>
            </a:r>
            <a:r>
              <a:rPr lang="en-US" dirty="0" smtClean="0">
                <a:solidFill>
                  <a:srgbClr val="FF0000"/>
                </a:solidFill>
              </a:rPr>
              <a:t>independently of the other two</a:t>
            </a:r>
            <a:r>
              <a:rPr lang="en-US" dirty="0" smtClean="0"/>
              <a:t>, here are the offspring predicted when mating:</a:t>
            </a:r>
            <a:endParaRPr lang="en-US" dirty="0"/>
          </a:p>
          <a:p>
            <a:pPr marL="0" indent="0">
              <a:buNone/>
            </a:pPr>
            <a:r>
              <a:rPr lang="en-US" dirty="0" smtClean="0">
                <a:solidFill>
                  <a:srgbClr val="000090"/>
                </a:solidFill>
              </a:rPr>
              <a:t>(1) AA BB EE </a:t>
            </a:r>
            <a:r>
              <a:rPr lang="en-US" dirty="0" smtClean="0"/>
              <a:t>x </a:t>
            </a:r>
            <a:r>
              <a:rPr lang="en-US" dirty="0" err="1" smtClean="0">
                <a:solidFill>
                  <a:srgbClr val="000090"/>
                </a:solidFill>
              </a:rPr>
              <a:t>aa</a:t>
            </a:r>
            <a:r>
              <a:rPr lang="en-US" dirty="0" smtClean="0">
                <a:solidFill>
                  <a:srgbClr val="000090"/>
                </a:solidFill>
              </a:rPr>
              <a:t> bb </a:t>
            </a:r>
            <a:r>
              <a:rPr lang="en-US" dirty="0" err="1" smtClean="0">
                <a:solidFill>
                  <a:srgbClr val="000090"/>
                </a:solidFill>
              </a:rPr>
              <a:t>ee</a:t>
            </a:r>
            <a:r>
              <a:rPr lang="en-US" dirty="0" smtClean="0">
                <a:solidFill>
                  <a:srgbClr val="000090"/>
                </a:solidFill>
              </a:rPr>
              <a:t> </a:t>
            </a:r>
            <a:r>
              <a:rPr lang="en-US" dirty="0" smtClean="0"/>
              <a:t>– all potential offspring would have equal “doses” of </a:t>
            </a:r>
            <a:r>
              <a:rPr lang="en-US" dirty="0" smtClean="0">
                <a:solidFill>
                  <a:srgbClr val="000090"/>
                </a:solidFill>
              </a:rPr>
              <a:t>each dominant and recessive form</a:t>
            </a:r>
            <a:r>
              <a:rPr lang="en-US" dirty="0" smtClean="0"/>
              <a:t> and be intermediate in color. Their genotype would be </a:t>
            </a:r>
            <a:r>
              <a:rPr lang="en-US" dirty="0" err="1" smtClean="0">
                <a:solidFill>
                  <a:srgbClr val="000090"/>
                </a:solidFill>
              </a:rPr>
              <a:t>Aa</a:t>
            </a:r>
            <a:r>
              <a:rPr lang="en-US" dirty="0" smtClean="0">
                <a:solidFill>
                  <a:srgbClr val="000090"/>
                </a:solidFill>
              </a:rPr>
              <a:t> Bb </a:t>
            </a:r>
            <a:r>
              <a:rPr lang="en-US" dirty="0" err="1" smtClean="0">
                <a:solidFill>
                  <a:srgbClr val="000090"/>
                </a:solidFill>
              </a:rPr>
              <a:t>Ee</a:t>
            </a:r>
            <a:r>
              <a:rPr lang="en-US" dirty="0" smtClean="0">
                <a:solidFill>
                  <a:srgbClr val="000090"/>
                </a:solidFill>
              </a:rPr>
              <a:t>.</a:t>
            </a:r>
          </a:p>
          <a:p>
            <a:pPr marL="0" indent="0">
              <a:buNone/>
            </a:pPr>
            <a:r>
              <a:rPr lang="en-US" dirty="0" smtClean="0">
                <a:solidFill>
                  <a:srgbClr val="000090"/>
                </a:solidFill>
              </a:rPr>
              <a:t>(2) </a:t>
            </a:r>
            <a:r>
              <a:rPr lang="en-US" dirty="0" err="1" smtClean="0">
                <a:solidFill>
                  <a:srgbClr val="000090"/>
                </a:solidFill>
              </a:rPr>
              <a:t>Aa</a:t>
            </a:r>
            <a:r>
              <a:rPr lang="en-US" dirty="0" smtClean="0">
                <a:solidFill>
                  <a:srgbClr val="000090"/>
                </a:solidFill>
              </a:rPr>
              <a:t> Bb </a:t>
            </a:r>
            <a:r>
              <a:rPr lang="en-US" dirty="0" err="1" smtClean="0">
                <a:solidFill>
                  <a:srgbClr val="000090"/>
                </a:solidFill>
              </a:rPr>
              <a:t>Ee</a:t>
            </a:r>
            <a:r>
              <a:rPr lang="en-US" dirty="0" smtClean="0">
                <a:solidFill>
                  <a:srgbClr val="000090"/>
                </a:solidFill>
              </a:rPr>
              <a:t> </a:t>
            </a:r>
            <a:r>
              <a:rPr lang="en-US" dirty="0" smtClean="0"/>
              <a:t>x </a:t>
            </a:r>
            <a:r>
              <a:rPr lang="en-US" dirty="0" err="1" smtClean="0">
                <a:solidFill>
                  <a:srgbClr val="000090"/>
                </a:solidFill>
              </a:rPr>
              <a:t>Aa</a:t>
            </a:r>
            <a:r>
              <a:rPr lang="en-US" dirty="0" smtClean="0">
                <a:solidFill>
                  <a:srgbClr val="000090"/>
                </a:solidFill>
              </a:rPr>
              <a:t> Bb </a:t>
            </a:r>
            <a:r>
              <a:rPr lang="en-US" dirty="0" err="1" smtClean="0">
                <a:solidFill>
                  <a:srgbClr val="000090"/>
                </a:solidFill>
              </a:rPr>
              <a:t>Ee</a:t>
            </a:r>
            <a:r>
              <a:rPr lang="en-US" dirty="0" smtClean="0">
                <a:solidFill>
                  <a:srgbClr val="000090"/>
                </a:solidFill>
              </a:rPr>
              <a:t> </a:t>
            </a:r>
            <a:r>
              <a:rPr lang="en-US" dirty="0" smtClean="0"/>
              <a:t>– potential offspring would have a range of “doses” for skin color from lightest to darkest. </a:t>
            </a:r>
          </a:p>
          <a:p>
            <a:pPr marL="0" indent="0">
              <a:buNone/>
            </a:pPr>
            <a:r>
              <a:rPr lang="en-US" dirty="0" smtClean="0">
                <a:solidFill>
                  <a:srgbClr val="000090"/>
                </a:solidFill>
              </a:rPr>
              <a:t>(3) </a:t>
            </a:r>
            <a:r>
              <a:rPr lang="en-US" dirty="0" err="1" smtClean="0">
                <a:solidFill>
                  <a:srgbClr val="000090"/>
                </a:solidFill>
              </a:rPr>
              <a:t>Aa</a:t>
            </a:r>
            <a:r>
              <a:rPr lang="en-US" dirty="0" smtClean="0">
                <a:solidFill>
                  <a:srgbClr val="000090"/>
                </a:solidFill>
              </a:rPr>
              <a:t> bb </a:t>
            </a:r>
            <a:r>
              <a:rPr lang="en-US" dirty="0" err="1" smtClean="0">
                <a:solidFill>
                  <a:srgbClr val="000090"/>
                </a:solidFill>
              </a:rPr>
              <a:t>ee</a:t>
            </a:r>
            <a:r>
              <a:rPr lang="en-US" dirty="0" smtClean="0">
                <a:solidFill>
                  <a:srgbClr val="000090"/>
                </a:solidFill>
              </a:rPr>
              <a:t> </a:t>
            </a:r>
            <a:r>
              <a:rPr lang="en-US" dirty="0" smtClean="0"/>
              <a:t>x </a:t>
            </a:r>
            <a:r>
              <a:rPr lang="en-US" dirty="0" err="1" smtClean="0">
                <a:solidFill>
                  <a:srgbClr val="000090"/>
                </a:solidFill>
              </a:rPr>
              <a:t>aa</a:t>
            </a:r>
            <a:r>
              <a:rPr lang="en-US" dirty="0" smtClean="0">
                <a:solidFill>
                  <a:srgbClr val="000090"/>
                </a:solidFill>
              </a:rPr>
              <a:t> bb </a:t>
            </a:r>
            <a:r>
              <a:rPr lang="en-US" dirty="0" err="1" smtClean="0">
                <a:solidFill>
                  <a:srgbClr val="000090"/>
                </a:solidFill>
              </a:rPr>
              <a:t>ee</a:t>
            </a:r>
            <a:r>
              <a:rPr lang="en-US" dirty="0" smtClean="0">
                <a:solidFill>
                  <a:srgbClr val="000090"/>
                </a:solidFill>
              </a:rPr>
              <a:t> </a:t>
            </a:r>
            <a:r>
              <a:rPr lang="en-US" dirty="0" smtClean="0"/>
              <a:t>– half the potential </a:t>
            </a:r>
            <a:r>
              <a:rPr lang="en-US" dirty="0"/>
              <a:t>offspring would have the lightest </a:t>
            </a:r>
            <a:r>
              <a:rPr lang="en-US" dirty="0" smtClean="0"/>
              <a:t>skin and half a bit darker.</a:t>
            </a:r>
            <a:endParaRPr lang="en-US" dirty="0"/>
          </a:p>
          <a:p>
            <a:pPr marL="0" indent="0">
              <a:buNone/>
            </a:pPr>
            <a:endParaRPr lang="en-US" dirty="0"/>
          </a:p>
        </p:txBody>
      </p:sp>
      <p:pic>
        <p:nvPicPr>
          <p:cNvPr id="57" name="Picture 56" descr="Khanacademy.png"/>
          <p:cNvPicPr>
            <a:picLocks noChangeAspect="1"/>
          </p:cNvPicPr>
          <p:nvPr/>
        </p:nvPicPr>
        <p:blipFill rotWithShape="1">
          <a:blip r:embed="rId3">
            <a:extLst>
              <a:ext uri="{28A0092B-C50C-407E-A947-70E740481C1C}">
                <a14:useLocalDpi xmlns:a14="http://schemas.microsoft.com/office/drawing/2010/main" xmlns="" val="0"/>
              </a:ext>
            </a:extLst>
          </a:blip>
          <a:srcRect t="87183"/>
          <a:stretch/>
        </p:blipFill>
        <p:spPr>
          <a:xfrm>
            <a:off x="4705381" y="5254473"/>
            <a:ext cx="4228125" cy="700283"/>
          </a:xfrm>
          <a:prstGeom prst="rect">
            <a:avLst/>
          </a:prstGeom>
        </p:spPr>
      </p:pic>
      <p:sp>
        <p:nvSpPr>
          <p:cNvPr id="58" name="TextBox 57"/>
          <p:cNvSpPr txBox="1"/>
          <p:nvPr/>
        </p:nvSpPr>
        <p:spPr>
          <a:xfrm>
            <a:off x="978016" y="5157952"/>
            <a:ext cx="901058" cy="646331"/>
          </a:xfrm>
          <a:prstGeom prst="rect">
            <a:avLst/>
          </a:prstGeom>
          <a:solidFill>
            <a:schemeClr val="bg1"/>
          </a:solidFill>
        </p:spPr>
        <p:txBody>
          <a:bodyPr wrap="none" rtlCol="0">
            <a:spAutoFit/>
          </a:bodyPr>
          <a:lstStyle/>
          <a:p>
            <a:r>
              <a:rPr lang="en-US" dirty="0" err="1" smtClean="0"/>
              <a:t>Aabbee</a:t>
            </a:r>
            <a:endParaRPr lang="en-US" dirty="0" smtClean="0"/>
          </a:p>
          <a:p>
            <a:r>
              <a:rPr lang="en-US" b="1" dirty="0" smtClean="0"/>
              <a:t>     X</a:t>
            </a:r>
            <a:endParaRPr lang="en-US" b="1" dirty="0"/>
          </a:p>
        </p:txBody>
      </p:sp>
      <p:sp>
        <p:nvSpPr>
          <p:cNvPr id="59" name="TextBox 58"/>
          <p:cNvSpPr txBox="1"/>
          <p:nvPr/>
        </p:nvSpPr>
        <p:spPr>
          <a:xfrm>
            <a:off x="978016" y="6491310"/>
            <a:ext cx="878065" cy="369332"/>
          </a:xfrm>
          <a:prstGeom prst="rect">
            <a:avLst/>
          </a:prstGeom>
          <a:solidFill>
            <a:schemeClr val="bg1"/>
          </a:solidFill>
        </p:spPr>
        <p:txBody>
          <a:bodyPr wrap="none" rtlCol="0">
            <a:spAutoFit/>
          </a:bodyPr>
          <a:lstStyle/>
          <a:p>
            <a:r>
              <a:rPr lang="en-US" dirty="0" err="1" smtClean="0"/>
              <a:t>aabbee</a:t>
            </a:r>
            <a:endParaRPr lang="en-US" dirty="0"/>
          </a:p>
        </p:txBody>
      </p:sp>
      <p:sp>
        <p:nvSpPr>
          <p:cNvPr id="60" name="Rectangle 59"/>
          <p:cNvSpPr/>
          <p:nvPr/>
        </p:nvSpPr>
        <p:spPr>
          <a:xfrm>
            <a:off x="2089961" y="5354772"/>
            <a:ext cx="299631" cy="369332"/>
          </a:xfrm>
          <a:prstGeom prst="rect">
            <a:avLst/>
          </a:prstGeom>
        </p:spPr>
        <p:txBody>
          <a:bodyPr wrap="none">
            <a:spAutoFit/>
          </a:bodyPr>
          <a:lstStyle/>
          <a:p>
            <a:r>
              <a:rPr lang="en-US" b="1" dirty="0" smtClean="0"/>
              <a:t>=</a:t>
            </a:r>
            <a:endParaRPr lang="en-US" dirty="0"/>
          </a:p>
        </p:txBody>
      </p:sp>
      <p:sp>
        <p:nvSpPr>
          <p:cNvPr id="61" name="Rectangle 60"/>
          <p:cNvSpPr/>
          <p:nvPr/>
        </p:nvSpPr>
        <p:spPr>
          <a:xfrm>
            <a:off x="145396" y="4592619"/>
            <a:ext cx="992805" cy="369332"/>
          </a:xfrm>
          <a:prstGeom prst="rect">
            <a:avLst/>
          </a:prstGeom>
        </p:spPr>
        <p:txBody>
          <a:bodyPr wrap="none">
            <a:spAutoFit/>
          </a:bodyPr>
          <a:lstStyle/>
          <a:p>
            <a:r>
              <a:rPr lang="en-US" b="1" dirty="0" smtClean="0"/>
              <a:t>Parent 1</a:t>
            </a:r>
            <a:endParaRPr lang="en-US" dirty="0"/>
          </a:p>
        </p:txBody>
      </p:sp>
      <p:sp>
        <p:nvSpPr>
          <p:cNvPr id="62" name="Rectangle 61"/>
          <p:cNvSpPr/>
          <p:nvPr/>
        </p:nvSpPr>
        <p:spPr>
          <a:xfrm>
            <a:off x="145396" y="5891868"/>
            <a:ext cx="992805" cy="369332"/>
          </a:xfrm>
          <a:prstGeom prst="rect">
            <a:avLst/>
          </a:prstGeom>
        </p:spPr>
        <p:txBody>
          <a:bodyPr wrap="none">
            <a:spAutoFit/>
          </a:bodyPr>
          <a:lstStyle/>
          <a:p>
            <a:r>
              <a:rPr lang="en-US" b="1" dirty="0" smtClean="0"/>
              <a:t>Parent 2</a:t>
            </a:r>
            <a:endParaRPr lang="en-US" dirty="0"/>
          </a:p>
        </p:txBody>
      </p:sp>
      <p:sp>
        <p:nvSpPr>
          <p:cNvPr id="63" name="Rectangle 62"/>
          <p:cNvSpPr/>
          <p:nvPr/>
        </p:nvSpPr>
        <p:spPr>
          <a:xfrm>
            <a:off x="2994966" y="4358799"/>
            <a:ext cx="1898326" cy="369332"/>
          </a:xfrm>
          <a:prstGeom prst="rect">
            <a:avLst/>
          </a:prstGeom>
        </p:spPr>
        <p:txBody>
          <a:bodyPr wrap="none">
            <a:spAutoFit/>
          </a:bodyPr>
          <a:lstStyle/>
          <a:p>
            <a:r>
              <a:rPr lang="en-US" b="1" dirty="0" smtClean="0"/>
              <a:t>Parent 1 Gametes</a:t>
            </a:r>
            <a:endParaRPr lang="en-US" dirty="0"/>
          </a:p>
        </p:txBody>
      </p:sp>
      <p:sp>
        <p:nvSpPr>
          <p:cNvPr id="64" name="Rectangle 63"/>
          <p:cNvSpPr/>
          <p:nvPr/>
        </p:nvSpPr>
        <p:spPr>
          <a:xfrm rot="16200000">
            <a:off x="1679572" y="5476447"/>
            <a:ext cx="1898326" cy="369332"/>
          </a:xfrm>
          <a:prstGeom prst="rect">
            <a:avLst/>
          </a:prstGeom>
        </p:spPr>
        <p:txBody>
          <a:bodyPr wrap="none">
            <a:spAutoFit/>
          </a:bodyPr>
          <a:lstStyle/>
          <a:p>
            <a:r>
              <a:rPr lang="en-US" b="1" dirty="0" smtClean="0"/>
              <a:t>Parent 2 Gametes</a:t>
            </a:r>
            <a:endParaRPr lang="en-US" dirty="0"/>
          </a:p>
        </p:txBody>
      </p:sp>
      <p:sp>
        <p:nvSpPr>
          <p:cNvPr id="65" name="Rectangle 64"/>
          <p:cNvSpPr/>
          <p:nvPr/>
        </p:nvSpPr>
        <p:spPr>
          <a:xfrm>
            <a:off x="5269483" y="4975802"/>
            <a:ext cx="3453529" cy="369332"/>
          </a:xfrm>
          <a:prstGeom prst="rect">
            <a:avLst/>
          </a:prstGeom>
        </p:spPr>
        <p:txBody>
          <a:bodyPr wrap="square">
            <a:spAutoFit/>
          </a:bodyPr>
          <a:lstStyle/>
          <a:p>
            <a:r>
              <a:rPr lang="en-US" b="1" dirty="0" smtClean="0"/>
              <a:t>Expected Proportions of Offspring</a:t>
            </a:r>
            <a:endParaRPr lang="en-US" dirty="0"/>
          </a:p>
        </p:txBody>
      </p:sp>
      <p:pic>
        <p:nvPicPr>
          <p:cNvPr id="66" name="Content Placeholder 4" descr="brown palette.tiff"/>
          <p:cNvPicPr>
            <a:picLocks noChangeAspect="1"/>
          </p:cNvPicPr>
          <p:nvPr/>
        </p:nvPicPr>
        <p:blipFill rotWithShape="1">
          <a:blip r:embed="rId4">
            <a:extLst>
              <a:ext uri="{28A0092B-C50C-407E-A947-70E740481C1C}">
                <a14:useLocalDpi xmlns:a14="http://schemas.microsoft.com/office/drawing/2010/main" xmlns="" val="0"/>
              </a:ext>
            </a:extLst>
          </a:blip>
          <a:srcRect l="-17229" r="77085"/>
          <a:stretch/>
        </p:blipFill>
        <p:spPr>
          <a:xfrm rot="5400000">
            <a:off x="6503941" y="4618079"/>
            <a:ext cx="824065" cy="3093192"/>
          </a:xfrm>
          <a:prstGeom prst="rect">
            <a:avLst/>
          </a:prstGeom>
        </p:spPr>
      </p:pic>
      <p:pic>
        <p:nvPicPr>
          <p:cNvPr id="67" name="Picture 66" descr="Khanacademy.png"/>
          <p:cNvPicPr>
            <a:picLocks noChangeAspect="1"/>
          </p:cNvPicPr>
          <p:nvPr/>
        </p:nvPicPr>
        <p:blipFill rotWithShape="1">
          <a:blip r:embed="rId3">
            <a:extLst>
              <a:ext uri="{28A0092B-C50C-407E-A947-70E740481C1C}">
                <a14:useLocalDpi xmlns:a14="http://schemas.microsoft.com/office/drawing/2010/main" xmlns="" val="0"/>
              </a:ext>
            </a:extLst>
          </a:blip>
          <a:srcRect l="66957" t="87048" r="21924" b="2758"/>
          <a:stretch/>
        </p:blipFill>
        <p:spPr>
          <a:xfrm>
            <a:off x="1005840" y="4433521"/>
            <a:ext cx="803506" cy="951932"/>
          </a:xfrm>
          <a:prstGeom prst="rect">
            <a:avLst/>
          </a:prstGeom>
        </p:spPr>
      </p:pic>
      <p:pic>
        <p:nvPicPr>
          <p:cNvPr id="68" name="Picture 67" descr="Khanacademy.png"/>
          <p:cNvPicPr>
            <a:picLocks noChangeAspect="1"/>
          </p:cNvPicPr>
          <p:nvPr/>
        </p:nvPicPr>
        <p:blipFill rotWithShape="1">
          <a:blip r:embed="rId3">
            <a:extLst>
              <a:ext uri="{28A0092B-C50C-407E-A947-70E740481C1C}">
                <a14:useLocalDpi xmlns:a14="http://schemas.microsoft.com/office/drawing/2010/main" xmlns="" val="0"/>
              </a:ext>
            </a:extLst>
          </a:blip>
          <a:srcRect l="77494" t="87183" r="9440" b="3493"/>
          <a:stretch/>
        </p:blipFill>
        <p:spPr>
          <a:xfrm>
            <a:off x="1038304" y="5642959"/>
            <a:ext cx="1008844" cy="930292"/>
          </a:xfrm>
          <a:prstGeom prst="rect">
            <a:avLst/>
          </a:prstGeom>
        </p:spPr>
      </p:pic>
      <p:sp>
        <p:nvSpPr>
          <p:cNvPr id="70" name="TextBox 69"/>
          <p:cNvSpPr txBox="1"/>
          <p:nvPr/>
        </p:nvSpPr>
        <p:spPr>
          <a:xfrm>
            <a:off x="3348432" y="4646347"/>
            <a:ext cx="1109799" cy="369332"/>
          </a:xfrm>
          <a:prstGeom prst="rect">
            <a:avLst/>
          </a:prstGeom>
          <a:solidFill>
            <a:schemeClr val="bg1"/>
          </a:solidFill>
        </p:spPr>
        <p:txBody>
          <a:bodyPr wrap="none" rtlCol="0">
            <a:spAutoFit/>
          </a:bodyPr>
          <a:lstStyle/>
          <a:p>
            <a:r>
              <a:rPr lang="en-US" dirty="0" smtClean="0"/>
              <a:t>Abe    </a:t>
            </a:r>
            <a:r>
              <a:rPr lang="en-US" dirty="0" err="1" smtClean="0"/>
              <a:t>abe</a:t>
            </a:r>
            <a:endParaRPr lang="en-US" b="1" dirty="0"/>
          </a:p>
        </p:txBody>
      </p:sp>
      <p:sp>
        <p:nvSpPr>
          <p:cNvPr id="71" name="TextBox 70"/>
          <p:cNvSpPr txBox="1"/>
          <p:nvPr/>
        </p:nvSpPr>
        <p:spPr>
          <a:xfrm rot="16200000">
            <a:off x="2676159" y="5206254"/>
            <a:ext cx="531365" cy="369332"/>
          </a:xfrm>
          <a:prstGeom prst="rect">
            <a:avLst/>
          </a:prstGeom>
          <a:solidFill>
            <a:schemeClr val="bg1"/>
          </a:solidFill>
        </p:spPr>
        <p:txBody>
          <a:bodyPr wrap="none" rtlCol="0">
            <a:spAutoFit/>
          </a:bodyPr>
          <a:lstStyle/>
          <a:p>
            <a:r>
              <a:rPr lang="en-US" dirty="0" err="1" smtClean="0"/>
              <a:t>abe</a:t>
            </a:r>
            <a:endParaRPr lang="en-US" dirty="0"/>
          </a:p>
        </p:txBody>
      </p:sp>
      <p:sp>
        <p:nvSpPr>
          <p:cNvPr id="73" name="TextBox 72"/>
          <p:cNvSpPr txBox="1"/>
          <p:nvPr/>
        </p:nvSpPr>
        <p:spPr>
          <a:xfrm>
            <a:off x="5384528" y="5737523"/>
            <a:ext cx="3302272" cy="338554"/>
          </a:xfrm>
          <a:prstGeom prst="rect">
            <a:avLst/>
          </a:prstGeom>
          <a:solidFill>
            <a:schemeClr val="bg1"/>
          </a:solidFill>
        </p:spPr>
        <p:txBody>
          <a:bodyPr wrap="square" rtlCol="0">
            <a:spAutoFit/>
          </a:bodyPr>
          <a:lstStyle/>
          <a:p>
            <a:r>
              <a:rPr lang="en-US" sz="1600" dirty="0" smtClean="0"/>
              <a:t>0%     0%    0%    0%    0%    50%  50%</a:t>
            </a:r>
            <a:endParaRPr lang="en-US" sz="1600" dirty="0"/>
          </a:p>
        </p:txBody>
      </p:sp>
      <p:pic>
        <p:nvPicPr>
          <p:cNvPr id="75" name="Picture 74" descr="Khanacademy.png"/>
          <p:cNvPicPr>
            <a:picLocks noChangeAspect="1"/>
          </p:cNvPicPr>
          <p:nvPr/>
        </p:nvPicPr>
        <p:blipFill rotWithShape="1">
          <a:blip r:embed="rId3">
            <a:extLst>
              <a:ext uri="{28A0092B-C50C-407E-A947-70E740481C1C}">
                <a14:useLocalDpi xmlns:a14="http://schemas.microsoft.com/office/drawing/2010/main" xmlns="" val="0"/>
              </a:ext>
            </a:extLst>
          </a:blip>
          <a:srcRect l="66957" t="87048" r="21924" b="2758"/>
          <a:stretch/>
        </p:blipFill>
        <p:spPr>
          <a:xfrm>
            <a:off x="3227503" y="4800710"/>
            <a:ext cx="803506" cy="951932"/>
          </a:xfrm>
          <a:prstGeom prst="rect">
            <a:avLst/>
          </a:prstGeom>
        </p:spPr>
      </p:pic>
      <p:pic>
        <p:nvPicPr>
          <p:cNvPr id="76" name="Picture 75" descr="Khanacademy.png"/>
          <p:cNvPicPr>
            <a:picLocks noChangeAspect="1"/>
          </p:cNvPicPr>
          <p:nvPr/>
        </p:nvPicPr>
        <p:blipFill rotWithShape="1">
          <a:blip r:embed="rId3">
            <a:extLst>
              <a:ext uri="{28A0092B-C50C-407E-A947-70E740481C1C}">
                <a14:useLocalDpi xmlns:a14="http://schemas.microsoft.com/office/drawing/2010/main" xmlns="" val="0"/>
              </a:ext>
            </a:extLst>
          </a:blip>
          <a:srcRect l="77494" t="87183" r="9440" b="3493"/>
          <a:stretch/>
        </p:blipFill>
        <p:spPr>
          <a:xfrm>
            <a:off x="3899198" y="4800709"/>
            <a:ext cx="965552" cy="890371"/>
          </a:xfrm>
          <a:prstGeom prst="rect">
            <a:avLst/>
          </a:prstGeom>
        </p:spPr>
      </p:pic>
      <p:sp>
        <p:nvSpPr>
          <p:cNvPr id="72" name="Rectangle 71"/>
          <p:cNvSpPr/>
          <p:nvPr/>
        </p:nvSpPr>
        <p:spPr>
          <a:xfrm>
            <a:off x="3348432" y="5355682"/>
            <a:ext cx="662261" cy="276999"/>
          </a:xfrm>
          <a:prstGeom prst="rect">
            <a:avLst/>
          </a:prstGeom>
        </p:spPr>
        <p:txBody>
          <a:bodyPr wrap="none">
            <a:spAutoFit/>
          </a:bodyPr>
          <a:lstStyle/>
          <a:p>
            <a:r>
              <a:rPr lang="en-US" sz="1200" dirty="0" err="1" smtClean="0"/>
              <a:t>Aabbee</a:t>
            </a:r>
            <a:endParaRPr lang="en-US" sz="1200" dirty="0"/>
          </a:p>
        </p:txBody>
      </p:sp>
      <p:sp>
        <p:nvSpPr>
          <p:cNvPr id="77" name="Rectangle 76"/>
          <p:cNvSpPr/>
          <p:nvPr/>
        </p:nvSpPr>
        <p:spPr>
          <a:xfrm>
            <a:off x="3974531" y="5354772"/>
            <a:ext cx="646932" cy="276999"/>
          </a:xfrm>
          <a:prstGeom prst="rect">
            <a:avLst/>
          </a:prstGeom>
        </p:spPr>
        <p:txBody>
          <a:bodyPr wrap="none">
            <a:spAutoFit/>
          </a:bodyPr>
          <a:lstStyle/>
          <a:p>
            <a:r>
              <a:rPr lang="en-US" sz="1200" dirty="0" err="1"/>
              <a:t>a</a:t>
            </a:r>
            <a:r>
              <a:rPr lang="en-US" sz="1200" dirty="0" err="1" smtClean="0"/>
              <a:t>abbee</a:t>
            </a:r>
            <a:endParaRPr lang="en-US" sz="1200" dirty="0"/>
          </a:p>
        </p:txBody>
      </p:sp>
    </p:spTree>
    <p:extLst>
      <p:ext uri="{BB962C8B-B14F-4D97-AF65-F5344CB8AC3E}">
        <p14:creationId xmlns:p14="http://schemas.microsoft.com/office/powerpoint/2010/main" xmlns="" val="1240919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Polygenic Inheritance</a:t>
            </a:r>
            <a:br>
              <a:rPr lang="en-US" dirty="0" smtClean="0"/>
            </a:br>
            <a:r>
              <a:rPr lang="en-US" dirty="0" smtClean="0"/>
              <a:t>Making predictions</a:t>
            </a:r>
            <a:endParaRPr lang="en-US" dirty="0"/>
          </a:p>
        </p:txBody>
      </p:sp>
      <p:sp>
        <p:nvSpPr>
          <p:cNvPr id="6" name="Content Placeholder 5"/>
          <p:cNvSpPr>
            <a:spLocks noGrp="1"/>
          </p:cNvSpPr>
          <p:nvPr>
            <p:ph idx="1"/>
          </p:nvPr>
        </p:nvSpPr>
        <p:spPr/>
        <p:txBody>
          <a:bodyPr>
            <a:normAutofit/>
          </a:bodyPr>
          <a:lstStyle/>
          <a:p>
            <a:pPr marL="0" indent="0">
              <a:buNone/>
            </a:pPr>
            <a:r>
              <a:rPr lang="en-US" dirty="0" smtClean="0"/>
              <a:t>Predict the possible genotypes and expected skin color of the following </a:t>
            </a:r>
            <a:r>
              <a:rPr lang="en-US" dirty="0" err="1" smtClean="0"/>
              <a:t>matings</a:t>
            </a:r>
            <a:r>
              <a:rPr lang="en-US" dirty="0" smtClean="0"/>
              <a:t>. Remember that each set of alleles assort independently.</a:t>
            </a:r>
          </a:p>
          <a:p>
            <a:pPr marL="0" indent="0">
              <a:buNone/>
            </a:pPr>
            <a:r>
              <a:rPr lang="en-US" dirty="0" err="1" smtClean="0">
                <a:solidFill>
                  <a:srgbClr val="000090"/>
                </a:solidFill>
              </a:rPr>
              <a:t>Aa</a:t>
            </a:r>
            <a:r>
              <a:rPr lang="en-US" dirty="0" smtClean="0">
                <a:solidFill>
                  <a:srgbClr val="000090"/>
                </a:solidFill>
              </a:rPr>
              <a:t> Bb </a:t>
            </a:r>
            <a:r>
              <a:rPr lang="en-US" dirty="0" err="1" smtClean="0">
                <a:solidFill>
                  <a:srgbClr val="000090"/>
                </a:solidFill>
              </a:rPr>
              <a:t>Ee</a:t>
            </a:r>
            <a:r>
              <a:rPr lang="en-US" dirty="0" smtClean="0">
                <a:solidFill>
                  <a:srgbClr val="000090"/>
                </a:solidFill>
              </a:rPr>
              <a:t> </a:t>
            </a:r>
            <a:r>
              <a:rPr lang="en-US" dirty="0" smtClean="0"/>
              <a:t>x </a:t>
            </a:r>
            <a:r>
              <a:rPr lang="en-US" dirty="0" err="1" smtClean="0">
                <a:solidFill>
                  <a:srgbClr val="000090"/>
                </a:solidFill>
              </a:rPr>
              <a:t>aa</a:t>
            </a:r>
            <a:r>
              <a:rPr lang="en-US" dirty="0" smtClean="0">
                <a:solidFill>
                  <a:srgbClr val="000090"/>
                </a:solidFill>
              </a:rPr>
              <a:t> BB </a:t>
            </a:r>
            <a:r>
              <a:rPr lang="en-US" dirty="0" err="1" smtClean="0">
                <a:solidFill>
                  <a:srgbClr val="000090"/>
                </a:solidFill>
              </a:rPr>
              <a:t>ee</a:t>
            </a:r>
            <a:endParaRPr lang="en-US" dirty="0" smtClean="0">
              <a:solidFill>
                <a:srgbClr val="000090"/>
              </a:solidFill>
            </a:endParaRPr>
          </a:p>
          <a:p>
            <a:pPr marL="0" indent="0">
              <a:buNone/>
            </a:pPr>
            <a:endParaRPr lang="en-US" dirty="0" smtClean="0"/>
          </a:p>
          <a:p>
            <a:pPr marL="0" indent="0">
              <a:buNone/>
            </a:pPr>
            <a:r>
              <a:rPr lang="en-US" dirty="0" smtClean="0">
                <a:solidFill>
                  <a:srgbClr val="000090"/>
                </a:solidFill>
              </a:rPr>
              <a:t>AA bb EE </a:t>
            </a:r>
            <a:r>
              <a:rPr lang="en-US" dirty="0" smtClean="0"/>
              <a:t>x </a:t>
            </a:r>
            <a:r>
              <a:rPr lang="en-US" dirty="0" err="1" smtClean="0">
                <a:solidFill>
                  <a:srgbClr val="000090"/>
                </a:solidFill>
              </a:rPr>
              <a:t>aa</a:t>
            </a:r>
            <a:r>
              <a:rPr lang="en-US" dirty="0" smtClean="0">
                <a:solidFill>
                  <a:srgbClr val="000090"/>
                </a:solidFill>
              </a:rPr>
              <a:t> bb </a:t>
            </a:r>
            <a:r>
              <a:rPr lang="en-US" dirty="0" err="1" smtClean="0">
                <a:solidFill>
                  <a:srgbClr val="000090"/>
                </a:solidFill>
              </a:rPr>
              <a:t>Ee</a:t>
            </a:r>
            <a:endParaRPr lang="en-US" dirty="0" smtClean="0">
              <a:solidFill>
                <a:srgbClr val="000090"/>
              </a:solidFill>
            </a:endParaRPr>
          </a:p>
          <a:p>
            <a:pPr marL="0" indent="0">
              <a:buNone/>
            </a:pPr>
            <a:endParaRPr lang="en-US" dirty="0"/>
          </a:p>
          <a:p>
            <a:pPr marL="0" indent="0">
              <a:buNone/>
            </a:pPr>
            <a:r>
              <a:rPr lang="en-US" dirty="0" err="1">
                <a:solidFill>
                  <a:srgbClr val="000090"/>
                </a:solidFill>
              </a:rPr>
              <a:t>A</a:t>
            </a:r>
            <a:r>
              <a:rPr lang="en-US" dirty="0" err="1" smtClean="0">
                <a:solidFill>
                  <a:srgbClr val="000090"/>
                </a:solidFill>
              </a:rPr>
              <a:t>a</a:t>
            </a:r>
            <a:r>
              <a:rPr lang="en-US" dirty="0" smtClean="0">
                <a:solidFill>
                  <a:srgbClr val="000090"/>
                </a:solidFill>
              </a:rPr>
              <a:t> BB </a:t>
            </a:r>
            <a:r>
              <a:rPr lang="en-US" dirty="0" err="1" smtClean="0">
                <a:solidFill>
                  <a:srgbClr val="000090"/>
                </a:solidFill>
              </a:rPr>
              <a:t>Ee</a:t>
            </a:r>
            <a:r>
              <a:rPr lang="en-US" dirty="0" smtClean="0">
                <a:solidFill>
                  <a:srgbClr val="000090"/>
                </a:solidFill>
              </a:rPr>
              <a:t> </a:t>
            </a:r>
            <a:r>
              <a:rPr lang="en-US" dirty="0" smtClean="0"/>
              <a:t>x </a:t>
            </a:r>
            <a:r>
              <a:rPr lang="en-US" dirty="0" smtClean="0">
                <a:solidFill>
                  <a:srgbClr val="000090"/>
                </a:solidFill>
              </a:rPr>
              <a:t>AA Bb EE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xmlns="" val="2331763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Polygenic Inheritance</a:t>
            </a:r>
            <a:br>
              <a:rPr lang="en-US" dirty="0" smtClean="0"/>
            </a:br>
            <a:r>
              <a:rPr lang="en-US" dirty="0" smtClean="0"/>
              <a:t>Making predictions</a:t>
            </a:r>
            <a:endParaRPr lang="en-US" dirty="0"/>
          </a:p>
        </p:txBody>
      </p:sp>
      <p:sp>
        <p:nvSpPr>
          <p:cNvPr id="6" name="Content Placeholder 5"/>
          <p:cNvSpPr>
            <a:spLocks noGrp="1"/>
          </p:cNvSpPr>
          <p:nvPr>
            <p:ph idx="1"/>
          </p:nvPr>
        </p:nvSpPr>
        <p:spPr/>
        <p:txBody>
          <a:bodyPr>
            <a:normAutofit/>
          </a:bodyPr>
          <a:lstStyle/>
          <a:p>
            <a:pPr marL="0" indent="0">
              <a:buNone/>
            </a:pPr>
            <a:r>
              <a:rPr lang="en-US" dirty="0" smtClean="0"/>
              <a:t>Predict the possible genotypes and expected skin color of the following </a:t>
            </a:r>
            <a:r>
              <a:rPr lang="en-US" dirty="0" err="1" smtClean="0"/>
              <a:t>matings</a:t>
            </a:r>
            <a:r>
              <a:rPr lang="en-US" dirty="0" smtClean="0"/>
              <a:t>. Remember that each set of alleles assort independently.</a:t>
            </a:r>
          </a:p>
          <a:p>
            <a:pPr marL="0" indent="0">
              <a:buNone/>
            </a:pPr>
            <a:r>
              <a:rPr lang="en-US" dirty="0" err="1" smtClean="0">
                <a:solidFill>
                  <a:srgbClr val="000090"/>
                </a:solidFill>
              </a:rPr>
              <a:t>Aa</a:t>
            </a:r>
            <a:r>
              <a:rPr lang="en-US" dirty="0" smtClean="0">
                <a:solidFill>
                  <a:srgbClr val="000090"/>
                </a:solidFill>
              </a:rPr>
              <a:t> Bb </a:t>
            </a:r>
            <a:r>
              <a:rPr lang="en-US" dirty="0" err="1" smtClean="0">
                <a:solidFill>
                  <a:srgbClr val="000090"/>
                </a:solidFill>
              </a:rPr>
              <a:t>Ee</a:t>
            </a:r>
            <a:r>
              <a:rPr lang="en-US" dirty="0" smtClean="0">
                <a:solidFill>
                  <a:srgbClr val="000090"/>
                </a:solidFill>
              </a:rPr>
              <a:t> </a:t>
            </a:r>
            <a:r>
              <a:rPr lang="en-US" dirty="0" smtClean="0"/>
              <a:t>x </a:t>
            </a:r>
            <a:r>
              <a:rPr lang="en-US" dirty="0" err="1" smtClean="0">
                <a:solidFill>
                  <a:srgbClr val="000090"/>
                </a:solidFill>
              </a:rPr>
              <a:t>aa</a:t>
            </a:r>
            <a:r>
              <a:rPr lang="en-US" dirty="0" smtClean="0">
                <a:solidFill>
                  <a:srgbClr val="000090"/>
                </a:solidFill>
              </a:rPr>
              <a:t> BB </a:t>
            </a:r>
            <a:r>
              <a:rPr lang="en-US" dirty="0" err="1" smtClean="0">
                <a:solidFill>
                  <a:srgbClr val="000090"/>
                </a:solidFill>
              </a:rPr>
              <a:t>ee</a:t>
            </a:r>
            <a:endParaRPr lang="en-US" dirty="0" smtClean="0">
              <a:solidFill>
                <a:srgbClr val="000090"/>
              </a:solidFill>
            </a:endParaRPr>
          </a:p>
          <a:p>
            <a:pPr marL="0" indent="0">
              <a:buNone/>
            </a:pPr>
            <a:endParaRPr lang="en-US" dirty="0" smtClean="0"/>
          </a:p>
          <a:p>
            <a:pPr marL="0" indent="0">
              <a:buNone/>
            </a:pPr>
            <a:r>
              <a:rPr lang="en-US" dirty="0" smtClean="0">
                <a:solidFill>
                  <a:srgbClr val="000090"/>
                </a:solidFill>
              </a:rPr>
              <a:t>AA bb EE </a:t>
            </a:r>
            <a:r>
              <a:rPr lang="en-US" dirty="0" smtClean="0"/>
              <a:t>x </a:t>
            </a:r>
            <a:r>
              <a:rPr lang="en-US" dirty="0" err="1" smtClean="0">
                <a:solidFill>
                  <a:srgbClr val="000090"/>
                </a:solidFill>
              </a:rPr>
              <a:t>aa</a:t>
            </a:r>
            <a:r>
              <a:rPr lang="en-US" dirty="0" smtClean="0">
                <a:solidFill>
                  <a:srgbClr val="000090"/>
                </a:solidFill>
              </a:rPr>
              <a:t> bb </a:t>
            </a:r>
            <a:r>
              <a:rPr lang="en-US" dirty="0" err="1" smtClean="0">
                <a:solidFill>
                  <a:srgbClr val="000090"/>
                </a:solidFill>
              </a:rPr>
              <a:t>Ee</a:t>
            </a:r>
            <a:endParaRPr lang="en-US" dirty="0" smtClean="0">
              <a:solidFill>
                <a:srgbClr val="000090"/>
              </a:solidFill>
            </a:endParaRPr>
          </a:p>
          <a:p>
            <a:pPr marL="0" indent="0">
              <a:buNone/>
            </a:pPr>
            <a:endParaRPr lang="en-US" dirty="0"/>
          </a:p>
          <a:p>
            <a:pPr marL="0" indent="0">
              <a:buNone/>
            </a:pPr>
            <a:r>
              <a:rPr lang="en-US" dirty="0" err="1">
                <a:solidFill>
                  <a:srgbClr val="000090"/>
                </a:solidFill>
              </a:rPr>
              <a:t>A</a:t>
            </a:r>
            <a:r>
              <a:rPr lang="en-US" dirty="0" err="1" smtClean="0">
                <a:solidFill>
                  <a:srgbClr val="000090"/>
                </a:solidFill>
              </a:rPr>
              <a:t>a</a:t>
            </a:r>
            <a:r>
              <a:rPr lang="en-US" dirty="0" smtClean="0">
                <a:solidFill>
                  <a:srgbClr val="000090"/>
                </a:solidFill>
              </a:rPr>
              <a:t> BB </a:t>
            </a:r>
            <a:r>
              <a:rPr lang="en-US" dirty="0" err="1" smtClean="0">
                <a:solidFill>
                  <a:srgbClr val="000090"/>
                </a:solidFill>
              </a:rPr>
              <a:t>Ee</a:t>
            </a:r>
            <a:r>
              <a:rPr lang="en-US" dirty="0" smtClean="0">
                <a:solidFill>
                  <a:srgbClr val="000090"/>
                </a:solidFill>
              </a:rPr>
              <a:t> </a:t>
            </a:r>
            <a:r>
              <a:rPr lang="en-US" dirty="0" smtClean="0"/>
              <a:t>x </a:t>
            </a:r>
            <a:r>
              <a:rPr lang="en-US" dirty="0" smtClean="0">
                <a:solidFill>
                  <a:srgbClr val="000090"/>
                </a:solidFill>
              </a:rPr>
              <a:t>AA Bb EE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xmlns="" val="2580328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Unplugged</a:t>
            </a:r>
            <a:endParaRPr lang="en-US" dirty="0"/>
          </a:p>
        </p:txBody>
      </p:sp>
      <p:sp>
        <p:nvSpPr>
          <p:cNvPr id="6" name="Content Placeholder 5"/>
          <p:cNvSpPr>
            <a:spLocks noGrp="1"/>
          </p:cNvSpPr>
          <p:nvPr>
            <p:ph idx="1"/>
          </p:nvPr>
        </p:nvSpPr>
        <p:spPr/>
        <p:txBody>
          <a:bodyPr>
            <a:normAutofit lnSpcReduction="10000"/>
          </a:bodyPr>
          <a:lstStyle/>
          <a:p>
            <a:pPr marL="0" indent="0">
              <a:buNone/>
            </a:pPr>
            <a:r>
              <a:rPr lang="en-US" dirty="0" smtClean="0"/>
              <a:t>The simple model is useful in showing that skin color is the result of expressed alleles adding to a phenotype, in this case seven discrete colors, which is certainly not the case in humans. </a:t>
            </a:r>
          </a:p>
          <a:p>
            <a:pPr marL="0" indent="0">
              <a:buNone/>
            </a:pPr>
            <a:r>
              <a:rPr lang="en-US" dirty="0" smtClean="0"/>
              <a:t>A way to think of the actual expression and interaction of gene products involved in skin color might be to compare piles of uncooked and cooked spaghetti as explained on the following slides.</a:t>
            </a:r>
            <a:endParaRPr lang="en-US" dirty="0"/>
          </a:p>
        </p:txBody>
      </p:sp>
    </p:spTree>
    <p:extLst>
      <p:ext uri="{BB962C8B-B14F-4D97-AF65-F5344CB8AC3E}">
        <p14:creationId xmlns:p14="http://schemas.microsoft.com/office/powerpoint/2010/main" xmlns="" val="16206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Polygenic Inheritance</a:t>
            </a:r>
            <a:br>
              <a:rPr lang="en-US" dirty="0" smtClean="0"/>
            </a:br>
            <a:r>
              <a:rPr lang="en-US" dirty="0" smtClean="0"/>
              <a:t>More Genes</a:t>
            </a:r>
            <a:endParaRPr lang="en-US" dirty="0"/>
          </a:p>
        </p:txBody>
      </p:sp>
      <p:sp>
        <p:nvSpPr>
          <p:cNvPr id="3" name="Content Placeholder 2"/>
          <p:cNvSpPr>
            <a:spLocks noGrp="1"/>
          </p:cNvSpPr>
          <p:nvPr>
            <p:ph sz="half" idx="1"/>
          </p:nvPr>
        </p:nvSpPr>
        <p:spPr/>
        <p:txBody>
          <a:bodyPr>
            <a:normAutofit/>
          </a:bodyPr>
          <a:lstStyle/>
          <a:p>
            <a:pPr marL="0" indent="0">
              <a:buNone/>
            </a:pPr>
            <a:r>
              <a:rPr lang="en-US" dirty="0" smtClean="0"/>
              <a:t>Uncooked spaghetti could represent the many genes involved in the expression of skin color. Geneticists think this is about 100 genes.</a:t>
            </a:r>
          </a:p>
          <a:p>
            <a:pPr marL="0" indent="0">
              <a:buNone/>
            </a:pPr>
            <a:r>
              <a:rPr lang="en-US" dirty="0" smtClean="0"/>
              <a:t>As shown here, each strand is an individual entity with no interaction with the others. </a:t>
            </a:r>
          </a:p>
          <a:p>
            <a:pPr marL="0" indent="0">
              <a:buNone/>
            </a:pPr>
            <a:endParaRPr lang="en-US" dirty="0" smtClean="0"/>
          </a:p>
          <a:p>
            <a:pPr marL="0" indent="0">
              <a:buNone/>
            </a:pPr>
            <a:endParaRPr lang="en-US" dirty="0"/>
          </a:p>
        </p:txBody>
      </p:sp>
      <p:pic>
        <p:nvPicPr>
          <p:cNvPr id="6" name="Content Placeholder 5" descr="spaghetti-55254_1280.jpg"/>
          <p:cNvPicPr>
            <a:picLocks noGrp="1" noChangeAspect="1"/>
          </p:cNvPicPr>
          <p:nvPr>
            <p:ph sz="half" idx="2"/>
          </p:nvPr>
        </p:nvPicPr>
        <p:blipFill>
          <a:blip r:embed="rId3">
            <a:extLst>
              <a:ext uri="{28A0092B-C50C-407E-A947-70E740481C1C}">
                <a14:useLocalDpi xmlns:a14="http://schemas.microsoft.com/office/drawing/2010/main" xmlns="" val="0"/>
              </a:ext>
            </a:extLst>
          </a:blip>
          <a:srcRect t="-6122" b="-6122"/>
          <a:stretch>
            <a:fillRect/>
          </a:stretch>
        </p:blipFill>
        <p:spPr/>
      </p:pic>
    </p:spTree>
    <p:extLst>
      <p:ext uri="{BB962C8B-B14F-4D97-AF65-F5344CB8AC3E}">
        <p14:creationId xmlns:p14="http://schemas.microsoft.com/office/powerpoint/2010/main" xmlns="" val="1138721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Genes:</a:t>
            </a:r>
            <a:br>
              <a:rPr lang="en-US" dirty="0" smtClean="0"/>
            </a:br>
            <a:r>
              <a:rPr lang="en-US" dirty="0" smtClean="0"/>
              <a:t>Cooked Spaghetti</a:t>
            </a:r>
            <a:endParaRPr lang="en-US" dirty="0"/>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smtClean="0"/>
              <a:t>Uncooked spaghetti is not a good model of polygenic inheritance. A more realistic representation of the interaction of gene products involved in skin color, as with most continuous traits, would be cooked spaghetti. </a:t>
            </a:r>
            <a:r>
              <a:rPr lang="en-US" dirty="0"/>
              <a:t>E</a:t>
            </a:r>
            <a:r>
              <a:rPr lang="en-US" dirty="0" smtClean="0"/>
              <a:t>ach strand is intertwined with many others. </a:t>
            </a:r>
          </a:p>
          <a:p>
            <a:pPr marL="0" indent="0">
              <a:buNone/>
            </a:pPr>
            <a:r>
              <a:rPr lang="en-US" dirty="0" smtClean="0"/>
              <a:t>Have you ever tried to untangle a pile of cooked spaghetti?</a:t>
            </a:r>
            <a:endParaRPr lang="en-US" dirty="0"/>
          </a:p>
        </p:txBody>
      </p:sp>
      <p:sp>
        <p:nvSpPr>
          <p:cNvPr id="4" name="Content Placeholder 3"/>
          <p:cNvSpPr>
            <a:spLocks noGrp="1"/>
          </p:cNvSpPr>
          <p:nvPr>
            <p:ph sz="half" idx="2"/>
          </p:nvPr>
        </p:nvSpPr>
        <p:spPr/>
        <p:txBody>
          <a:bodyPr>
            <a:normAutofit fontScale="92500" lnSpcReduction="20000"/>
          </a:bodyPr>
          <a:lstStyle/>
          <a:p>
            <a:pPr marL="0" indent="0">
              <a:buNone/>
            </a:pPr>
            <a:r>
              <a:rPr lang="en-US" sz="2600" dirty="0"/>
              <a:t>Researchers studying the genetics of skin color are untangling that pile of spaghetti. The task is difficult; at this stage it is more like studying uncooked spaghetti. </a:t>
            </a:r>
          </a:p>
          <a:p>
            <a:pPr marL="0" indent="0">
              <a:buNone/>
            </a:pPr>
            <a:endParaRPr lang="en-US" dirty="0"/>
          </a:p>
        </p:txBody>
      </p:sp>
      <p:pic>
        <p:nvPicPr>
          <p:cNvPr id="6" name="Picture 5" descr="spaghetti-316525_1280.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96476" y="3994591"/>
            <a:ext cx="3422797" cy="2264929"/>
          </a:xfrm>
          <a:prstGeom prst="rect">
            <a:avLst/>
          </a:prstGeom>
        </p:spPr>
      </p:pic>
    </p:spTree>
    <p:extLst>
      <p:ext uri="{BB962C8B-B14F-4D97-AF65-F5344CB8AC3E}">
        <p14:creationId xmlns:p14="http://schemas.microsoft.com/office/powerpoint/2010/main" xmlns="" val="993223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Skin Pigmentation</a:t>
            </a:r>
            <a:br>
              <a:rPr lang="en-US" dirty="0"/>
            </a:br>
            <a:r>
              <a:rPr lang="en-US" dirty="0" smtClean="0"/>
              <a:t>Polygenic Inheritance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Learners will be able to:</a:t>
            </a:r>
          </a:p>
          <a:p>
            <a:r>
              <a:rPr lang="en-US" dirty="0" smtClean="0"/>
              <a:t>Explain the Laws of Segregation and Independent Assortment in terms of Mendel’s Laws.</a:t>
            </a:r>
          </a:p>
          <a:p>
            <a:r>
              <a:rPr lang="en-US" dirty="0" smtClean="0"/>
              <a:t>Use a simple model to explain the influence that multiple genes can have on a characteristic.</a:t>
            </a:r>
          </a:p>
          <a:p>
            <a:r>
              <a:rPr lang="en-US" dirty="0" smtClean="0"/>
              <a:t>Extrapolate the simple model to the complexity of skin color.</a:t>
            </a:r>
          </a:p>
          <a:p>
            <a:r>
              <a:rPr lang="en-US" dirty="0" smtClean="0"/>
              <a:t>Explain that complexity is compounded by other gene properties, such as multiple alleles and epistasis. </a:t>
            </a:r>
          </a:p>
          <a:p>
            <a:pPr marL="0" indent="0">
              <a:buNone/>
            </a:pPr>
            <a:endParaRPr lang="en-US" dirty="0"/>
          </a:p>
        </p:txBody>
      </p:sp>
    </p:spTree>
    <p:extLst>
      <p:ext uri="{BB962C8B-B14F-4D97-AF65-F5344CB8AC3E}">
        <p14:creationId xmlns:p14="http://schemas.microsoft.com/office/powerpoint/2010/main" xmlns="" val="3340705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More Complications</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a:t>E</a:t>
            </a:r>
            <a:r>
              <a:rPr lang="en-US" dirty="0" smtClean="0"/>
              <a:t>ach </a:t>
            </a:r>
            <a:r>
              <a:rPr lang="en-US" dirty="0"/>
              <a:t>of the three </a:t>
            </a:r>
            <a:r>
              <a:rPr lang="en-US" dirty="0" smtClean="0"/>
              <a:t>processes </a:t>
            </a:r>
            <a:r>
              <a:rPr lang="en-US" dirty="0"/>
              <a:t>for the expression of skin color </a:t>
            </a:r>
            <a:r>
              <a:rPr lang="en-US" dirty="0" smtClean="0"/>
              <a:t>– making </a:t>
            </a:r>
            <a:r>
              <a:rPr lang="en-US" dirty="0"/>
              <a:t>pigment, regulating pigment production, and transporting pigment </a:t>
            </a:r>
            <a:r>
              <a:rPr lang="en-US" dirty="0" smtClean="0"/>
              <a:t>– depends on the expression of genes across the three processes. Thus, the gene products of one of the three processes depend on the products of the other two.  </a:t>
            </a:r>
          </a:p>
          <a:p>
            <a:r>
              <a:rPr lang="en-US" dirty="0" smtClean="0"/>
              <a:t>Making and transporting pigment  requires quite a complex machine</a:t>
            </a:r>
            <a:r>
              <a:rPr lang="en-US" dirty="0"/>
              <a:t> </a:t>
            </a:r>
            <a:r>
              <a:rPr lang="en-US" dirty="0" smtClean="0"/>
              <a:t>with lots of interconnecting parts.</a:t>
            </a:r>
            <a:endParaRPr lang="en-US" dirty="0"/>
          </a:p>
        </p:txBody>
      </p:sp>
      <p:pic>
        <p:nvPicPr>
          <p:cNvPr id="6" name="Content Placeholder 5" descr="complex machine.jpg"/>
          <p:cNvPicPr>
            <a:picLocks noGrp="1" noChangeAspect="1"/>
          </p:cNvPicPr>
          <p:nvPr>
            <p:ph sz="half" idx="2"/>
          </p:nvPr>
        </p:nvPicPr>
        <p:blipFill>
          <a:blip r:embed="rId3">
            <a:extLst>
              <a:ext uri="{28A0092B-C50C-407E-A947-70E740481C1C}">
                <a14:useLocalDpi xmlns:a14="http://schemas.microsoft.com/office/drawing/2010/main" xmlns="" val="0"/>
              </a:ext>
            </a:extLst>
          </a:blip>
          <a:srcRect l="-8558" r="-8558"/>
          <a:stretch>
            <a:fillRect/>
          </a:stretch>
        </p:blipFill>
        <p:spPr/>
      </p:pic>
    </p:spTree>
    <p:extLst>
      <p:ext uri="{BB962C8B-B14F-4D97-AF65-F5344CB8AC3E}">
        <p14:creationId xmlns:p14="http://schemas.microsoft.com/office/powerpoint/2010/main" xmlns="" val="24606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One Kind of Complexity</a:t>
            </a:r>
            <a:br>
              <a:rPr lang="en-US" dirty="0" smtClean="0"/>
            </a:br>
            <a:r>
              <a:rPr lang="en-US" dirty="0" smtClean="0"/>
              <a:t>One Gene: Multiple Alleles</a:t>
            </a:r>
            <a:endParaRPr lang="en-US" dirty="0"/>
          </a:p>
        </p:txBody>
      </p:sp>
      <p:sp>
        <p:nvSpPr>
          <p:cNvPr id="3" name="Content Placeholder 2"/>
          <p:cNvSpPr>
            <a:spLocks noGrp="1"/>
          </p:cNvSpPr>
          <p:nvPr>
            <p:ph sz="half" idx="1"/>
          </p:nvPr>
        </p:nvSpPr>
        <p:spPr/>
        <p:txBody>
          <a:bodyPr>
            <a:noAutofit/>
          </a:bodyPr>
          <a:lstStyle/>
          <a:p>
            <a:r>
              <a:rPr lang="en-US" sz="2000" dirty="0" smtClean="0"/>
              <a:t>One complexity is that </a:t>
            </a:r>
            <a:r>
              <a:rPr lang="en-US" sz="2000" dirty="0">
                <a:solidFill>
                  <a:srgbClr val="FF0000"/>
                </a:solidFill>
              </a:rPr>
              <a:t>o</a:t>
            </a:r>
            <a:r>
              <a:rPr lang="en-US" sz="2000" dirty="0" smtClean="0">
                <a:solidFill>
                  <a:srgbClr val="FF0000"/>
                </a:solidFill>
              </a:rPr>
              <a:t>ne </a:t>
            </a:r>
            <a:r>
              <a:rPr lang="en-US" sz="2000" dirty="0">
                <a:solidFill>
                  <a:srgbClr val="FF0000"/>
                </a:solidFill>
              </a:rPr>
              <a:t>gene </a:t>
            </a:r>
            <a:r>
              <a:rPr lang="en-US" sz="2000" dirty="0" smtClean="0">
                <a:solidFill>
                  <a:srgbClr val="FF0000"/>
                </a:solidFill>
              </a:rPr>
              <a:t>may have three or more possible alternatives, or alleles. </a:t>
            </a:r>
            <a:r>
              <a:rPr lang="en-US" sz="2000" dirty="0" smtClean="0"/>
              <a:t>The products of each of these may interact differently with other gene products.</a:t>
            </a:r>
          </a:p>
          <a:p>
            <a:r>
              <a:rPr lang="en-US" sz="2000" dirty="0" smtClean="0"/>
              <a:t>In a totally fictitious example, the N gene influences nose shape in cartoon frogs. The alleles are N, N</a:t>
            </a:r>
            <a:r>
              <a:rPr lang="en-US" sz="2000" baseline="30000" dirty="0" smtClean="0"/>
              <a:t>1</a:t>
            </a:r>
            <a:r>
              <a:rPr lang="en-US" sz="2000" dirty="0" smtClean="0"/>
              <a:t>, n, </a:t>
            </a:r>
            <a:r>
              <a:rPr lang="en-US" sz="2000" dirty="0"/>
              <a:t>n</a:t>
            </a:r>
            <a:r>
              <a:rPr lang="en-US" sz="2000" baseline="30000" dirty="0" smtClean="0"/>
              <a:t>1</a:t>
            </a:r>
            <a:r>
              <a:rPr lang="en-US" sz="2000" dirty="0" smtClean="0"/>
              <a:t>.  Some combination of expressed alleles determines the of phenotype of a red nose with a particular shape. </a:t>
            </a:r>
            <a:endParaRPr lang="en-US" sz="2100" dirty="0" smtClean="0"/>
          </a:p>
          <a:p>
            <a:pPr marL="0" indent="0">
              <a:buNone/>
            </a:pPr>
            <a:endParaRPr lang="en-US" dirty="0"/>
          </a:p>
          <a:p>
            <a:pPr marL="0" indent="0">
              <a:buNone/>
            </a:pPr>
            <a:endParaRPr lang="en-US" dirty="0" smtClean="0"/>
          </a:p>
          <a:p>
            <a:pPr marL="0" indent="0">
              <a:buNone/>
            </a:pPr>
            <a:r>
              <a:rPr lang="en-US" dirty="0" smtClean="0"/>
              <a:t> </a:t>
            </a:r>
          </a:p>
          <a:p>
            <a:pPr marL="0" indent="0">
              <a:buNone/>
            </a:pPr>
            <a:endParaRPr lang="en-US" dirty="0"/>
          </a:p>
          <a:p>
            <a:pPr marL="0" indent="0">
              <a:buNone/>
            </a:pPr>
            <a:endParaRPr lang="en-US" dirty="0"/>
          </a:p>
        </p:txBody>
      </p:sp>
      <p:pic>
        <p:nvPicPr>
          <p:cNvPr id="20" name="Content Placeholder 19" descr="frog cartoon.tiff"/>
          <p:cNvPicPr>
            <a:picLocks noGrp="1" noChangeAspect="1"/>
          </p:cNvPicPr>
          <p:nvPr>
            <p:ph sz="half" idx="2"/>
          </p:nvPr>
        </p:nvPicPr>
        <p:blipFill>
          <a:blip r:embed="rId3">
            <a:extLst>
              <a:ext uri="{28A0092B-C50C-407E-A947-70E740481C1C}">
                <a14:useLocalDpi xmlns:a14="http://schemas.microsoft.com/office/drawing/2010/main" xmlns="" val="0"/>
              </a:ext>
            </a:extLst>
          </a:blip>
          <a:srcRect l="17571" r="17571"/>
          <a:stretch>
            <a:fillRect/>
          </a:stretch>
        </p:blipFill>
        <p:spPr>
          <a:xfrm>
            <a:off x="4845565" y="1600200"/>
            <a:ext cx="2571277" cy="2881569"/>
          </a:xfrm>
        </p:spPr>
      </p:pic>
      <p:sp>
        <p:nvSpPr>
          <p:cNvPr id="6" name="Oval 5"/>
          <p:cNvSpPr/>
          <p:nvPr/>
        </p:nvSpPr>
        <p:spPr>
          <a:xfrm>
            <a:off x="4660619" y="4999403"/>
            <a:ext cx="369891" cy="345212"/>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215455" y="5017898"/>
            <a:ext cx="579496" cy="221922"/>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177171" y="4888443"/>
            <a:ext cx="283583" cy="456172"/>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825018" y="4888443"/>
            <a:ext cx="591824" cy="480831"/>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93289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Multiple Alleles</a:t>
            </a:r>
            <a:br>
              <a:rPr lang="en-US" dirty="0" smtClean="0"/>
            </a:br>
            <a:r>
              <a:rPr lang="en-US" dirty="0" smtClean="0"/>
              <a:t>and Skin Color</a:t>
            </a:r>
            <a:endParaRPr lang="en-US" dirty="0"/>
          </a:p>
        </p:txBody>
      </p:sp>
      <p:pic>
        <p:nvPicPr>
          <p:cNvPr id="5" name="Content Placeholder 4" descr="overall pathway copy 2.tif"/>
          <p:cNvPicPr>
            <a:picLocks noGrp="1" noChangeAspect="1"/>
          </p:cNvPicPr>
          <p:nvPr>
            <p:ph sz="half" idx="1"/>
          </p:nvPr>
        </p:nvPicPr>
        <p:blipFill>
          <a:blip r:embed="rId2">
            <a:extLst>
              <a:ext uri="{28A0092B-C50C-407E-A947-70E740481C1C}">
                <a14:useLocalDpi xmlns:a14="http://schemas.microsoft.com/office/drawing/2010/main" xmlns="" val="0"/>
              </a:ext>
            </a:extLst>
          </a:blip>
          <a:srcRect t="-13281" b="-13281"/>
          <a:stretch>
            <a:fillRect/>
          </a:stretch>
        </p:blipFill>
        <p:spPr/>
      </p:pic>
      <p:sp>
        <p:nvSpPr>
          <p:cNvPr id="4" name="Content Placeholder 3"/>
          <p:cNvSpPr>
            <a:spLocks noGrp="1"/>
          </p:cNvSpPr>
          <p:nvPr>
            <p:ph sz="half" idx="2"/>
          </p:nvPr>
        </p:nvSpPr>
        <p:spPr/>
        <p:txBody>
          <a:bodyPr>
            <a:normAutofit fontScale="77500" lnSpcReduction="20000"/>
          </a:bodyPr>
          <a:lstStyle/>
          <a:p>
            <a:pPr marL="0" indent="0">
              <a:buNone/>
            </a:pPr>
            <a:r>
              <a:rPr lang="en-US" dirty="0" smtClean="0"/>
              <a:t>This graphic is an overview of the gene products involved in making two kinds of skin pigment.  Two  examples of genes with multiple alleles </a:t>
            </a:r>
            <a:r>
              <a:rPr lang="en-US" dirty="0"/>
              <a:t>related to skin color are:</a:t>
            </a:r>
          </a:p>
          <a:p>
            <a:r>
              <a:rPr lang="en-US" dirty="0"/>
              <a:t>t</a:t>
            </a:r>
            <a:r>
              <a:rPr lang="en-US" dirty="0" smtClean="0"/>
              <a:t>here </a:t>
            </a:r>
            <a:r>
              <a:rPr lang="en-US" dirty="0"/>
              <a:t>are 9 different transcripts for the </a:t>
            </a:r>
            <a:r>
              <a:rPr lang="en-US" i="1" dirty="0" smtClean="0">
                <a:solidFill>
                  <a:srgbClr val="FF0000"/>
                </a:solidFill>
              </a:rPr>
              <a:t>DCT</a:t>
            </a:r>
            <a:r>
              <a:rPr lang="en-US" dirty="0" smtClean="0">
                <a:solidFill>
                  <a:srgbClr val="FF0000"/>
                </a:solidFill>
              </a:rPr>
              <a:t>/</a:t>
            </a:r>
            <a:r>
              <a:rPr lang="en-US" i="1" dirty="0" smtClean="0">
                <a:solidFill>
                  <a:srgbClr val="FF0000"/>
                </a:solidFill>
              </a:rPr>
              <a:t>TRYP</a:t>
            </a:r>
            <a:r>
              <a:rPr lang="en-US" i="1" baseline="-25000" dirty="0" smtClean="0">
                <a:solidFill>
                  <a:srgbClr val="FF0000"/>
                </a:solidFill>
              </a:rPr>
              <a:t>2</a:t>
            </a:r>
            <a:r>
              <a:rPr lang="en-US" dirty="0" smtClean="0"/>
              <a:t> </a:t>
            </a:r>
            <a:r>
              <a:rPr lang="en-US" dirty="0"/>
              <a:t>gene. This gene is involved in making pigment.</a:t>
            </a:r>
          </a:p>
          <a:p>
            <a:r>
              <a:rPr lang="en-US" dirty="0"/>
              <a:t>t</a:t>
            </a:r>
            <a:r>
              <a:rPr lang="en-US" dirty="0" smtClean="0"/>
              <a:t>he </a:t>
            </a:r>
            <a:r>
              <a:rPr lang="en-US" i="1" dirty="0">
                <a:solidFill>
                  <a:srgbClr val="FF0000"/>
                </a:solidFill>
              </a:rPr>
              <a:t>MC1R</a:t>
            </a:r>
            <a:r>
              <a:rPr lang="en-US" dirty="0"/>
              <a:t> gene, key to kick-starting melanin synthesis, has at least 15 different forms of the “light” allele, each with a slightly different effect on skin color. </a:t>
            </a:r>
          </a:p>
          <a:p>
            <a:pPr marL="0" indent="0">
              <a:buNone/>
            </a:pPr>
            <a:endParaRPr lang="en-US" dirty="0"/>
          </a:p>
        </p:txBody>
      </p:sp>
      <p:sp>
        <p:nvSpPr>
          <p:cNvPr id="6" name="Oval 5"/>
          <p:cNvSpPr/>
          <p:nvPr/>
        </p:nvSpPr>
        <p:spPr>
          <a:xfrm>
            <a:off x="2848156" y="3550749"/>
            <a:ext cx="394550" cy="184935"/>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219343" y="2638404"/>
            <a:ext cx="628813" cy="258908"/>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19194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Another complexity: </a:t>
            </a:r>
            <a:r>
              <a:rPr lang="en-US" dirty="0"/>
              <a:t/>
            </a:r>
            <a:br>
              <a:rPr lang="en-US" dirty="0"/>
            </a:br>
            <a:r>
              <a:rPr lang="en-US" dirty="0" smtClean="0"/>
              <a:t>Relationships Between </a:t>
            </a:r>
            <a:r>
              <a:rPr lang="en-US" dirty="0"/>
              <a:t>A</a:t>
            </a:r>
            <a:r>
              <a:rPr lang="en-US" dirty="0" smtClean="0"/>
              <a:t>lleles</a:t>
            </a:r>
            <a:endParaRPr lang="en-US" dirty="0"/>
          </a:p>
        </p:txBody>
      </p:sp>
      <p:sp>
        <p:nvSpPr>
          <p:cNvPr id="5" name="Content Placeholder 4"/>
          <p:cNvSpPr>
            <a:spLocks noGrp="1"/>
          </p:cNvSpPr>
          <p:nvPr>
            <p:ph sz="half" idx="1"/>
          </p:nvPr>
        </p:nvSpPr>
        <p:spPr/>
        <p:txBody>
          <a:bodyPr>
            <a:normAutofit fontScale="70000" lnSpcReduction="20000"/>
          </a:bodyPr>
          <a:lstStyle/>
          <a:p>
            <a:pPr marL="0" indent="0">
              <a:buNone/>
            </a:pPr>
            <a:r>
              <a:rPr lang="en-US" dirty="0">
                <a:solidFill>
                  <a:srgbClr val="FF0000"/>
                </a:solidFill>
              </a:rPr>
              <a:t>Relationships of alleles of a </a:t>
            </a:r>
            <a:r>
              <a:rPr lang="en-US" dirty="0" smtClean="0">
                <a:solidFill>
                  <a:srgbClr val="FF0000"/>
                </a:solidFill>
              </a:rPr>
              <a:t>single gene</a:t>
            </a:r>
            <a:r>
              <a:rPr lang="en-US" dirty="0"/>
              <a:t>: relationship maybe dominant/recessive, </a:t>
            </a:r>
            <a:r>
              <a:rPr lang="en-US" dirty="0" smtClean="0"/>
              <a:t>co-dominant</a:t>
            </a:r>
            <a:r>
              <a:rPr lang="en-US" dirty="0"/>
              <a:t>, partially dominant, etc</a:t>
            </a:r>
            <a:r>
              <a:rPr lang="en-US" dirty="0" smtClean="0"/>
              <a:t>.</a:t>
            </a:r>
            <a:r>
              <a:rPr lang="en-US" dirty="0"/>
              <a:t> </a:t>
            </a:r>
            <a:endParaRPr lang="en-US" dirty="0" smtClean="0"/>
          </a:p>
          <a:p>
            <a:pPr marL="0" indent="0">
              <a:buNone/>
            </a:pPr>
            <a:r>
              <a:rPr lang="en-US" dirty="0" smtClean="0"/>
              <a:t>This </a:t>
            </a:r>
            <a:r>
              <a:rPr lang="en-US" dirty="0"/>
              <a:t>is called </a:t>
            </a:r>
            <a:r>
              <a:rPr lang="en-US" dirty="0">
                <a:solidFill>
                  <a:srgbClr val="FF0000"/>
                </a:solidFill>
              </a:rPr>
              <a:t>dominance </a:t>
            </a:r>
            <a:r>
              <a:rPr lang="en-US" dirty="0" smtClean="0">
                <a:solidFill>
                  <a:srgbClr val="FF0000"/>
                </a:solidFill>
              </a:rPr>
              <a:t>variation</a:t>
            </a:r>
            <a:r>
              <a:rPr lang="en-US" dirty="0"/>
              <a:t> </a:t>
            </a:r>
            <a:r>
              <a:rPr lang="en-US" dirty="0" smtClean="0"/>
              <a:t>and obviously adds to the task of linking genotypes to phenotypes.</a:t>
            </a:r>
          </a:p>
          <a:p>
            <a:pPr marL="0" indent="0">
              <a:buNone/>
            </a:pPr>
            <a:endParaRPr lang="en-US" dirty="0"/>
          </a:p>
          <a:p>
            <a:pPr marL="0" indent="0">
              <a:buNone/>
            </a:pPr>
            <a:r>
              <a:rPr lang="en-US" dirty="0" smtClean="0"/>
              <a:t>When the relationship between alternative alleles is </a:t>
            </a:r>
            <a:r>
              <a:rPr lang="en-US" dirty="0" smtClean="0">
                <a:solidFill>
                  <a:srgbClr val="FF0000"/>
                </a:solidFill>
              </a:rPr>
              <a:t>co-dominant</a:t>
            </a:r>
            <a:r>
              <a:rPr lang="en-US" dirty="0" smtClean="0"/>
              <a:t>, both alleles are expressed and two </a:t>
            </a:r>
            <a:r>
              <a:rPr lang="en-US" dirty="0"/>
              <a:t>functional proteins are </a:t>
            </a:r>
            <a:r>
              <a:rPr lang="en-US" dirty="0" smtClean="0"/>
              <a:t>made. </a:t>
            </a:r>
            <a:r>
              <a:rPr lang="en-US" dirty="0"/>
              <a:t>I</a:t>
            </a:r>
            <a:r>
              <a:rPr lang="en-US" dirty="0" smtClean="0"/>
              <a:t>n this example, the phenotype associated with the gene for color is intermediate. There is no dominant/recessive relationship.</a:t>
            </a:r>
            <a:endParaRPr lang="en-US" dirty="0"/>
          </a:p>
        </p:txBody>
      </p:sp>
      <p:pic>
        <p:nvPicPr>
          <p:cNvPr id="7" name="Content Placeholder 6" descr="220px-Incomplete_dominance.svg.png"/>
          <p:cNvPicPr>
            <a:picLocks noGrp="1" noChangeAspect="1"/>
          </p:cNvPicPr>
          <p:nvPr>
            <p:ph sz="half" idx="2"/>
          </p:nvPr>
        </p:nvPicPr>
        <p:blipFill>
          <a:blip r:embed="rId3">
            <a:extLst>
              <a:ext uri="{28A0092B-C50C-407E-A947-70E740481C1C}">
                <a14:useLocalDpi xmlns:a14="http://schemas.microsoft.com/office/drawing/2010/main" xmlns="" val="0"/>
              </a:ext>
            </a:extLst>
          </a:blip>
          <a:srcRect t="-11027" b="-11027"/>
          <a:stretch>
            <a:fillRect/>
          </a:stretch>
        </p:blipFill>
        <p:spPr/>
      </p:pic>
    </p:spTree>
    <p:extLst>
      <p:ext uri="{BB962C8B-B14F-4D97-AF65-F5344CB8AC3E}">
        <p14:creationId xmlns:p14="http://schemas.microsoft.com/office/powerpoint/2010/main" xmlns="" val="2108988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Complexity: </a:t>
            </a:r>
            <a:br>
              <a:rPr lang="en-US" dirty="0" smtClean="0"/>
            </a:br>
            <a:r>
              <a:rPr lang="en-US" dirty="0" smtClean="0"/>
              <a:t>Epistasis</a:t>
            </a:r>
            <a:endParaRPr lang="en-US" dirty="0"/>
          </a:p>
        </p:txBody>
      </p:sp>
      <p:sp>
        <p:nvSpPr>
          <p:cNvPr id="3" name="Content Placeholder 2"/>
          <p:cNvSpPr>
            <a:spLocks noGrp="1"/>
          </p:cNvSpPr>
          <p:nvPr>
            <p:ph sz="half" idx="1"/>
          </p:nvPr>
        </p:nvSpPr>
        <p:spPr/>
        <p:txBody>
          <a:bodyPr>
            <a:normAutofit fontScale="25000" lnSpcReduction="20000"/>
          </a:bodyPr>
          <a:lstStyle/>
          <a:p>
            <a:pPr marL="0" indent="0">
              <a:buNone/>
            </a:pPr>
            <a:r>
              <a:rPr lang="en-US" sz="8000" dirty="0" smtClean="0"/>
              <a:t>The products of different genes may interact in various ways, a phenomenon called </a:t>
            </a:r>
            <a:r>
              <a:rPr lang="en-US" sz="8000" dirty="0" smtClean="0">
                <a:solidFill>
                  <a:srgbClr val="FF0000"/>
                </a:solidFill>
              </a:rPr>
              <a:t>epistasis</a:t>
            </a:r>
            <a:r>
              <a:rPr lang="en-US" sz="8000" dirty="0" smtClean="0"/>
              <a:t>. That is, a given phenotype is regulated by </a:t>
            </a:r>
            <a:r>
              <a:rPr lang="en-US" sz="8000" dirty="0" smtClean="0">
                <a:solidFill>
                  <a:srgbClr val="FF0000"/>
                </a:solidFill>
              </a:rPr>
              <a:t>modifier genes</a:t>
            </a:r>
            <a:r>
              <a:rPr lang="en-US" sz="8000" dirty="0" smtClean="0"/>
              <a:t>. </a:t>
            </a:r>
          </a:p>
          <a:p>
            <a:r>
              <a:rPr lang="en-US" sz="8000" dirty="0" smtClean="0"/>
              <a:t>A well known example is coat color in Labrador retrievers. If the E gene is </a:t>
            </a:r>
            <a:r>
              <a:rPr lang="en-US" sz="8000" dirty="0" smtClean="0">
                <a:solidFill>
                  <a:srgbClr val="FF0000"/>
                </a:solidFill>
              </a:rPr>
              <a:t>doubly recessive, </a:t>
            </a:r>
            <a:r>
              <a:rPr lang="en-US" sz="8000" dirty="0" err="1" smtClean="0">
                <a:solidFill>
                  <a:srgbClr val="FF0000"/>
                </a:solidFill>
              </a:rPr>
              <a:t>ee</a:t>
            </a:r>
            <a:r>
              <a:rPr lang="en-US" sz="8000" dirty="0">
                <a:solidFill>
                  <a:srgbClr val="FF0000"/>
                </a:solidFill>
              </a:rPr>
              <a:t> </a:t>
            </a:r>
            <a:r>
              <a:rPr lang="en-US" sz="8000" dirty="0" smtClean="0"/>
              <a:t>(circled genotype), the fur is golden (no color). The  B gene is “negated”. The e allele probably codes for a non-functional protein required for hair color. </a:t>
            </a:r>
          </a:p>
          <a:p>
            <a:r>
              <a:rPr lang="en-US" sz="8000" dirty="0" smtClean="0">
                <a:solidFill>
                  <a:srgbClr val="FF0000"/>
                </a:solidFill>
              </a:rPr>
              <a:t>One E allele </a:t>
            </a:r>
            <a:r>
              <a:rPr lang="en-US" sz="8000" dirty="0" smtClean="0"/>
              <a:t>is sufficient to allow color production to proceed. If the E gene is expressed as EE or </a:t>
            </a:r>
            <a:r>
              <a:rPr lang="en-US" sz="8000" dirty="0" err="1" smtClean="0"/>
              <a:t>Ee</a:t>
            </a:r>
            <a:r>
              <a:rPr lang="en-US" sz="8000" dirty="0" smtClean="0"/>
              <a:t> (boxed genotype), the dogs will be brown (bb) or black (BB, Bb).</a:t>
            </a:r>
          </a:p>
          <a:p>
            <a:pPr marL="0" indent="0">
              <a:buNone/>
            </a:pPr>
            <a:endParaRPr lang="en-US" sz="6000" dirty="0" smtClean="0"/>
          </a:p>
          <a:p>
            <a:pPr marL="0" indent="0">
              <a:buNone/>
            </a:pPr>
            <a:endParaRPr lang="en-US" dirty="0" smtClean="0">
              <a:solidFill>
                <a:srgbClr val="FF0000"/>
              </a:solidFill>
            </a:endParaRPr>
          </a:p>
          <a:p>
            <a:pPr marL="0" indent="0">
              <a:buNone/>
            </a:pPr>
            <a:r>
              <a:rPr lang="en-US" dirty="0" smtClean="0"/>
              <a:t> </a:t>
            </a:r>
            <a:endParaRPr lang="en-US" dirty="0"/>
          </a:p>
        </p:txBody>
      </p:sp>
      <p:pic>
        <p:nvPicPr>
          <p:cNvPr id="9" name="Content Placeholder 8" descr="epistasis labs.jpg"/>
          <p:cNvPicPr>
            <a:picLocks noGrp="1" noChangeAspect="1"/>
          </p:cNvPicPr>
          <p:nvPr>
            <p:ph sz="half" idx="2"/>
          </p:nvPr>
        </p:nvPicPr>
        <p:blipFill>
          <a:blip r:embed="rId3">
            <a:extLst>
              <a:ext uri="{28A0092B-C50C-407E-A947-70E740481C1C}">
                <a14:useLocalDpi xmlns:a14="http://schemas.microsoft.com/office/drawing/2010/main" xmlns="" val="0"/>
              </a:ext>
            </a:extLst>
          </a:blip>
          <a:srcRect t="-23829" b="-23829"/>
          <a:stretch>
            <a:fillRect/>
          </a:stretch>
        </p:blipFill>
        <p:spPr>
          <a:prstGeom prst="rect">
            <a:avLst/>
          </a:prstGeom>
        </p:spPr>
      </p:pic>
      <p:sp>
        <p:nvSpPr>
          <p:cNvPr id="10" name="Oval 9"/>
          <p:cNvSpPr/>
          <p:nvPr/>
        </p:nvSpPr>
        <p:spPr>
          <a:xfrm>
            <a:off x="4931873" y="3082247"/>
            <a:ext cx="443868" cy="271238"/>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734598" y="4549397"/>
            <a:ext cx="764440" cy="308225"/>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73541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Epistasis and </a:t>
            </a:r>
            <a:r>
              <a:rPr lang="en-US" smtClean="0"/>
              <a:t>Skin Color</a:t>
            </a:r>
            <a:endParaRPr lang="en-US"/>
          </a:p>
        </p:txBody>
      </p:sp>
      <p:sp>
        <p:nvSpPr>
          <p:cNvPr id="3" name="Content Placeholder 2"/>
          <p:cNvSpPr>
            <a:spLocks noGrp="1"/>
          </p:cNvSpPr>
          <p:nvPr>
            <p:ph sz="half" idx="1"/>
          </p:nvPr>
        </p:nvSpPr>
        <p:spPr/>
        <p:txBody>
          <a:bodyPr>
            <a:normAutofit fontScale="77500" lnSpcReduction="20000"/>
          </a:bodyPr>
          <a:lstStyle/>
          <a:p>
            <a:r>
              <a:rPr lang="en-US" dirty="0" smtClean="0"/>
              <a:t>The biochemistry of producing skin pigments has two separate processes: 1) the pathway for </a:t>
            </a:r>
            <a:r>
              <a:rPr lang="en-US" dirty="0" smtClean="0">
                <a:solidFill>
                  <a:srgbClr val="FF0000"/>
                </a:solidFill>
              </a:rPr>
              <a:t>synthesizing</a:t>
            </a:r>
            <a:r>
              <a:rPr lang="en-US" dirty="0" smtClean="0"/>
              <a:t> pigment from precursors; and 2) </a:t>
            </a:r>
            <a:r>
              <a:rPr lang="en-US" dirty="0" smtClean="0">
                <a:solidFill>
                  <a:srgbClr val="0000FF"/>
                </a:solidFill>
              </a:rPr>
              <a:t>regulating</a:t>
            </a:r>
            <a:r>
              <a:rPr lang="en-US" dirty="0" smtClean="0"/>
              <a:t> the amount of pigment made. </a:t>
            </a:r>
          </a:p>
          <a:p>
            <a:r>
              <a:rPr lang="en-US" dirty="0" smtClean="0"/>
              <a:t>The second set of genes (blue) modifies or regulates the output of the first set (red) of genes by limiting the amount of tyrosine that enters the synthetic pathway. </a:t>
            </a:r>
            <a:endParaRPr lang="en-US" dirty="0"/>
          </a:p>
        </p:txBody>
      </p:sp>
      <p:pic>
        <p:nvPicPr>
          <p:cNvPr id="5" name="Content Placeholder 4" descr="overall pathway copy 2.tif"/>
          <p:cNvPicPr>
            <a:picLocks noGrp="1" noChangeAspect="1"/>
          </p:cNvPicPr>
          <p:nvPr>
            <p:ph sz="half" idx="2"/>
          </p:nvPr>
        </p:nvPicPr>
        <p:blipFill>
          <a:blip r:embed="rId3">
            <a:extLst>
              <a:ext uri="{28A0092B-C50C-407E-A947-70E740481C1C}">
                <a14:useLocalDpi xmlns:a14="http://schemas.microsoft.com/office/drawing/2010/main" xmlns="" val="0"/>
              </a:ext>
            </a:extLst>
          </a:blip>
          <a:srcRect t="-13281" b="-13281"/>
          <a:stretch>
            <a:fillRect/>
          </a:stretch>
        </p:blipFill>
        <p:spPr/>
      </p:pic>
      <p:sp>
        <p:nvSpPr>
          <p:cNvPr id="6" name="Oval 5"/>
          <p:cNvSpPr/>
          <p:nvPr/>
        </p:nvSpPr>
        <p:spPr>
          <a:xfrm>
            <a:off x="5979895" y="3057589"/>
            <a:ext cx="1837123" cy="154112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894884" y="3291841"/>
            <a:ext cx="1085011" cy="1195912"/>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888231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a:t>
            </a:r>
            <a:endParaRPr lang="en-US" dirty="0"/>
          </a:p>
        </p:txBody>
      </p:sp>
      <p:sp>
        <p:nvSpPr>
          <p:cNvPr id="6" name="Content Placeholder 5"/>
          <p:cNvSpPr>
            <a:spLocks noGrp="1"/>
          </p:cNvSpPr>
          <p:nvPr>
            <p:ph idx="1"/>
          </p:nvPr>
        </p:nvSpPr>
        <p:spPr/>
        <p:txBody>
          <a:bodyPr>
            <a:normAutofit fontScale="85000" lnSpcReduction="20000"/>
          </a:bodyPr>
          <a:lstStyle/>
          <a:p>
            <a:pPr marL="0" indent="0">
              <a:buNone/>
            </a:pPr>
            <a:r>
              <a:rPr lang="en-US" dirty="0" smtClean="0"/>
              <a:t>The question asked was: </a:t>
            </a:r>
            <a:r>
              <a:rPr lang="en-US" dirty="0" smtClean="0">
                <a:solidFill>
                  <a:srgbClr val="FF0000"/>
                </a:solidFill>
              </a:rPr>
              <a:t>Can </a:t>
            </a:r>
            <a:r>
              <a:rPr lang="en-US" dirty="0">
                <a:solidFill>
                  <a:srgbClr val="FF0000"/>
                </a:solidFill>
              </a:rPr>
              <a:t>we explain how the products of all relevant genes add up to a given phenotype, in this case skin color? </a:t>
            </a:r>
            <a:endParaRPr lang="en-US" dirty="0" smtClean="0">
              <a:solidFill>
                <a:srgbClr val="FF0000"/>
              </a:solidFill>
            </a:endParaRPr>
          </a:p>
          <a:p>
            <a:pPr marL="0" indent="0">
              <a:buNone/>
            </a:pPr>
            <a:r>
              <a:rPr lang="en-US" dirty="0" smtClean="0"/>
              <a:t>Answer: </a:t>
            </a:r>
          </a:p>
          <a:p>
            <a:r>
              <a:rPr lang="en-US" dirty="0" smtClean="0"/>
              <a:t>Geneticists have determined the properties of some relevant genes and their expressed proteins. </a:t>
            </a:r>
          </a:p>
          <a:p>
            <a:r>
              <a:rPr lang="en-US" dirty="0" smtClean="0"/>
              <a:t>They know how some of them interact. </a:t>
            </a:r>
          </a:p>
          <a:p>
            <a:r>
              <a:rPr lang="en-US" dirty="0" smtClean="0"/>
              <a:t>They also know that the biological basis of skin color is complicated, as shown by the continuous nature of the phenotype. </a:t>
            </a:r>
          </a:p>
          <a:p>
            <a:r>
              <a:rPr lang="en-US" dirty="0" smtClean="0"/>
              <a:t>The current explanations are just the beginning of understanding a very complicated phenotype.</a:t>
            </a:r>
            <a:endParaRPr lang="en-US" dirty="0"/>
          </a:p>
        </p:txBody>
      </p:sp>
    </p:spTree>
    <p:extLst>
      <p:ext uri="{BB962C8B-B14F-4D97-AF65-F5344CB8AC3E}">
        <p14:creationId xmlns:p14="http://schemas.microsoft.com/office/powerpoint/2010/main" xmlns="" val="444902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Many Genes and One Phenotype</a:t>
            </a:r>
            <a:br>
              <a:rPr lang="en-US" dirty="0" smtClean="0"/>
            </a:br>
            <a:r>
              <a:rPr lang="en-US" dirty="0" smtClean="0"/>
              <a:t>It’s Complicated</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There are many dozens of genes and their expressed proteins involved in skin pigmentation in humans. </a:t>
            </a:r>
            <a:endParaRPr lang="en-US" sz="2400" dirty="0"/>
          </a:p>
          <a:p>
            <a:pPr marL="0" indent="0">
              <a:buNone/>
            </a:pPr>
            <a:r>
              <a:rPr lang="en-US" sz="2400" dirty="0" smtClean="0"/>
              <a:t>A reasonable question is: Can we explain how the products of all relevant genes add up to a given phenotype, in this case skin color? Essentially, we are asking about the nature of </a:t>
            </a:r>
            <a:r>
              <a:rPr lang="en-US" sz="2400" dirty="0" smtClean="0">
                <a:solidFill>
                  <a:srgbClr val="FF0000"/>
                </a:solidFill>
              </a:rPr>
              <a:t>polygenic inheritance. </a:t>
            </a:r>
            <a:endParaRPr lang="en-US" sz="2400" dirty="0">
              <a:solidFill>
                <a:srgbClr val="FF0000"/>
              </a:solidFill>
            </a:endParaRPr>
          </a:p>
        </p:txBody>
      </p:sp>
      <p:pic>
        <p:nvPicPr>
          <p:cNvPr id="4" name="Picture 3" descr="KidComp_landscape-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7200" y="4371628"/>
            <a:ext cx="7601788" cy="2054858"/>
          </a:xfrm>
          <a:prstGeom prst="rect">
            <a:avLst/>
          </a:prstGeom>
        </p:spPr>
      </p:pic>
    </p:spTree>
    <p:extLst>
      <p:ext uri="{BB962C8B-B14F-4D97-AF65-F5344CB8AC3E}">
        <p14:creationId xmlns:p14="http://schemas.microsoft.com/office/powerpoint/2010/main" xmlns="" val="3174341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Polygenic </a:t>
            </a:r>
            <a:r>
              <a:rPr lang="en-US" dirty="0" smtClean="0"/>
              <a:t>Inheritance</a:t>
            </a:r>
            <a:br>
              <a:rPr lang="en-US" dirty="0" smtClean="0"/>
            </a:br>
            <a:r>
              <a:rPr lang="en-US" dirty="0" smtClean="0"/>
              <a:t>A Model</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To address this question, it is useful to examine a very simple model. This model: </a:t>
            </a:r>
          </a:p>
          <a:p>
            <a:r>
              <a:rPr lang="en-US" dirty="0"/>
              <a:t>A</a:t>
            </a:r>
            <a:r>
              <a:rPr lang="en-US" dirty="0" smtClean="0"/>
              <a:t>ssumes three genes, each with two alleles. These are designated as </a:t>
            </a:r>
            <a:r>
              <a:rPr lang="en-US" b="1" dirty="0" err="1" smtClean="0"/>
              <a:t>A</a:t>
            </a:r>
            <a:r>
              <a:rPr lang="en-US" dirty="0" err="1" smtClean="0"/>
              <a:t>,a</a:t>
            </a:r>
            <a:r>
              <a:rPr lang="en-US" dirty="0"/>
              <a:t>;</a:t>
            </a:r>
            <a:r>
              <a:rPr lang="en-US" dirty="0" smtClean="0"/>
              <a:t> </a:t>
            </a:r>
            <a:r>
              <a:rPr lang="en-US" b="1" dirty="0" err="1" smtClean="0"/>
              <a:t>B</a:t>
            </a:r>
            <a:r>
              <a:rPr lang="en-US" dirty="0" err="1" smtClean="0"/>
              <a:t>,b</a:t>
            </a:r>
            <a:r>
              <a:rPr lang="en-US" dirty="0" smtClean="0"/>
              <a:t>; and </a:t>
            </a:r>
            <a:r>
              <a:rPr lang="en-US" b="1" dirty="0" err="1" smtClean="0"/>
              <a:t>E</a:t>
            </a:r>
            <a:r>
              <a:rPr lang="en-US" dirty="0" err="1" smtClean="0"/>
              <a:t>,e</a:t>
            </a:r>
            <a:r>
              <a:rPr lang="en-US" dirty="0" smtClean="0"/>
              <a:t>.  </a:t>
            </a:r>
          </a:p>
          <a:p>
            <a:r>
              <a:rPr lang="en-US" dirty="0" smtClean="0"/>
              <a:t>Simplifies the effect of each gene by saying that the dominant form codes for a “dose”</a:t>
            </a:r>
            <a:r>
              <a:rPr lang="en-US" dirty="0"/>
              <a:t> </a:t>
            </a:r>
            <a:r>
              <a:rPr lang="en-US" dirty="0" smtClean="0"/>
              <a:t>of dark skin and the recessive form codes for  a “dose” of light skin. The result is seven skin colors, depending on the doses of dark and light skin alleles.</a:t>
            </a:r>
          </a:p>
          <a:p>
            <a:pPr marL="0" indent="0">
              <a:buNone/>
            </a:pPr>
            <a:r>
              <a:rPr lang="en-US" dirty="0" smtClean="0"/>
              <a:t>The </a:t>
            </a:r>
            <a:r>
              <a:rPr lang="en-US" dirty="0"/>
              <a:t>genotype </a:t>
            </a:r>
            <a:r>
              <a:rPr lang="en-US" dirty="0" smtClean="0">
                <a:solidFill>
                  <a:srgbClr val="000090"/>
                </a:solidFill>
              </a:rPr>
              <a:t>AA, BB, EE </a:t>
            </a:r>
            <a:r>
              <a:rPr lang="en-US" dirty="0" smtClean="0"/>
              <a:t>would produce the </a:t>
            </a:r>
            <a:r>
              <a:rPr lang="en-US" dirty="0"/>
              <a:t>darkest skin and the genotype </a:t>
            </a:r>
            <a:r>
              <a:rPr lang="en-US" dirty="0" err="1" smtClean="0">
                <a:solidFill>
                  <a:srgbClr val="000090"/>
                </a:solidFill>
              </a:rPr>
              <a:t>aa</a:t>
            </a:r>
            <a:r>
              <a:rPr lang="en-US" dirty="0" smtClean="0">
                <a:solidFill>
                  <a:srgbClr val="000090"/>
                </a:solidFill>
              </a:rPr>
              <a:t>, bb, </a:t>
            </a:r>
            <a:r>
              <a:rPr lang="en-US" dirty="0" err="1" smtClean="0">
                <a:solidFill>
                  <a:srgbClr val="000090"/>
                </a:solidFill>
              </a:rPr>
              <a:t>ee</a:t>
            </a:r>
            <a:r>
              <a:rPr lang="en-US" dirty="0" smtClean="0">
                <a:solidFill>
                  <a:srgbClr val="000090"/>
                </a:solidFill>
              </a:rPr>
              <a:t> </a:t>
            </a:r>
            <a:r>
              <a:rPr lang="en-US" dirty="0" smtClean="0"/>
              <a:t>would produce </a:t>
            </a:r>
            <a:r>
              <a:rPr lang="en-US" dirty="0"/>
              <a:t>the </a:t>
            </a:r>
            <a:r>
              <a:rPr lang="en-US" dirty="0" smtClean="0"/>
              <a:t>lightest skin.</a:t>
            </a:r>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xmlns="" val="96021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Many Genes and One Phenotype</a:t>
            </a:r>
            <a:br>
              <a:rPr lang="en-US" dirty="0"/>
            </a:br>
            <a:r>
              <a:rPr lang="en-US" dirty="0"/>
              <a:t>It’s Complicated</a:t>
            </a:r>
          </a:p>
        </p:txBody>
      </p:sp>
      <p:sp>
        <p:nvSpPr>
          <p:cNvPr id="3" name="Content Placeholder 2"/>
          <p:cNvSpPr>
            <a:spLocks noGrp="1"/>
          </p:cNvSpPr>
          <p:nvPr>
            <p:ph idx="1"/>
          </p:nvPr>
        </p:nvSpPr>
        <p:spPr/>
        <p:txBody>
          <a:bodyPr>
            <a:normAutofit/>
          </a:bodyPr>
          <a:lstStyle/>
          <a:p>
            <a:pPr marL="0" indent="0">
              <a:buNone/>
            </a:pPr>
            <a:r>
              <a:rPr lang="en-US" sz="2400" dirty="0" smtClean="0"/>
              <a:t>When thinking about polygenic inheritance, it’s a good idea to have a handle on </a:t>
            </a:r>
            <a:r>
              <a:rPr lang="en-US" sz="2400" dirty="0" smtClean="0">
                <a:solidFill>
                  <a:srgbClr val="FF0000"/>
                </a:solidFill>
              </a:rPr>
              <a:t>how</a:t>
            </a:r>
            <a:r>
              <a:rPr lang="en-US" sz="2400" dirty="0" smtClean="0"/>
              <a:t> three genes, each with two alleles, are passed down to offspring.</a:t>
            </a:r>
          </a:p>
          <a:p>
            <a:pPr marL="0" indent="0">
              <a:buNone/>
            </a:pPr>
            <a:r>
              <a:rPr lang="en-US" sz="2400" dirty="0" smtClean="0"/>
              <a:t>Thus, we invoke the venerable work of the venerable monk, </a:t>
            </a:r>
            <a:r>
              <a:rPr lang="en-US" sz="2400" dirty="0" err="1" smtClean="0"/>
              <a:t>Gregor</a:t>
            </a:r>
            <a:r>
              <a:rPr lang="en-US" sz="2400" dirty="0" smtClean="0"/>
              <a:t> Mendel (below, with his famous peas), and tie his ideas to what we know about separation of genes and alleles when parents make reproductive cells. The cellular basis of his ideas is meiosis, shown on the next slides. </a:t>
            </a:r>
            <a:endParaRPr lang="en-US" sz="2400" dirty="0"/>
          </a:p>
        </p:txBody>
      </p:sp>
      <p:pic>
        <p:nvPicPr>
          <p:cNvPr id="4" name="Picture 3" descr="gregor-mendel.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83916" y="4357451"/>
            <a:ext cx="3902884" cy="2041750"/>
          </a:xfrm>
          <a:prstGeom prst="rect">
            <a:avLst/>
          </a:prstGeom>
        </p:spPr>
      </p:pic>
    </p:spTree>
    <p:extLst>
      <p:ext uri="{BB962C8B-B14F-4D97-AF65-F5344CB8AC3E}">
        <p14:creationId xmlns:p14="http://schemas.microsoft.com/office/powerpoint/2010/main" xmlns="" val="1337627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87814" y="428539"/>
            <a:ext cx="4603012" cy="1201554"/>
          </a:xfrm>
          <a:prstGeom prst="rect">
            <a:avLst/>
          </a:prstGeom>
        </p:spPr>
      </p:pic>
      <p:sp>
        <p:nvSpPr>
          <p:cNvPr id="8" name="Content Placeholder 7"/>
          <p:cNvSpPr>
            <a:spLocks noGrp="1"/>
          </p:cNvSpPr>
          <p:nvPr>
            <p:ph idx="1"/>
          </p:nvPr>
        </p:nvSpPr>
        <p:spPr>
          <a:xfrm>
            <a:off x="134165" y="1894993"/>
            <a:ext cx="2850873" cy="4316375"/>
          </a:xfrm>
        </p:spPr>
        <p:txBody>
          <a:bodyPr>
            <a:normAutofit/>
          </a:bodyPr>
          <a:lstStyle/>
          <a:p>
            <a:pPr marL="0" indent="0">
              <a:buNone/>
            </a:pPr>
            <a:r>
              <a:rPr lang="en-US" sz="2400" b="1" dirty="0" smtClean="0"/>
              <a:t>Overview of Meiosis </a:t>
            </a:r>
            <a:endParaRPr lang="en-US" sz="2400" b="1" dirty="0"/>
          </a:p>
          <a:p>
            <a:pPr marL="0" indent="0">
              <a:buNone/>
            </a:pPr>
            <a:r>
              <a:rPr lang="en-US" sz="2000" dirty="0"/>
              <a:t>Each chromosome </a:t>
            </a:r>
            <a:r>
              <a:rPr lang="en-US" sz="2000" dirty="0" smtClean="0"/>
              <a:t>is duplicated </a:t>
            </a:r>
            <a:r>
              <a:rPr lang="en-US" sz="2000" dirty="0"/>
              <a:t>earlier in the process of meiosis. </a:t>
            </a:r>
            <a:r>
              <a:rPr lang="en-US" sz="2000" dirty="0" smtClean="0"/>
              <a:t>At Metaphase I, </a:t>
            </a:r>
            <a:r>
              <a:rPr lang="en-US" sz="2000" dirty="0"/>
              <a:t>the two </a:t>
            </a:r>
            <a:r>
              <a:rPr lang="en-US" sz="2000" dirty="0" smtClean="0"/>
              <a:t>versions of </a:t>
            </a:r>
            <a:r>
              <a:rPr lang="en-US" sz="2000" dirty="0"/>
              <a:t>a given chromosome pair “find” each </a:t>
            </a:r>
            <a:r>
              <a:rPr lang="en-US" sz="2000" dirty="0" smtClean="0"/>
              <a:t>other.</a:t>
            </a:r>
            <a:endParaRPr lang="en-US" sz="2000" dirty="0"/>
          </a:p>
        </p:txBody>
      </p:sp>
      <p:sp>
        <p:nvSpPr>
          <p:cNvPr id="9" name="Rectangle 8"/>
          <p:cNvSpPr/>
          <p:nvPr/>
        </p:nvSpPr>
        <p:spPr>
          <a:xfrm>
            <a:off x="5819556" y="2210655"/>
            <a:ext cx="3253524" cy="3477875"/>
          </a:xfrm>
          <a:prstGeom prst="rect">
            <a:avLst/>
          </a:prstGeom>
        </p:spPr>
        <p:txBody>
          <a:bodyPr wrap="square">
            <a:spAutoFit/>
          </a:bodyPr>
          <a:lstStyle/>
          <a:p>
            <a:r>
              <a:rPr lang="en-US" sz="2000" dirty="0" smtClean="0"/>
              <a:t>These chromosome </a:t>
            </a:r>
            <a:r>
              <a:rPr lang="en-US" sz="2000" dirty="0"/>
              <a:t>pairs </a:t>
            </a:r>
            <a:r>
              <a:rPr lang="en-US" sz="2000" dirty="0" smtClean="0"/>
              <a:t>separate during meiosis I.  Subsequently</a:t>
            </a:r>
            <a:r>
              <a:rPr lang="en-US" sz="2000" dirty="0"/>
              <a:t>, two new cells form, each having one member of a chromosome pair. Then, the two duplicates of a chromosome </a:t>
            </a:r>
            <a:r>
              <a:rPr lang="en-US" sz="2000" dirty="0" smtClean="0"/>
              <a:t>separate at meiosis II </a:t>
            </a:r>
            <a:r>
              <a:rPr lang="en-US" sz="2000" dirty="0"/>
              <a:t>to produce four cells, each with a single chromosome from the original </a:t>
            </a:r>
            <a:r>
              <a:rPr lang="en-US" sz="2000" dirty="0" smtClean="0"/>
              <a:t>pair.</a:t>
            </a:r>
            <a:endParaRPr lang="en-US" sz="2000" dirty="0"/>
          </a:p>
        </p:txBody>
      </p:sp>
      <p:sp>
        <p:nvSpPr>
          <p:cNvPr id="10" name="Right Arrow 9"/>
          <p:cNvSpPr/>
          <p:nvPr/>
        </p:nvSpPr>
        <p:spPr>
          <a:xfrm>
            <a:off x="4774256" y="825092"/>
            <a:ext cx="417116" cy="639679"/>
          </a:xfrm>
          <a:prstGeom prst="rightArrow">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1" name="Picture 10"/>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265535" y="224203"/>
            <a:ext cx="3807544" cy="1711581"/>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2914117" y="2299130"/>
            <a:ext cx="2914562" cy="4384441"/>
          </a:xfrm>
          <a:prstGeom prst="rect">
            <a:avLst/>
          </a:prstGeom>
        </p:spPr>
      </p:pic>
      <p:sp>
        <p:nvSpPr>
          <p:cNvPr id="14" name="Right Arrow 13"/>
          <p:cNvSpPr/>
          <p:nvPr/>
        </p:nvSpPr>
        <p:spPr>
          <a:xfrm rot="7849569">
            <a:off x="5047166" y="1755928"/>
            <a:ext cx="417116" cy="639679"/>
          </a:xfrm>
          <a:prstGeom prst="rightArrow">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1240648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smtClean="0"/>
              <a:t>Law of Segregation</a:t>
            </a:r>
            <a:endParaRPr lang="en-US" dirty="0"/>
          </a:p>
        </p:txBody>
      </p:sp>
      <p:sp>
        <p:nvSpPr>
          <p:cNvPr id="3" name="Content Placeholder 2"/>
          <p:cNvSpPr>
            <a:spLocks noGrp="1"/>
          </p:cNvSpPr>
          <p:nvPr>
            <p:ph sz="half" idx="1"/>
          </p:nvPr>
        </p:nvSpPr>
        <p:spPr/>
        <p:txBody>
          <a:bodyPr>
            <a:normAutofit fontScale="85000" lnSpcReduction="20000"/>
          </a:bodyPr>
          <a:lstStyle/>
          <a:p>
            <a:pPr marL="0" indent="0">
              <a:buNone/>
            </a:pPr>
            <a:r>
              <a:rPr lang="en-US" dirty="0" smtClean="0"/>
              <a:t>Next, we’ll look at a single pair of chromosomes. The pipe cleaners represent a duplicated pair of matched (homologous) chromosomes of a parent with what we’ll call the </a:t>
            </a:r>
            <a:r>
              <a:rPr lang="en-US" dirty="0" err="1" smtClean="0">
                <a:solidFill>
                  <a:srgbClr val="0000FF"/>
                </a:solidFill>
              </a:rPr>
              <a:t>Ee</a:t>
            </a:r>
            <a:r>
              <a:rPr lang="en-US" dirty="0" smtClean="0"/>
              <a:t> genotype, ready to separate during meiosis I. The beads represent the alleles </a:t>
            </a:r>
            <a:r>
              <a:rPr lang="en-US" dirty="0" smtClean="0">
                <a:solidFill>
                  <a:srgbClr val="0000FF"/>
                </a:solidFill>
              </a:rPr>
              <a:t>E</a:t>
            </a:r>
            <a:r>
              <a:rPr lang="en-US" dirty="0" smtClean="0"/>
              <a:t> (pink) and </a:t>
            </a:r>
            <a:r>
              <a:rPr lang="en-US" dirty="0" smtClean="0">
                <a:solidFill>
                  <a:srgbClr val="0000FF"/>
                </a:solidFill>
              </a:rPr>
              <a:t>e</a:t>
            </a:r>
            <a:r>
              <a:rPr lang="en-US" dirty="0" smtClean="0"/>
              <a:t> (white). Upon separation the two kinds of alleles will </a:t>
            </a:r>
            <a:r>
              <a:rPr lang="en-US" dirty="0" smtClean="0">
                <a:solidFill>
                  <a:srgbClr val="FF0000"/>
                </a:solidFill>
              </a:rPr>
              <a:t>segregate</a:t>
            </a:r>
            <a:r>
              <a:rPr lang="en-US" dirty="0" smtClean="0"/>
              <a:t>. During meiosis II, the duplicated alleles split apart. </a:t>
            </a:r>
          </a:p>
          <a:p>
            <a:pPr marL="0" indent="0">
              <a:buNone/>
            </a:pPr>
            <a:endParaRPr lang="en-US" dirty="0" smtClean="0"/>
          </a:p>
        </p:txBody>
      </p:sp>
      <p:pic>
        <p:nvPicPr>
          <p:cNvPr id="5" name="Content Placeholder 6" descr="IMG_3746.JPG"/>
          <p:cNvPicPr>
            <a:picLocks noGrp="1" noChangeAspect="1"/>
          </p:cNvPicPr>
          <p:nvPr>
            <p:ph sz="half" idx="2"/>
          </p:nvPr>
        </p:nvPicPr>
        <p:blipFill>
          <a:blip r:embed="rId3" cstate="email">
            <a:extLst>
              <a:ext uri="{28A0092B-C50C-407E-A947-70E740481C1C}">
                <a14:useLocalDpi xmlns:a14="http://schemas.microsoft.com/office/drawing/2010/main" xmlns=""/>
              </a:ext>
            </a:extLst>
          </a:blip>
          <a:srcRect l="462" r="462"/>
          <a:stretch>
            <a:fillRect/>
          </a:stretch>
        </p:blipFill>
        <p:spPr/>
      </p:pic>
    </p:spTree>
    <p:extLst>
      <p:ext uri="{BB962C8B-B14F-4D97-AF65-F5344CB8AC3E}">
        <p14:creationId xmlns:p14="http://schemas.microsoft.com/office/powerpoint/2010/main" xmlns="" val="711539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Law of Assortment: Independent </a:t>
            </a:r>
            <a:r>
              <a:rPr lang="en-US" dirty="0"/>
              <a:t>I</a:t>
            </a:r>
            <a:r>
              <a:rPr lang="en-US" dirty="0" smtClean="0"/>
              <a:t>nheritance of Chromosomes</a:t>
            </a:r>
            <a:endParaRPr lang="en-US" dirty="0"/>
          </a:p>
        </p:txBody>
      </p:sp>
      <p:pic>
        <p:nvPicPr>
          <p:cNvPr id="5" name="Content Placeholder 4" descr="independent assortment copy.jpg"/>
          <p:cNvPicPr>
            <a:picLocks noGrp="1" noChangeAspect="1"/>
          </p:cNvPicPr>
          <p:nvPr>
            <p:ph sz="half" idx="1"/>
          </p:nvPr>
        </p:nvPicPr>
        <p:blipFill>
          <a:blip r:embed="rId3" cstate="screen">
            <a:extLst>
              <a:ext uri="{28A0092B-C50C-407E-A947-70E740481C1C}">
                <a14:useLocalDpi xmlns:a14="http://schemas.microsoft.com/office/drawing/2010/main" xmlns=""/>
              </a:ext>
            </a:extLst>
          </a:blip>
          <a:srcRect t="-38087" b="-38087"/>
          <a:stretch>
            <a:fillRect/>
          </a:stretch>
        </p:blipFill>
        <p:spPr/>
      </p:pic>
      <p:sp>
        <p:nvSpPr>
          <p:cNvPr id="4" name="Content Placeholder 3"/>
          <p:cNvSpPr>
            <a:spLocks noGrp="1"/>
          </p:cNvSpPr>
          <p:nvPr>
            <p:ph sz="half" idx="2"/>
          </p:nvPr>
        </p:nvSpPr>
        <p:spPr/>
        <p:txBody>
          <a:bodyPr>
            <a:normAutofit fontScale="85000" lnSpcReduction="10000"/>
          </a:bodyPr>
          <a:lstStyle/>
          <a:p>
            <a:pPr marL="0" indent="0">
              <a:buNone/>
            </a:pPr>
            <a:r>
              <a:rPr lang="en-US" dirty="0" smtClean="0"/>
              <a:t>Each member of a pair of chromosomes randomly align on either side of the “equator” of the cell at Metaphase I. </a:t>
            </a:r>
            <a:r>
              <a:rPr lang="en-US" dirty="0"/>
              <a:t>S</a:t>
            </a:r>
            <a:r>
              <a:rPr lang="en-US" dirty="0" smtClean="0"/>
              <a:t>hown are three pairs that correspond with three genes, with two possible arrangements, A and B.  Each member of the three pairs separate </a:t>
            </a:r>
            <a:r>
              <a:rPr lang="en-US" dirty="0" smtClean="0">
                <a:solidFill>
                  <a:srgbClr val="FF0000"/>
                </a:solidFill>
              </a:rPr>
              <a:t>independently</a:t>
            </a:r>
            <a:r>
              <a:rPr lang="en-US" dirty="0" smtClean="0"/>
              <a:t> during </a:t>
            </a:r>
            <a:r>
              <a:rPr lang="en-US" dirty="0"/>
              <a:t>meiosis I. During meiosis II, the duplicated alleles split apart. </a:t>
            </a:r>
          </a:p>
          <a:p>
            <a:pPr marL="0" indent="0">
              <a:buNone/>
            </a:pPr>
            <a:r>
              <a:rPr lang="en-US" dirty="0" smtClean="0"/>
              <a:t> </a:t>
            </a:r>
          </a:p>
        </p:txBody>
      </p:sp>
    </p:spTree>
    <p:extLst>
      <p:ext uri="{BB962C8B-B14F-4D97-AF65-F5344CB8AC3E}">
        <p14:creationId xmlns:p14="http://schemas.microsoft.com/office/powerpoint/2010/main" xmlns="" val="691190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Mendel’s Laws – A Summary</a:t>
            </a:r>
            <a:endParaRPr lang="en-US" dirty="0"/>
          </a:p>
        </p:txBody>
      </p:sp>
      <p:sp>
        <p:nvSpPr>
          <p:cNvPr id="4" name="Content Placeholder 3"/>
          <p:cNvSpPr>
            <a:spLocks noGrp="1"/>
          </p:cNvSpPr>
          <p:nvPr>
            <p:ph sz="half" idx="1"/>
          </p:nvPr>
        </p:nvSpPr>
        <p:spPr>
          <a:xfrm>
            <a:off x="457200" y="1600200"/>
            <a:ext cx="3677361" cy="4525963"/>
          </a:xfrm>
        </p:spPr>
        <p:txBody>
          <a:bodyPr>
            <a:normAutofit/>
          </a:bodyPr>
          <a:lstStyle/>
          <a:p>
            <a:pPr marL="0" indent="0">
              <a:buNone/>
            </a:pPr>
            <a:r>
              <a:rPr lang="en-US" b="1" dirty="0" smtClean="0"/>
              <a:t>Law of Segregation </a:t>
            </a:r>
            <a:r>
              <a:rPr lang="en-US" dirty="0"/>
              <a:t>states that members of a pair of homologous chromosomes segregate during meiosis and are distributed to different gametes. </a:t>
            </a:r>
            <a:endParaRPr lang="en-US" dirty="0" smtClean="0"/>
          </a:p>
        </p:txBody>
      </p:sp>
      <p:sp>
        <p:nvSpPr>
          <p:cNvPr id="3" name="Content Placeholder 2"/>
          <p:cNvSpPr>
            <a:spLocks noGrp="1"/>
          </p:cNvSpPr>
          <p:nvPr>
            <p:ph sz="half" idx="2"/>
          </p:nvPr>
        </p:nvSpPr>
        <p:spPr>
          <a:xfrm>
            <a:off x="4431817" y="1600200"/>
            <a:ext cx="4254983" cy="4525963"/>
          </a:xfrm>
        </p:spPr>
        <p:txBody>
          <a:bodyPr>
            <a:normAutofit/>
          </a:bodyPr>
          <a:lstStyle/>
          <a:p>
            <a:pPr marL="0" indent="0">
              <a:buNone/>
            </a:pPr>
            <a:r>
              <a:rPr lang="en-US" b="1" dirty="0" smtClean="0"/>
              <a:t>Law of Independent Assortment </a:t>
            </a:r>
            <a:r>
              <a:rPr lang="en-US" dirty="0" smtClean="0"/>
              <a:t>states </a:t>
            </a:r>
            <a:r>
              <a:rPr lang="en-US" dirty="0"/>
              <a:t>that each member of a pair of homologous chromosomes segregates independently during meiosis so that alleles carried on different chromosomes are distributed randomly to the </a:t>
            </a:r>
            <a:r>
              <a:rPr lang="en-US" dirty="0" smtClean="0"/>
              <a:t>gametes</a:t>
            </a:r>
            <a:endParaRPr lang="en-US" dirty="0"/>
          </a:p>
          <a:p>
            <a:endParaRPr lang="en-US" dirty="0"/>
          </a:p>
        </p:txBody>
      </p:sp>
    </p:spTree>
    <p:extLst>
      <p:ext uri="{BB962C8B-B14F-4D97-AF65-F5344CB8AC3E}">
        <p14:creationId xmlns:p14="http://schemas.microsoft.com/office/powerpoint/2010/main" xmlns="" val="2570940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788</TotalTime>
  <Words>2144</Words>
  <Application>Microsoft Office PowerPoint</Application>
  <PresentationFormat>On-screen Show (4:3)</PresentationFormat>
  <Paragraphs>186</Paragraphs>
  <Slides>26</Slides>
  <Notes>17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Skin Pigmentation Polygenic Inheritance</vt:lpstr>
      <vt:lpstr>Many Genes and One Phenotype It’s Complicated</vt:lpstr>
      <vt:lpstr>Polygenic Inheritance A Model</vt:lpstr>
      <vt:lpstr>Many Genes and One Phenotype It’s Complicated</vt:lpstr>
      <vt:lpstr>Slide 6</vt:lpstr>
      <vt:lpstr>Law of Segregation</vt:lpstr>
      <vt:lpstr>Law of Assortment: Independent Inheritance of Chromosomes</vt:lpstr>
      <vt:lpstr>Mendel’s Laws – A Summary</vt:lpstr>
      <vt:lpstr>Polygenic Inheritance</vt:lpstr>
      <vt:lpstr>Polygenic Inheritance</vt:lpstr>
      <vt:lpstr>Polygenic Inheritance Some Predictions</vt:lpstr>
      <vt:lpstr>Polygenic Inheritance Some Predictions</vt:lpstr>
      <vt:lpstr>Polygenic Inheritance Some Predictions</vt:lpstr>
      <vt:lpstr>Polygenic Inheritance Making predictions</vt:lpstr>
      <vt:lpstr>Polygenic Inheritance Making predictions</vt:lpstr>
      <vt:lpstr>Model: Unplugged</vt:lpstr>
      <vt:lpstr>Polygenic Inheritance More Genes</vt:lpstr>
      <vt:lpstr>More Genes: Cooked Spaghetti</vt:lpstr>
      <vt:lpstr>More Complications</vt:lpstr>
      <vt:lpstr>One Kind of Complexity One Gene: Multiple Alleles</vt:lpstr>
      <vt:lpstr>Multiple Alleles and Skin Color</vt:lpstr>
      <vt:lpstr>Another complexity:  Relationships Between Alleles</vt:lpstr>
      <vt:lpstr>More Complexity:  Epistasis</vt:lpstr>
      <vt:lpstr>Epistasis and Skin Color</vt:lpstr>
      <vt:lpstr>Summary</vt:lpstr>
    </vt:vector>
  </TitlesOfParts>
  <Company>Michigan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Polygenic Inheritance</dc:title>
  <dc:creator>Merle</dc:creator>
  <cp:lastModifiedBy>Dr.Sadaqat Munir</cp:lastModifiedBy>
  <cp:revision>57</cp:revision>
  <dcterms:created xsi:type="dcterms:W3CDTF">2017-07-07T13:46:54Z</dcterms:created>
  <dcterms:modified xsi:type="dcterms:W3CDTF">2020-10-24T05:29:25Z</dcterms:modified>
</cp:coreProperties>
</file>