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3/26/2020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63627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1287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2981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0668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3/26/2020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71665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20265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02258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27597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3/26/2020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45267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1011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29008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6131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4083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98028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7006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7132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3258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98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1.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3/26/2020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655132272"/>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 id="2147483744" r:id="rId18"/>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9.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B34A1-77A0-1941-97BE-1F04FAD6EC12}"/>
              </a:ext>
            </a:extLst>
          </p:cNvPr>
          <p:cNvSpPr>
            <a:spLocks noGrp="1"/>
          </p:cNvSpPr>
          <p:nvPr>
            <p:ph type="title"/>
          </p:nvPr>
        </p:nvSpPr>
        <p:spPr>
          <a:xfrm>
            <a:off x="2548701" y="1243618"/>
            <a:ext cx="5913287" cy="1755968"/>
          </a:xfrm>
        </p:spPr>
        <p:txBody>
          <a:bodyPr>
            <a:normAutofit fontScale="90000"/>
          </a:bodyPr>
          <a:lstStyle/>
          <a:p>
            <a:r>
              <a:rPr lang="en-US" sz="8000" b="1" i="1">
                <a:latin typeface="Cavolini" panose="03000502040302020204" pitchFamily="66" charset="0"/>
                <a:cs typeface="Cavolini" panose="03000502040302020204" pitchFamily="66" charset="0"/>
              </a:rPr>
              <a:t>VASCULITIS</a:t>
            </a:r>
            <a:r>
              <a:rPr lang="en-US" b="1" i="1">
                <a:latin typeface="Cavolini" panose="03000502040302020204" pitchFamily="66" charset="0"/>
                <a:cs typeface="Cavolini" panose="03000502040302020204" pitchFamily="66" charset="0"/>
              </a:rPr>
              <a:t> </a:t>
            </a:r>
          </a:p>
        </p:txBody>
      </p:sp>
    </p:spTree>
    <p:extLst>
      <p:ext uri="{BB962C8B-B14F-4D97-AF65-F5344CB8AC3E}">
        <p14:creationId xmlns:p14="http://schemas.microsoft.com/office/powerpoint/2010/main" val="19169126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31548-80B4-C946-9159-15B6645B7F18}"/>
              </a:ext>
            </a:extLst>
          </p:cNvPr>
          <p:cNvSpPr>
            <a:spLocks noGrp="1"/>
          </p:cNvSpPr>
          <p:nvPr>
            <p:ph type="title"/>
          </p:nvPr>
        </p:nvSpPr>
        <p:spPr>
          <a:xfrm>
            <a:off x="685799" y="942966"/>
            <a:ext cx="8148637" cy="1009658"/>
          </a:xfrm>
        </p:spPr>
        <p:txBody>
          <a:bodyPr>
            <a:normAutofit/>
          </a:bodyPr>
          <a:lstStyle/>
          <a:p>
            <a:r>
              <a:rPr lang="en-US" sz="5400" b="1" i="1">
                <a:latin typeface="Cavolini" panose="03000502040302020204" pitchFamily="66" charset="0"/>
                <a:cs typeface="Cavolini" panose="03000502040302020204" pitchFamily="66" charset="0"/>
              </a:rPr>
              <a:t>KAWASAKI DISEASE :-</a:t>
            </a:r>
          </a:p>
        </p:txBody>
      </p:sp>
      <p:sp>
        <p:nvSpPr>
          <p:cNvPr id="3" name="Content Placeholder 2">
            <a:extLst>
              <a:ext uri="{FF2B5EF4-FFF2-40B4-BE49-F238E27FC236}">
                <a16:creationId xmlns:a16="http://schemas.microsoft.com/office/drawing/2014/main" id="{4C46234D-F314-0445-AF66-4E11D68005F0}"/>
              </a:ext>
            </a:extLst>
          </p:cNvPr>
          <p:cNvSpPr>
            <a:spLocks noGrp="1"/>
          </p:cNvSpPr>
          <p:nvPr>
            <p:ph idx="1"/>
          </p:nvPr>
        </p:nvSpPr>
        <p:spPr>
          <a:xfrm>
            <a:off x="685800" y="2367201"/>
            <a:ext cx="10820400" cy="4024125"/>
          </a:xfrm>
        </p:spPr>
        <p:txBody>
          <a:bodyPr>
            <a:normAutofit fontScale="92500" lnSpcReduction="10000"/>
          </a:bodyPr>
          <a:lstStyle/>
          <a:p>
            <a:r>
              <a:rPr lang="en-US" sz="2400" i="1">
                <a:latin typeface="Cavolini" panose="03000502040302020204" pitchFamily="66" charset="0"/>
                <a:cs typeface="Cavolini" panose="03000502040302020204" pitchFamily="66" charset="0"/>
              </a:rPr>
              <a:t>Kawasaki disease is an acute systemic disorder of childhood that predominantly occurs in Japan. </a:t>
            </a:r>
          </a:p>
          <a:p>
            <a:r>
              <a:rPr lang="en-US" sz="2400" i="1">
                <a:latin typeface="Cavolini" panose="03000502040302020204" pitchFamily="66" charset="0"/>
                <a:cs typeface="Cavolini" panose="03000502040302020204" pitchFamily="66" charset="0"/>
              </a:rPr>
              <a:t>Presentation is with fever, generalised rash including the palms and soles, inflamed oral mucosa and conjunctival injection resembling a viral exanthem or Stevens–Johnson syndrome.</a:t>
            </a:r>
          </a:p>
          <a:p>
            <a:r>
              <a:rPr lang="en-US" sz="2400" i="1">
                <a:latin typeface="Cavolini" panose="03000502040302020204" pitchFamily="66" charset="0"/>
                <a:cs typeface="Cavolini" panose="03000502040302020204" pitchFamily="66" charset="0"/>
              </a:rPr>
              <a:t>Although the causative trigger is unknown, it has been associated with Mycoplasma and HIV infection. </a:t>
            </a:r>
          </a:p>
          <a:p>
            <a:r>
              <a:rPr lang="en-US" sz="2400" i="1">
                <a:latin typeface="Cavolini" panose="03000502040302020204" pitchFamily="66" charset="0"/>
                <a:cs typeface="Cavolini" panose="03000502040302020204" pitchFamily="66" charset="0"/>
              </a:rPr>
              <a:t>Cardiovascular complications include transient coronary dilatation, myocarditis, pericarditis, myocardial infarction, peripheral vascular insufficiency and gangrene. </a:t>
            </a:r>
          </a:p>
          <a:p>
            <a:r>
              <a:rPr lang="en-US" sz="2400" i="1">
                <a:latin typeface="Cavolini" panose="03000502040302020204" pitchFamily="66" charset="0"/>
                <a:cs typeface="Cavolini" panose="03000502040302020204" pitchFamily="66" charset="0"/>
              </a:rPr>
              <a:t>Treatment is with aspirin (5mg/kg daily for 14 days) and intravenous gammaglobulin (400mg/kg daily for 4 days).</a:t>
            </a:r>
          </a:p>
        </p:txBody>
      </p:sp>
    </p:spTree>
    <p:extLst>
      <p:ext uri="{BB962C8B-B14F-4D97-AF65-F5344CB8AC3E}">
        <p14:creationId xmlns:p14="http://schemas.microsoft.com/office/powerpoint/2010/main" val="409851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86AB-DA24-A740-8438-2C736A7FD34A}"/>
              </a:ext>
            </a:extLst>
          </p:cNvPr>
          <p:cNvSpPr>
            <a:spLocks noGrp="1"/>
          </p:cNvSpPr>
          <p:nvPr>
            <p:ph type="title"/>
          </p:nvPr>
        </p:nvSpPr>
        <p:spPr>
          <a:xfrm>
            <a:off x="3214687" y="357186"/>
            <a:ext cx="5434012" cy="2059782"/>
          </a:xfrm>
        </p:spPr>
        <p:txBody>
          <a:bodyPr>
            <a:normAutofit fontScale="90000"/>
          </a:bodyPr>
          <a:lstStyle/>
          <a:p>
            <a:r>
              <a:rPr lang="en-US" sz="5400" b="1" i="1">
                <a:latin typeface="Cavolini" panose="03000502040302020204" pitchFamily="66" charset="0"/>
                <a:cs typeface="Cavolini" panose="03000502040302020204" pitchFamily="66" charset="0"/>
              </a:rPr>
              <a:t>MICROSCOPIC POLYANGIITIS:-</a:t>
            </a:r>
          </a:p>
        </p:txBody>
      </p:sp>
      <p:sp>
        <p:nvSpPr>
          <p:cNvPr id="3" name="Content Placeholder 2">
            <a:extLst>
              <a:ext uri="{FF2B5EF4-FFF2-40B4-BE49-F238E27FC236}">
                <a16:creationId xmlns:a16="http://schemas.microsoft.com/office/drawing/2014/main" id="{6DA7DC7B-0C8D-B745-8811-50AF3DC34EED}"/>
              </a:ext>
            </a:extLst>
          </p:cNvPr>
          <p:cNvSpPr>
            <a:spLocks noGrp="1"/>
          </p:cNvSpPr>
          <p:nvPr>
            <p:ph idx="1"/>
          </p:nvPr>
        </p:nvSpPr>
        <p:spPr/>
        <p:txBody>
          <a:bodyPr>
            <a:normAutofit fontScale="92500" lnSpcReduction="10000"/>
          </a:bodyPr>
          <a:lstStyle/>
          <a:p>
            <a:r>
              <a:rPr lang="en-US" sz="2800" i="1">
                <a:latin typeface="Cavolini" panose="03000502040302020204" pitchFamily="66" charset="0"/>
                <a:cs typeface="Cavolini" panose="03000502040302020204" pitchFamily="66" charset="0"/>
              </a:rPr>
              <a:t>This has an annual incidence of about 8/1 000 000 and is characterised by necrotising vasculitis affecting small vessels. </a:t>
            </a:r>
          </a:p>
          <a:p>
            <a:r>
              <a:rPr lang="en-US" sz="2800" i="1">
                <a:latin typeface="Cavolini" panose="03000502040302020204" pitchFamily="66" charset="0"/>
                <a:cs typeface="Cavolini" panose="03000502040302020204" pitchFamily="66" charset="0"/>
              </a:rPr>
              <a:t>Typical presentation is with rapidly progressive glomerulonephritis, often associated with alveolar haemorrhage. </a:t>
            </a:r>
          </a:p>
          <a:p>
            <a:r>
              <a:rPr lang="en-US" sz="2800" i="1">
                <a:latin typeface="Cavolini" panose="03000502040302020204" pitchFamily="66" charset="0"/>
                <a:cs typeface="Cavolini" panose="03000502040302020204" pitchFamily="66" charset="0"/>
              </a:rPr>
              <a:t>Cutaneous and gastrointestinal involvement is common and other features include neuropathy (15%) and pleural effusions (15%). </a:t>
            </a:r>
          </a:p>
          <a:p>
            <a:r>
              <a:rPr lang="en-US" sz="2800" i="1">
                <a:latin typeface="Cavolini" panose="03000502040302020204" pitchFamily="66" charset="0"/>
                <a:cs typeface="Cavolini" panose="03000502040302020204" pitchFamily="66" charset="0"/>
              </a:rPr>
              <a:t>Patients are usually p-ANCA (myeloperoxidase)-positive. </a:t>
            </a:r>
          </a:p>
        </p:txBody>
      </p:sp>
    </p:spTree>
    <p:extLst>
      <p:ext uri="{BB962C8B-B14F-4D97-AF65-F5344CB8AC3E}">
        <p14:creationId xmlns:p14="http://schemas.microsoft.com/office/powerpoint/2010/main" val="983479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576EE-FE78-E54D-8F51-EF94A6331583}"/>
              </a:ext>
            </a:extLst>
          </p:cNvPr>
          <p:cNvSpPr>
            <a:spLocks noGrp="1"/>
          </p:cNvSpPr>
          <p:nvPr>
            <p:ph type="title"/>
          </p:nvPr>
        </p:nvSpPr>
        <p:spPr>
          <a:xfrm>
            <a:off x="2085975" y="639315"/>
            <a:ext cx="8610600" cy="1319221"/>
          </a:xfrm>
        </p:spPr>
        <p:txBody>
          <a:bodyPr/>
          <a:lstStyle/>
          <a:p>
            <a:r>
              <a:rPr lang="en-US" b="1" i="1">
                <a:latin typeface="Cavolini" panose="03000502040302020204" pitchFamily="66" charset="0"/>
                <a:cs typeface="Cavolini" panose="03000502040302020204" pitchFamily="66" charset="0"/>
              </a:rPr>
              <a:t>WEGENER GRANULOMATOSIS:-</a:t>
            </a:r>
          </a:p>
        </p:txBody>
      </p:sp>
      <p:sp>
        <p:nvSpPr>
          <p:cNvPr id="3" name="Content Placeholder 2">
            <a:extLst>
              <a:ext uri="{FF2B5EF4-FFF2-40B4-BE49-F238E27FC236}">
                <a16:creationId xmlns:a16="http://schemas.microsoft.com/office/drawing/2014/main" id="{07C2C9B4-A405-DB45-B431-C1F2F7935E4B}"/>
              </a:ext>
            </a:extLst>
          </p:cNvPr>
          <p:cNvSpPr>
            <a:spLocks noGrp="1"/>
          </p:cNvSpPr>
          <p:nvPr>
            <p:ph idx="1"/>
          </p:nvPr>
        </p:nvSpPr>
        <p:spPr>
          <a:xfrm>
            <a:off x="581025" y="2440782"/>
            <a:ext cx="11029949" cy="3861247"/>
          </a:xfrm>
        </p:spPr>
        <p:txBody>
          <a:bodyPr>
            <a:normAutofit fontScale="92500" lnSpcReduction="20000"/>
          </a:bodyPr>
          <a:lstStyle/>
          <a:p>
            <a:r>
              <a:rPr lang="en-US" sz="2800" i="1">
                <a:latin typeface="Cavolini" panose="03000502040302020204" pitchFamily="66" charset="0"/>
                <a:cs typeface="Cavolini" panose="03000502040302020204" pitchFamily="66" charset="0"/>
              </a:rPr>
              <a:t>WG has an incidence of 5–10/1 000 000 and is characterised by granulomatous inflammation and necrotising vasculitis affecting the nasal passages, airways and kidney. </a:t>
            </a:r>
          </a:p>
          <a:p>
            <a:r>
              <a:rPr lang="en-US" sz="2800" i="1">
                <a:latin typeface="Cavolini" panose="03000502040302020204" pitchFamily="66" charset="0"/>
                <a:cs typeface="Cavolini" panose="03000502040302020204" pitchFamily="66" charset="0"/>
              </a:rPr>
              <a:t>The most common presentation is with upper airway involvement (typically epistaxis, nasal crusting and sinusitis), haemoptysis, mucosal ulceration and deafness due to serous otitis media. </a:t>
            </a:r>
          </a:p>
          <a:p>
            <a:r>
              <a:rPr lang="en-US" sz="2800" i="1">
                <a:latin typeface="Cavolini" panose="03000502040302020204" pitchFamily="66" charset="0"/>
                <a:cs typeface="Cavolini" panose="03000502040302020204" pitchFamily="66" charset="0"/>
              </a:rPr>
              <a:t>Proptosis may occur due to inflammation of the retro-orbital tissue, causing diplopia due to entrapment of the extra-ocular muscles, or loss of vision due to optic nerve compression.</a:t>
            </a:r>
          </a:p>
        </p:txBody>
      </p:sp>
    </p:spTree>
    <p:extLst>
      <p:ext uri="{BB962C8B-B14F-4D97-AF65-F5344CB8AC3E}">
        <p14:creationId xmlns:p14="http://schemas.microsoft.com/office/powerpoint/2010/main" val="656141706"/>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53CA-4DF2-FE40-B80B-DC4C9ED40D7D}"/>
              </a:ext>
            </a:extLst>
          </p:cNvPr>
          <p:cNvSpPr>
            <a:spLocks noGrp="1"/>
          </p:cNvSpPr>
          <p:nvPr>
            <p:ph type="title"/>
          </p:nvPr>
        </p:nvSpPr>
        <p:spPr>
          <a:xfrm>
            <a:off x="809625" y="940593"/>
            <a:ext cx="9482138" cy="1119187"/>
          </a:xfrm>
        </p:spPr>
        <p:txBody>
          <a:bodyPr/>
          <a:lstStyle/>
          <a:p>
            <a:r>
              <a:rPr lang="en-US" b="1" i="1">
                <a:latin typeface="Cavolini" panose="03000502040302020204" pitchFamily="66" charset="0"/>
                <a:cs typeface="Cavolini" panose="03000502040302020204" pitchFamily="66" charset="0"/>
              </a:rPr>
              <a:t>   WEGENER GRANULOMATOSIS  </a:t>
            </a:r>
          </a:p>
        </p:txBody>
      </p:sp>
      <p:sp>
        <p:nvSpPr>
          <p:cNvPr id="3" name="Content Placeholder 2">
            <a:extLst>
              <a:ext uri="{FF2B5EF4-FFF2-40B4-BE49-F238E27FC236}">
                <a16:creationId xmlns:a16="http://schemas.microsoft.com/office/drawing/2014/main" id="{6CC89F89-221D-AA47-ADD6-C8B53153AF9E}"/>
              </a:ext>
            </a:extLst>
          </p:cNvPr>
          <p:cNvSpPr>
            <a:spLocks noGrp="1"/>
          </p:cNvSpPr>
          <p:nvPr>
            <p:ph idx="1"/>
          </p:nvPr>
        </p:nvSpPr>
        <p:spPr/>
        <p:txBody>
          <a:bodyPr>
            <a:normAutofit fontScale="92500"/>
          </a:bodyPr>
          <a:lstStyle/>
          <a:p>
            <a:endParaRPr lang="en-US" sz="2800" i="1">
              <a:latin typeface="Cavolini" panose="03000502040302020204" pitchFamily="66" charset="0"/>
              <a:cs typeface="Cavolini" panose="03000502040302020204" pitchFamily="66" charset="0"/>
            </a:endParaRPr>
          </a:p>
          <a:p>
            <a:r>
              <a:rPr lang="en-US" sz="2800" i="1">
                <a:latin typeface="Cavolini" panose="03000502040302020204" pitchFamily="66" charset="0"/>
                <a:cs typeface="Cavolini" panose="03000502040302020204" pitchFamily="66" charset="0"/>
              </a:rPr>
              <a:t>Disturbance of colour vision is an early feature of optic nerve compression. </a:t>
            </a:r>
          </a:p>
          <a:p>
            <a:r>
              <a:rPr lang="en-US" sz="2800" i="1">
                <a:latin typeface="Cavolini" panose="03000502040302020204" pitchFamily="66" charset="0"/>
                <a:cs typeface="Cavolini" panose="03000502040302020204" pitchFamily="66" charset="0"/>
              </a:rPr>
              <a:t>Untreated nasal disease ultimately leads to destruction of bone and cartilage. </a:t>
            </a:r>
          </a:p>
          <a:p>
            <a:r>
              <a:rPr lang="en-US" sz="2800" i="1">
                <a:latin typeface="Cavolini" panose="03000502040302020204" pitchFamily="66" charset="0"/>
                <a:cs typeface="Cavolini" panose="03000502040302020204" pitchFamily="66" charset="0"/>
              </a:rPr>
              <a:t>Migratory pulmonary infiltrates and nodules occur in 50% of patients. </a:t>
            </a:r>
          </a:p>
          <a:p>
            <a:r>
              <a:rPr lang="en-US" sz="2800" i="1">
                <a:latin typeface="Cavolini" panose="03000502040302020204" pitchFamily="66" charset="0"/>
                <a:cs typeface="Cavolini" panose="03000502040302020204" pitchFamily="66" charset="0"/>
              </a:rPr>
              <a:t>A minority of patients present with glomerulonephritis.</a:t>
            </a:r>
          </a:p>
          <a:p>
            <a:r>
              <a:rPr lang="en-US" sz="2800" i="1">
                <a:latin typeface="Cavolini" panose="03000502040302020204" pitchFamily="66" charset="0"/>
                <a:cs typeface="Cavolini" panose="03000502040302020204" pitchFamily="66" charset="0"/>
              </a:rPr>
              <a:t>Patients are usually c-ANCA-positive.</a:t>
            </a:r>
          </a:p>
        </p:txBody>
      </p:sp>
    </p:spTree>
    <p:extLst>
      <p:ext uri="{BB962C8B-B14F-4D97-AF65-F5344CB8AC3E}">
        <p14:creationId xmlns:p14="http://schemas.microsoft.com/office/powerpoint/2010/main" val="37822499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EC5B5-0AB7-E942-BBC0-6105150ACC3B}"/>
              </a:ext>
            </a:extLst>
          </p:cNvPr>
          <p:cNvSpPr>
            <a:spLocks noGrp="1"/>
          </p:cNvSpPr>
          <p:nvPr>
            <p:ph type="title"/>
          </p:nvPr>
        </p:nvSpPr>
        <p:spPr>
          <a:xfrm>
            <a:off x="2631281" y="250029"/>
            <a:ext cx="6415086" cy="2190752"/>
          </a:xfrm>
        </p:spPr>
        <p:txBody>
          <a:bodyPr>
            <a:normAutofit/>
          </a:bodyPr>
          <a:lstStyle/>
          <a:p>
            <a:r>
              <a:rPr lang="en-US" sz="5400" b="1" i="1">
                <a:latin typeface="Cavolini" panose="03000502040302020204" pitchFamily="66" charset="0"/>
                <a:cs typeface="Cavolini" panose="03000502040302020204" pitchFamily="66" charset="0"/>
              </a:rPr>
              <a:t>CHURG STRAUSS SYNDROME:-</a:t>
            </a:r>
          </a:p>
        </p:txBody>
      </p:sp>
      <p:sp>
        <p:nvSpPr>
          <p:cNvPr id="3" name="Content Placeholder 2">
            <a:extLst>
              <a:ext uri="{FF2B5EF4-FFF2-40B4-BE49-F238E27FC236}">
                <a16:creationId xmlns:a16="http://schemas.microsoft.com/office/drawing/2014/main" id="{91A8A57D-0D77-164F-A847-1130D519EB79}"/>
              </a:ext>
            </a:extLst>
          </p:cNvPr>
          <p:cNvSpPr>
            <a:spLocks noGrp="1"/>
          </p:cNvSpPr>
          <p:nvPr>
            <p:ph idx="1"/>
          </p:nvPr>
        </p:nvSpPr>
        <p:spPr>
          <a:xfrm>
            <a:off x="685800" y="2583846"/>
            <a:ext cx="10820400" cy="4024125"/>
          </a:xfrm>
        </p:spPr>
        <p:txBody>
          <a:bodyPr>
            <a:normAutofit fontScale="92500" lnSpcReduction="10000"/>
          </a:bodyPr>
          <a:lstStyle/>
          <a:p>
            <a:r>
              <a:rPr lang="en-US" i="1">
                <a:latin typeface="Cavolini" panose="03000502040302020204" pitchFamily="66" charset="0"/>
                <a:cs typeface="Cavolini" panose="03000502040302020204" pitchFamily="66" charset="0"/>
              </a:rPr>
              <a:t>CSS has an incidence of 1–3/1 000 000. </a:t>
            </a:r>
          </a:p>
          <a:p>
            <a:r>
              <a:rPr lang="en-US" i="1">
                <a:latin typeface="Cavolini" panose="03000502040302020204" pitchFamily="66" charset="0"/>
                <a:cs typeface="Cavolini" panose="03000502040302020204" pitchFamily="66" charset="0"/>
              </a:rPr>
              <a:t>Pathologically, it is similar to WG but eosinophilic infiltration of the vessel wall also occurs. </a:t>
            </a:r>
          </a:p>
          <a:p>
            <a:r>
              <a:rPr lang="en-US" i="1">
                <a:latin typeface="Cavolini" panose="03000502040302020204" pitchFamily="66" charset="0"/>
                <a:cs typeface="Cavolini" panose="03000502040302020204" pitchFamily="66" charset="0"/>
              </a:rPr>
              <a:t>Most patients have a prodromal period for many years characterised by allergic rhinitis, nasal polyposis and late-onset asthma that is often difficult to control. </a:t>
            </a:r>
          </a:p>
          <a:p>
            <a:r>
              <a:rPr lang="en-US" i="1">
                <a:latin typeface="Cavolini" panose="03000502040302020204" pitchFamily="66" charset="0"/>
                <a:cs typeface="Cavolini" panose="03000502040302020204" pitchFamily="66" charset="0"/>
              </a:rPr>
              <a:t>The typical acute presentation is with a triad of skin lesions (purpura or nodules), asymmetric mononeuritis multiplex and eosinophilia on a background of resistant asthma. </a:t>
            </a:r>
          </a:p>
          <a:p>
            <a:r>
              <a:rPr lang="en-US" i="1">
                <a:latin typeface="Cavolini" panose="03000502040302020204" pitchFamily="66" charset="0"/>
                <a:cs typeface="Cavolini" panose="03000502040302020204" pitchFamily="66" charset="0"/>
              </a:rPr>
              <a:t>Pulmonary infiltrates and pleural or pericardial effusions due to serositis may be present.</a:t>
            </a:r>
          </a:p>
          <a:p>
            <a:r>
              <a:rPr lang="en-US" i="1">
                <a:latin typeface="Cavolini" panose="03000502040302020204" pitchFamily="66" charset="0"/>
                <a:cs typeface="Cavolini" panose="03000502040302020204" pitchFamily="66" charset="0"/>
              </a:rPr>
              <a:t>Up to 50% of patients have abdominal symptoms due to mesenteric vasculitis. Either c-ANCA or p-ANCA is present in around 40% of cases.</a:t>
            </a:r>
          </a:p>
        </p:txBody>
      </p:sp>
    </p:spTree>
    <p:extLst>
      <p:ext uri="{BB962C8B-B14F-4D97-AF65-F5344CB8AC3E}">
        <p14:creationId xmlns:p14="http://schemas.microsoft.com/office/powerpoint/2010/main" val="38901115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46CFD-5A9A-0540-9C80-90C82B025D73}"/>
              </a:ext>
            </a:extLst>
          </p:cNvPr>
          <p:cNvSpPr>
            <a:spLocks noGrp="1"/>
          </p:cNvSpPr>
          <p:nvPr>
            <p:ph type="title"/>
          </p:nvPr>
        </p:nvSpPr>
        <p:spPr>
          <a:xfrm>
            <a:off x="1116806" y="639315"/>
            <a:ext cx="9958387" cy="1283502"/>
          </a:xfrm>
        </p:spPr>
        <p:txBody>
          <a:bodyPr/>
          <a:lstStyle/>
          <a:p>
            <a:r>
              <a:rPr lang="en-US" b="1" i="1">
                <a:latin typeface="Cavolini" panose="03000502040302020204" pitchFamily="66" charset="0"/>
                <a:cs typeface="Cavolini" panose="03000502040302020204" pitchFamily="66" charset="0"/>
              </a:rPr>
              <a:t>HENOSCH SCHONLEIN PURPURA :-</a:t>
            </a:r>
          </a:p>
        </p:txBody>
      </p:sp>
      <p:sp>
        <p:nvSpPr>
          <p:cNvPr id="3" name="Content Placeholder 2">
            <a:extLst>
              <a:ext uri="{FF2B5EF4-FFF2-40B4-BE49-F238E27FC236}">
                <a16:creationId xmlns:a16="http://schemas.microsoft.com/office/drawing/2014/main" id="{5347C82D-029F-B446-BB0D-CCCAC734BD92}"/>
              </a:ext>
            </a:extLst>
          </p:cNvPr>
          <p:cNvSpPr>
            <a:spLocks noGrp="1"/>
          </p:cNvSpPr>
          <p:nvPr>
            <p:ph idx="1"/>
          </p:nvPr>
        </p:nvSpPr>
        <p:spPr/>
        <p:txBody>
          <a:bodyPr>
            <a:normAutofit fontScale="92500" lnSpcReduction="10000"/>
          </a:bodyPr>
          <a:lstStyle/>
          <a:p>
            <a:r>
              <a:rPr lang="en-US" i="1">
                <a:latin typeface="Cavolini" panose="03000502040302020204" pitchFamily="66" charset="0"/>
                <a:cs typeface="Cavolini" panose="03000502040302020204" pitchFamily="66" charset="0"/>
              </a:rPr>
              <a:t>HSP usually occurs in children and young adults and generally has a good prognosis. </a:t>
            </a:r>
          </a:p>
          <a:p>
            <a:r>
              <a:rPr lang="en-US" i="1">
                <a:latin typeface="Cavolini" panose="03000502040302020204" pitchFamily="66" charset="0"/>
                <a:cs typeface="Cavolini" panose="03000502040302020204" pitchFamily="66" charset="0"/>
              </a:rPr>
              <a:t>It is characterised by immune complex deposition in small vessels with associated vasculitis. </a:t>
            </a:r>
          </a:p>
          <a:p>
            <a:r>
              <a:rPr lang="en-US" i="1">
                <a:latin typeface="Cavolini" panose="03000502040302020204" pitchFamily="66" charset="0"/>
                <a:cs typeface="Cavolini" panose="03000502040302020204" pitchFamily="66" charset="0"/>
              </a:rPr>
              <a:t>The typical presentation is with purpura over the buttocks and lower legs, abdominal symptoms (pain and bleeding) and arthritis (knee or ankle) following an upper respiratory tract infection.</a:t>
            </a:r>
          </a:p>
          <a:p>
            <a:r>
              <a:rPr lang="en-US" i="1">
                <a:latin typeface="Cavolini" panose="03000502040302020204" pitchFamily="66" charset="0"/>
                <a:cs typeface="Cavolini" panose="03000502040302020204" pitchFamily="66" charset="0"/>
              </a:rPr>
              <a:t>The diagnosis can be confirmed by tissue biopsy, which demonstrates IgA deposition within and around blood vessel walls. </a:t>
            </a:r>
          </a:p>
          <a:p>
            <a:r>
              <a:rPr lang="en-US" i="1">
                <a:latin typeface="Cavolini" panose="03000502040302020204" pitchFamily="66" charset="0"/>
                <a:cs typeface="Cavolini" panose="03000502040302020204" pitchFamily="66" charset="0"/>
              </a:rPr>
              <a:t>The prognosis is determined by the severity of renal involvement. </a:t>
            </a:r>
          </a:p>
          <a:p>
            <a:r>
              <a:rPr lang="en-US" i="1">
                <a:latin typeface="Cavolini" panose="03000502040302020204" pitchFamily="66" charset="0"/>
                <a:cs typeface="Cavolini" panose="03000502040302020204" pitchFamily="66" charset="0"/>
              </a:rPr>
              <a:t>Adverse prognostic features at presentation in adults include hypertension, abnormal renal function and proteinuria &gt; 1.5g/day, but only 1% of patients develop end-stage renal failure.</a:t>
            </a:r>
          </a:p>
        </p:txBody>
      </p:sp>
    </p:spTree>
    <p:extLst>
      <p:ext uri="{BB962C8B-B14F-4D97-AF65-F5344CB8AC3E}">
        <p14:creationId xmlns:p14="http://schemas.microsoft.com/office/powerpoint/2010/main" val="125969440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4B0D5-B6F6-6545-900D-EC42EDBD6E31}"/>
              </a:ext>
            </a:extLst>
          </p:cNvPr>
          <p:cNvSpPr>
            <a:spLocks noGrp="1"/>
          </p:cNvSpPr>
          <p:nvPr>
            <p:ph type="title"/>
          </p:nvPr>
        </p:nvSpPr>
        <p:spPr>
          <a:xfrm>
            <a:off x="3134915" y="639315"/>
            <a:ext cx="5922169" cy="1331127"/>
          </a:xfrm>
        </p:spPr>
        <p:txBody>
          <a:bodyPr/>
          <a:lstStyle/>
          <a:p>
            <a:r>
              <a:rPr lang="en-US" b="1" i="1">
                <a:latin typeface="Cavolini" panose="03000502040302020204" pitchFamily="66" charset="0"/>
                <a:cs typeface="Cavolini" panose="03000502040302020204" pitchFamily="66" charset="0"/>
              </a:rPr>
              <a:t>BEHCET DISEASE :-</a:t>
            </a:r>
          </a:p>
        </p:txBody>
      </p:sp>
      <p:sp>
        <p:nvSpPr>
          <p:cNvPr id="3" name="Content Placeholder 2">
            <a:extLst>
              <a:ext uri="{FF2B5EF4-FFF2-40B4-BE49-F238E27FC236}">
                <a16:creationId xmlns:a16="http://schemas.microsoft.com/office/drawing/2014/main" id="{BB721DDC-4A21-234C-AED9-2E632D46E509}"/>
              </a:ext>
            </a:extLst>
          </p:cNvPr>
          <p:cNvSpPr>
            <a:spLocks noGrp="1"/>
          </p:cNvSpPr>
          <p:nvPr>
            <p:ph idx="1"/>
          </p:nvPr>
        </p:nvSpPr>
        <p:spPr/>
        <p:txBody>
          <a:bodyPr>
            <a:normAutofit/>
          </a:bodyPr>
          <a:lstStyle/>
          <a:p>
            <a:r>
              <a:rPr lang="en-US" i="1">
                <a:latin typeface="Cavolini" panose="03000502040302020204" pitchFamily="66" charset="0"/>
                <a:cs typeface="Cavolini" panose="03000502040302020204" pitchFamily="66" charset="0"/>
              </a:rPr>
              <a:t>This is a vasculitis of unknown aetiology that charac-</a:t>
            </a:r>
          </a:p>
          <a:p>
            <a:pPr marL="0" indent="0">
              <a:buNone/>
            </a:pPr>
            <a:r>
              <a:rPr lang="en-US" i="1">
                <a:latin typeface="Cavolini" panose="03000502040302020204" pitchFamily="66" charset="0"/>
                <a:cs typeface="Cavolini" panose="03000502040302020204" pitchFamily="66" charset="0"/>
              </a:rPr>
              <a:t>teristically targets venules.</a:t>
            </a:r>
          </a:p>
          <a:p>
            <a:r>
              <a:rPr lang="en-US" i="1">
                <a:latin typeface="Cavolini" panose="03000502040302020204" pitchFamily="66" charset="0"/>
                <a:cs typeface="Cavolini" panose="03000502040302020204" pitchFamily="66" charset="0"/>
              </a:rPr>
              <a:t>There is a wide range of clinical features, with unpredictable exacerbations. </a:t>
            </a:r>
          </a:p>
          <a:p>
            <a:r>
              <a:rPr lang="en-US" i="1">
                <a:latin typeface="Cavolini" panose="03000502040302020204" pitchFamily="66" charset="0"/>
                <a:cs typeface="Cavolini" panose="03000502040302020204" pitchFamily="66" charset="0"/>
              </a:rPr>
              <a:t>Oral ulcers are universal. Unlike aphthous ulcers, they are usually deep and multiple, and last for 10–30 days. Genital ulcers are less common (60–80%). </a:t>
            </a:r>
          </a:p>
          <a:p>
            <a:r>
              <a:rPr lang="en-US" i="1">
                <a:latin typeface="Cavolini" panose="03000502040302020204" pitchFamily="66" charset="0"/>
                <a:cs typeface="Cavolini" panose="03000502040302020204" pitchFamily="66" charset="0"/>
              </a:rPr>
              <a:t>The usual skin lesions are erythema nodosum or acneiform lesions but migratory thrombophlebitis and vasculitis also occur. The pathergy reaction is hyper-reactivity at the site of minor trauma.</a:t>
            </a:r>
          </a:p>
        </p:txBody>
      </p:sp>
    </p:spTree>
    <p:extLst>
      <p:ext uri="{BB962C8B-B14F-4D97-AF65-F5344CB8AC3E}">
        <p14:creationId xmlns:p14="http://schemas.microsoft.com/office/powerpoint/2010/main" val="171629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BD4B-68BF-AA40-9459-08EEAF233454}"/>
              </a:ext>
            </a:extLst>
          </p:cNvPr>
          <p:cNvSpPr>
            <a:spLocks noGrp="1"/>
          </p:cNvSpPr>
          <p:nvPr>
            <p:ph type="title"/>
          </p:nvPr>
        </p:nvSpPr>
        <p:spPr>
          <a:xfrm>
            <a:off x="1940719" y="502434"/>
            <a:ext cx="8077200" cy="1430187"/>
          </a:xfrm>
        </p:spPr>
        <p:txBody>
          <a:bodyPr>
            <a:normAutofit fontScale="90000"/>
          </a:bodyPr>
          <a:lstStyle/>
          <a:p>
            <a:r>
              <a:rPr lang="en-US" sz="4800" b="1" i="1">
                <a:latin typeface="Cavolini" panose="03000502040302020204" pitchFamily="66" charset="0"/>
                <a:cs typeface="Cavolini" panose="03000502040302020204" pitchFamily="66" charset="0"/>
              </a:rPr>
              <a:t>INVESTIGATIONS IN SYSTEMIC VASCULITIS :-</a:t>
            </a:r>
          </a:p>
        </p:txBody>
      </p:sp>
      <p:sp>
        <p:nvSpPr>
          <p:cNvPr id="3" name="Content Placeholder 2">
            <a:extLst>
              <a:ext uri="{FF2B5EF4-FFF2-40B4-BE49-F238E27FC236}">
                <a16:creationId xmlns:a16="http://schemas.microsoft.com/office/drawing/2014/main" id="{B6549786-B971-9746-9EB5-EE362523BF4D}"/>
              </a:ext>
            </a:extLst>
          </p:cNvPr>
          <p:cNvSpPr>
            <a:spLocks noGrp="1"/>
          </p:cNvSpPr>
          <p:nvPr>
            <p:ph idx="1"/>
          </p:nvPr>
        </p:nvSpPr>
        <p:spPr>
          <a:xfrm>
            <a:off x="685800" y="2611279"/>
            <a:ext cx="10820400" cy="4024125"/>
          </a:xfrm>
        </p:spPr>
        <p:txBody>
          <a:bodyPr/>
          <a:lstStyle/>
          <a:p>
            <a:r>
              <a:rPr lang="en-US" i="1">
                <a:latin typeface="Cavolini" panose="03000502040302020204" pitchFamily="66" charset="0"/>
                <a:cs typeface="Cavolini" panose="03000502040302020204" pitchFamily="66" charset="0"/>
              </a:rPr>
              <a:t>Angiography and tissue biopsy are the pivotal investigations.</a:t>
            </a:r>
          </a:p>
          <a:p>
            <a:r>
              <a:rPr lang="en-US" i="1">
                <a:latin typeface="Cavolini" panose="03000502040302020204" pitchFamily="66" charset="0"/>
                <a:cs typeface="Cavolini" panose="03000502040302020204" pitchFamily="66" charset="0"/>
              </a:rPr>
              <a:t>Biopsies can be taken from the nasal septal tissue or from areas of ulceration in patients suspected of having WG, from muscle or nerve in PAN or CSS, from kidney in patients with renal involvement, or from skin in HSP and cryoglobulinaemic vasculitis.</a:t>
            </a:r>
          </a:p>
          <a:p>
            <a:r>
              <a:rPr lang="en-US" i="1">
                <a:latin typeface="Cavolini" panose="03000502040302020204" pitchFamily="66" charset="0"/>
                <a:cs typeface="Cavolini" panose="03000502040302020204" pitchFamily="66" charset="0"/>
              </a:rPr>
              <a:t>Angiography is useful in PAN and Takayasu’s disease.</a:t>
            </a:r>
          </a:p>
          <a:p>
            <a:r>
              <a:rPr lang="en-US" i="1">
                <a:latin typeface="Cavolini" panose="03000502040302020204" pitchFamily="66" charset="0"/>
                <a:cs typeface="Cavolini" panose="03000502040302020204" pitchFamily="66" charset="0"/>
              </a:rPr>
              <a:t>Complement levels are useful; C3 and C4 are typically reduced in active disease, reflecting complement consumption, and can be used as an index of disease activity. </a:t>
            </a:r>
          </a:p>
        </p:txBody>
      </p:sp>
    </p:spTree>
    <p:extLst>
      <p:ext uri="{BB962C8B-B14F-4D97-AF65-F5344CB8AC3E}">
        <p14:creationId xmlns:p14="http://schemas.microsoft.com/office/powerpoint/2010/main" val="867176395"/>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0F8C3-A3A6-8145-9406-C4C50DEDBF16}"/>
              </a:ext>
            </a:extLst>
          </p:cNvPr>
          <p:cNvSpPr>
            <a:spLocks noGrp="1"/>
          </p:cNvSpPr>
          <p:nvPr>
            <p:ph type="title"/>
          </p:nvPr>
        </p:nvSpPr>
        <p:spPr>
          <a:xfrm>
            <a:off x="3452813" y="639315"/>
            <a:ext cx="4957762" cy="1265872"/>
          </a:xfrm>
        </p:spPr>
        <p:txBody>
          <a:bodyPr/>
          <a:lstStyle/>
          <a:p>
            <a:r>
              <a:rPr lang="en-US" b="1" i="1">
                <a:latin typeface="Cavolini" panose="03000502040302020204" pitchFamily="66" charset="0"/>
                <a:cs typeface="Cavolini" panose="03000502040302020204" pitchFamily="66" charset="0"/>
              </a:rPr>
              <a:t>INVESTIGATIONS </a:t>
            </a:r>
          </a:p>
        </p:txBody>
      </p:sp>
      <p:sp>
        <p:nvSpPr>
          <p:cNvPr id="3" name="Content Placeholder 2">
            <a:extLst>
              <a:ext uri="{FF2B5EF4-FFF2-40B4-BE49-F238E27FC236}">
                <a16:creationId xmlns:a16="http://schemas.microsoft.com/office/drawing/2014/main" id="{B9A3374C-7EE9-584F-9F65-4396A1D743C8}"/>
              </a:ext>
            </a:extLst>
          </p:cNvPr>
          <p:cNvSpPr>
            <a:spLocks noGrp="1"/>
          </p:cNvSpPr>
          <p:nvPr>
            <p:ph idx="1"/>
          </p:nvPr>
        </p:nvSpPr>
        <p:spPr/>
        <p:txBody>
          <a:bodyPr>
            <a:normAutofit/>
          </a:bodyPr>
          <a:lstStyle/>
          <a:p>
            <a:r>
              <a:rPr lang="en-US" i="1">
                <a:latin typeface="Cavolini" panose="03000502040302020204" pitchFamily="66" charset="0"/>
                <a:cs typeface="Cavolini" panose="03000502040302020204" pitchFamily="66" charset="0"/>
              </a:rPr>
              <a:t>Screening for ANCA is important, although they are not specific for the diagnosis of vasculitis and can occur in other diseases. </a:t>
            </a:r>
          </a:p>
          <a:p>
            <a:r>
              <a:rPr lang="en-US" i="1">
                <a:latin typeface="Cavolini" panose="03000502040302020204" pitchFamily="66" charset="0"/>
                <a:cs typeface="Cavolini" panose="03000502040302020204" pitchFamily="66" charset="0"/>
              </a:rPr>
              <a:t>The presence of c-ANCA is particularly associated with WG and CSS, whereas p-ANCA is associated with MPA. </a:t>
            </a:r>
          </a:p>
          <a:p>
            <a:r>
              <a:rPr lang="en-US" i="1">
                <a:latin typeface="Cavolini" panose="03000502040302020204" pitchFamily="66" charset="0"/>
                <a:cs typeface="Cavolini" panose="03000502040302020204" pitchFamily="66" charset="0"/>
              </a:rPr>
              <a:t>Urinalysis for protein and blood should always be performed with subsequent microscopy, since the prognosis of vasculitis is often determined by the degree of renal involvement. </a:t>
            </a:r>
          </a:p>
          <a:p>
            <a:r>
              <a:rPr lang="en-US" i="1">
                <a:latin typeface="Cavolini" panose="03000502040302020204" pitchFamily="66" charset="0"/>
                <a:cs typeface="Cavolini" panose="03000502040302020204" pitchFamily="66" charset="0"/>
              </a:rPr>
              <a:t>Routine biochemistry should be performed to identify renal impairment. CRP and ESR are elevated in active disease and are useful in monitoring disease activity.</a:t>
            </a:r>
          </a:p>
        </p:txBody>
      </p:sp>
    </p:spTree>
    <p:extLst>
      <p:ext uri="{BB962C8B-B14F-4D97-AF65-F5344CB8AC3E}">
        <p14:creationId xmlns:p14="http://schemas.microsoft.com/office/powerpoint/2010/main" val="1557960841"/>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1C075-EE73-F841-A798-047F1F11678A}"/>
              </a:ext>
            </a:extLst>
          </p:cNvPr>
          <p:cNvSpPr>
            <a:spLocks noGrp="1"/>
          </p:cNvSpPr>
          <p:nvPr>
            <p:ph type="title"/>
          </p:nvPr>
        </p:nvSpPr>
        <p:spPr>
          <a:xfrm>
            <a:off x="302420" y="639315"/>
            <a:ext cx="11203780" cy="944216"/>
          </a:xfrm>
        </p:spPr>
        <p:txBody>
          <a:bodyPr>
            <a:normAutofit fontScale="90000"/>
          </a:bodyPr>
          <a:lstStyle/>
          <a:p>
            <a:r>
              <a:rPr lang="en-US" sz="5400" b="1" i="1">
                <a:latin typeface="Cavolini" panose="03000502040302020204" pitchFamily="66" charset="0"/>
                <a:cs typeface="Cavolini" panose="03000502040302020204" pitchFamily="66" charset="0"/>
              </a:rPr>
              <a:t>MANAGEMENT OF VASCULITIS:-</a:t>
            </a:r>
          </a:p>
        </p:txBody>
      </p:sp>
      <p:sp>
        <p:nvSpPr>
          <p:cNvPr id="3" name="Content Placeholder 2">
            <a:extLst>
              <a:ext uri="{FF2B5EF4-FFF2-40B4-BE49-F238E27FC236}">
                <a16:creationId xmlns:a16="http://schemas.microsoft.com/office/drawing/2014/main" id="{0568BC3B-9D40-2E4E-97A5-CB80D8E534A4}"/>
              </a:ext>
            </a:extLst>
          </p:cNvPr>
          <p:cNvSpPr>
            <a:spLocks noGrp="1"/>
          </p:cNvSpPr>
          <p:nvPr>
            <p:ph idx="1"/>
          </p:nvPr>
        </p:nvSpPr>
        <p:spPr/>
        <p:txBody>
          <a:bodyPr>
            <a:normAutofit/>
          </a:bodyPr>
          <a:lstStyle/>
          <a:p>
            <a:r>
              <a:rPr lang="en-US" sz="2800" i="1">
                <a:latin typeface="Cavolini" panose="03000502040302020204" pitchFamily="66" charset="0"/>
                <a:cs typeface="Cavolini" panose="03000502040302020204" pitchFamily="66" charset="0"/>
              </a:rPr>
              <a:t>Treatment is with high-dose corticosteroids and immunosuppressives, as described for life-threatening involvement in SLE. If cyclophosphamide fails to induce a remission, the diagnosis should be reconsidered. </a:t>
            </a:r>
          </a:p>
          <a:p>
            <a:r>
              <a:rPr lang="en-US" sz="2800" i="1">
                <a:latin typeface="Cavolini" panose="03000502040302020204" pitchFamily="66" charset="0"/>
                <a:cs typeface="Cavolini" panose="03000502040302020204" pitchFamily="66" charset="0"/>
              </a:rPr>
              <a:t>ANCA-positive patients with acute renal failure have a better outcome when also treated with adjunctive plasma exchange.</a:t>
            </a:r>
          </a:p>
        </p:txBody>
      </p:sp>
    </p:spTree>
    <p:extLst>
      <p:ext uri="{BB962C8B-B14F-4D97-AF65-F5344CB8AC3E}">
        <p14:creationId xmlns:p14="http://schemas.microsoft.com/office/powerpoint/2010/main" val="38770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7F20-3F8B-9F42-A1A4-CB2D382ED3AB}"/>
              </a:ext>
            </a:extLst>
          </p:cNvPr>
          <p:cNvSpPr>
            <a:spLocks noGrp="1"/>
          </p:cNvSpPr>
          <p:nvPr>
            <p:ph type="title"/>
          </p:nvPr>
        </p:nvSpPr>
        <p:spPr>
          <a:xfrm>
            <a:off x="685800" y="738187"/>
            <a:ext cx="7915275" cy="1083469"/>
          </a:xfrm>
        </p:spPr>
        <p:txBody>
          <a:bodyPr>
            <a:normAutofit/>
          </a:bodyPr>
          <a:lstStyle/>
          <a:p>
            <a:r>
              <a:rPr lang="en-US" b="1" i="1">
                <a:latin typeface="Cavolini" panose="03000502040302020204" pitchFamily="66" charset="0"/>
                <a:cs typeface="Cavolini" panose="03000502040302020204" pitchFamily="66" charset="0"/>
              </a:rPr>
              <a:t>DEFINITION OF VASCULITIS :</a:t>
            </a:r>
          </a:p>
        </p:txBody>
      </p:sp>
      <p:sp>
        <p:nvSpPr>
          <p:cNvPr id="3" name="Content Placeholder 2">
            <a:extLst>
              <a:ext uri="{FF2B5EF4-FFF2-40B4-BE49-F238E27FC236}">
                <a16:creationId xmlns:a16="http://schemas.microsoft.com/office/drawing/2014/main" id="{90787CB3-B424-2A45-8A13-E7C24CA18DA9}"/>
              </a:ext>
            </a:extLst>
          </p:cNvPr>
          <p:cNvSpPr>
            <a:spLocks noGrp="1"/>
          </p:cNvSpPr>
          <p:nvPr>
            <p:ph sz="quarter" idx="13"/>
          </p:nvPr>
        </p:nvSpPr>
        <p:spPr/>
        <p:txBody>
          <a:bodyPr>
            <a:normAutofit lnSpcReduction="10000"/>
          </a:bodyPr>
          <a:lstStyle/>
          <a:p>
            <a:pPr marL="0" indent="0">
              <a:buNone/>
            </a:pPr>
            <a:r>
              <a:rPr lang="en-US">
                <a:latin typeface="Cavolini" panose="03000502040302020204" pitchFamily="66" charset="0"/>
                <a:cs typeface="Cavolini" panose="03000502040302020204" pitchFamily="66" charset="0"/>
              </a:rPr>
              <a:t>This is a heterogeneous group of diseases characterised </a:t>
            </a:r>
          </a:p>
          <a:p>
            <a:pPr marL="0" indent="0">
              <a:buNone/>
            </a:pPr>
            <a:r>
              <a:rPr lang="en-US">
                <a:latin typeface="Cavolini" panose="03000502040302020204" pitchFamily="66" charset="0"/>
                <a:cs typeface="Cavolini" panose="03000502040302020204" pitchFamily="66" charset="0"/>
              </a:rPr>
              <a:t>by inflammation and necrosis of blood vessel walls, with </a:t>
            </a:r>
          </a:p>
          <a:p>
            <a:pPr marL="0" indent="0">
              <a:buNone/>
            </a:pPr>
            <a:r>
              <a:rPr lang="en-US">
                <a:latin typeface="Cavolini" panose="03000502040302020204" pitchFamily="66" charset="0"/>
                <a:cs typeface="Cavolini" panose="03000502040302020204" pitchFamily="66" charset="0"/>
              </a:rPr>
              <a:t>associated damage to skin, kidney, lung, heart, brain </a:t>
            </a:r>
          </a:p>
          <a:p>
            <a:pPr marL="0" indent="0">
              <a:buNone/>
            </a:pPr>
            <a:r>
              <a:rPr lang="en-US">
                <a:latin typeface="Cavolini" panose="03000502040302020204" pitchFamily="66" charset="0"/>
                <a:cs typeface="Cavolini" panose="03000502040302020204" pitchFamily="66" charset="0"/>
              </a:rPr>
              <a:t>and gastrointestinal tract. </a:t>
            </a:r>
          </a:p>
          <a:p>
            <a:pPr marL="0" indent="0">
              <a:buNone/>
            </a:pPr>
            <a:r>
              <a:rPr lang="en-US">
                <a:latin typeface="Cavolini" panose="03000502040302020204" pitchFamily="66" charset="0"/>
                <a:cs typeface="Cavolini" panose="03000502040302020204" pitchFamily="66" charset="0"/>
              </a:rPr>
              <a:t>There is a wide spectrum of </a:t>
            </a:r>
          </a:p>
          <a:p>
            <a:pPr marL="0" indent="0">
              <a:buNone/>
            </a:pPr>
            <a:r>
              <a:rPr lang="en-US">
                <a:latin typeface="Cavolini" panose="03000502040302020204" pitchFamily="66" charset="0"/>
                <a:cs typeface="Cavolini" panose="03000502040302020204" pitchFamily="66" charset="0"/>
              </a:rPr>
              <a:t>involvement and disease severity, ranging from mild and </a:t>
            </a:r>
          </a:p>
          <a:p>
            <a:pPr marL="0" indent="0">
              <a:buNone/>
            </a:pPr>
            <a:r>
              <a:rPr lang="en-US">
                <a:latin typeface="Cavolini" panose="03000502040302020204" pitchFamily="66" charset="0"/>
                <a:cs typeface="Cavolini" panose="03000502040302020204" pitchFamily="66" charset="0"/>
              </a:rPr>
              <a:t>transient disease affecting the skin, to life-threatening ful-</a:t>
            </a:r>
          </a:p>
          <a:p>
            <a:pPr marL="0" indent="0">
              <a:buNone/>
            </a:pPr>
            <a:r>
              <a:rPr lang="en-US">
                <a:latin typeface="Cavolini" panose="03000502040302020204" pitchFamily="66" charset="0"/>
                <a:cs typeface="Cavolini" panose="03000502040302020204" pitchFamily="66" charset="0"/>
              </a:rPr>
              <a:t>minant disease with multiple organ failure. </a:t>
            </a:r>
          </a:p>
        </p:txBody>
      </p:sp>
    </p:spTree>
    <p:extLst>
      <p:ext uri="{BB962C8B-B14F-4D97-AF65-F5344CB8AC3E}">
        <p14:creationId xmlns:p14="http://schemas.microsoft.com/office/powerpoint/2010/main" val="687711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2B762-FDBF-8B48-849D-488DC90AB9F9}"/>
              </a:ext>
            </a:extLst>
          </p:cNvPr>
          <p:cNvSpPr>
            <a:spLocks noGrp="1"/>
          </p:cNvSpPr>
          <p:nvPr>
            <p:ph type="title"/>
          </p:nvPr>
        </p:nvSpPr>
        <p:spPr>
          <a:xfrm>
            <a:off x="3048000" y="502435"/>
            <a:ext cx="5779294" cy="1430187"/>
          </a:xfrm>
        </p:spPr>
        <p:txBody>
          <a:bodyPr>
            <a:normAutofit/>
          </a:bodyPr>
          <a:lstStyle/>
          <a:p>
            <a:r>
              <a:rPr lang="en-US" sz="5400" b="1" i="1">
                <a:latin typeface="Cavolini" panose="03000502040302020204" pitchFamily="66" charset="0"/>
                <a:cs typeface="Cavolini" panose="03000502040302020204" pitchFamily="66" charset="0"/>
              </a:rPr>
              <a:t>TREATMENT:- </a:t>
            </a:r>
          </a:p>
        </p:txBody>
      </p:sp>
      <p:sp>
        <p:nvSpPr>
          <p:cNvPr id="3" name="Content Placeholder 2">
            <a:extLst>
              <a:ext uri="{FF2B5EF4-FFF2-40B4-BE49-F238E27FC236}">
                <a16:creationId xmlns:a16="http://schemas.microsoft.com/office/drawing/2014/main" id="{4DC4E13D-F4F0-5140-84DC-AD05EE0E3817}"/>
              </a:ext>
            </a:extLst>
          </p:cNvPr>
          <p:cNvSpPr>
            <a:spLocks noGrp="1"/>
          </p:cNvSpPr>
          <p:nvPr>
            <p:ph idx="1"/>
          </p:nvPr>
        </p:nvSpPr>
        <p:spPr/>
        <p:txBody>
          <a:bodyPr>
            <a:normAutofit/>
          </a:bodyPr>
          <a:lstStyle/>
          <a:p>
            <a:r>
              <a:rPr lang="en-US" sz="3200" i="1">
                <a:latin typeface="Cavolini" panose="03000502040302020204" pitchFamily="66" charset="0"/>
                <a:cs typeface="Cavolini" panose="03000502040302020204" pitchFamily="66" charset="0"/>
              </a:rPr>
              <a:t>Patients with PAN who have evidence of hepatitis B infection should also be treated with antiviral therapy.</a:t>
            </a:r>
          </a:p>
          <a:p>
            <a:r>
              <a:rPr lang="en-US" sz="3200" i="1">
                <a:latin typeface="Cavolini" panose="03000502040302020204" pitchFamily="66" charset="0"/>
                <a:cs typeface="Cavolini" panose="03000502040302020204" pitchFamily="66" charset="0"/>
              </a:rPr>
              <a:t>In Takayasu’s arteritis, reconstructive vascular surgery may benefit selected patients, especially those with hypertension secondary to aortic or renal lesions.</a:t>
            </a:r>
          </a:p>
        </p:txBody>
      </p:sp>
    </p:spTree>
    <p:extLst>
      <p:ext uri="{BB962C8B-B14F-4D97-AF65-F5344CB8AC3E}">
        <p14:creationId xmlns:p14="http://schemas.microsoft.com/office/powerpoint/2010/main" val="8239569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82D12-1B5B-DB4D-927C-39388EED606D}"/>
              </a:ext>
            </a:extLst>
          </p:cNvPr>
          <p:cNvSpPr>
            <a:spLocks noGrp="1"/>
          </p:cNvSpPr>
          <p:nvPr>
            <p:ph type="title"/>
          </p:nvPr>
        </p:nvSpPr>
        <p:spPr>
          <a:xfrm>
            <a:off x="3134915" y="2050248"/>
            <a:ext cx="5922169" cy="1759752"/>
          </a:xfrm>
        </p:spPr>
        <p:txBody>
          <a:bodyPr>
            <a:normAutofit/>
          </a:bodyPr>
          <a:lstStyle/>
          <a:p>
            <a:r>
              <a:rPr lang="en-US" sz="6600" b="1" i="1">
                <a:latin typeface="Cavolini" panose="03000502040302020204" pitchFamily="66" charset="0"/>
                <a:cs typeface="Cavolini" panose="03000502040302020204" pitchFamily="66" charset="0"/>
              </a:rPr>
              <a:t>Thank you </a:t>
            </a:r>
          </a:p>
        </p:txBody>
      </p:sp>
    </p:spTree>
    <p:extLst>
      <p:ext uri="{BB962C8B-B14F-4D97-AF65-F5344CB8AC3E}">
        <p14:creationId xmlns:p14="http://schemas.microsoft.com/office/powerpoint/2010/main" val="7847505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3E19-91CF-E345-838A-CA2FB31034AB}"/>
              </a:ext>
            </a:extLst>
          </p:cNvPr>
          <p:cNvSpPr>
            <a:spLocks noGrp="1"/>
          </p:cNvSpPr>
          <p:nvPr>
            <p:ph type="title"/>
          </p:nvPr>
        </p:nvSpPr>
        <p:spPr>
          <a:xfrm>
            <a:off x="447674" y="1262063"/>
            <a:ext cx="4922044" cy="904875"/>
          </a:xfrm>
        </p:spPr>
        <p:txBody>
          <a:bodyPr>
            <a:normAutofit/>
          </a:bodyPr>
          <a:lstStyle/>
          <a:p>
            <a:r>
              <a:rPr lang="en-US" sz="5400" b="1" i="1">
                <a:latin typeface="Cavolini" panose="03000502040302020204" pitchFamily="66" charset="0"/>
                <a:cs typeface="Cavolini" panose="03000502040302020204" pitchFamily="66" charset="0"/>
              </a:rPr>
              <a:t>ETIOLOGY :</a:t>
            </a:r>
          </a:p>
        </p:txBody>
      </p:sp>
      <p:sp>
        <p:nvSpPr>
          <p:cNvPr id="4" name="Text Placeholder 3">
            <a:extLst>
              <a:ext uri="{FF2B5EF4-FFF2-40B4-BE49-F238E27FC236}">
                <a16:creationId xmlns:a16="http://schemas.microsoft.com/office/drawing/2014/main" id="{1E77B10D-DF99-C546-B576-583BC60EC82C}"/>
              </a:ext>
            </a:extLst>
          </p:cNvPr>
          <p:cNvSpPr>
            <a:spLocks noGrp="1"/>
          </p:cNvSpPr>
          <p:nvPr>
            <p:ph type="body" sz="half" idx="2"/>
          </p:nvPr>
        </p:nvSpPr>
        <p:spPr>
          <a:xfrm>
            <a:off x="316705" y="2814636"/>
            <a:ext cx="5053013" cy="3094485"/>
          </a:xfrm>
        </p:spPr>
        <p:txBody>
          <a:bodyPr>
            <a:normAutofit/>
          </a:bodyPr>
          <a:lstStyle/>
          <a:p>
            <a:r>
              <a:rPr lang="en-US" i="1">
                <a:latin typeface="Cavolini" panose="03000502040302020204" pitchFamily="66" charset="0"/>
                <a:cs typeface="Cavolini" panose="03000502040302020204" pitchFamily="66" charset="0"/>
              </a:rPr>
              <a:t>Vasculitis may occur secondary to a variety of inflammatory and infectious diseases, including SLE, Sjögren’s syndrome, RA, endocarditis and hepatitis B or C, when it is thought to be due to deposition of immune complexes in small vessels. </a:t>
            </a:r>
          </a:p>
          <a:p>
            <a:r>
              <a:rPr lang="en-US" i="1">
                <a:latin typeface="Cavolini" panose="03000502040302020204" pitchFamily="66" charset="0"/>
                <a:cs typeface="Cavolini" panose="03000502040302020204" pitchFamily="66" charset="0"/>
              </a:rPr>
              <a:t>Primary vasculitis occurs in the absence of a known cause. It is uncommon. </a:t>
            </a:r>
          </a:p>
          <a:p>
            <a:r>
              <a:rPr lang="en-US" i="1">
                <a:latin typeface="Cavolini" panose="03000502040302020204" pitchFamily="66" charset="0"/>
                <a:cs typeface="Cavolini" panose="03000502040302020204" pitchFamily="66" charset="0"/>
              </a:rPr>
              <a:t>Vasculitis is usually classified on the basis of the size of vessel involved. </a:t>
            </a:r>
          </a:p>
        </p:txBody>
      </p:sp>
      <p:pic>
        <p:nvPicPr>
          <p:cNvPr id="17" name="Picture 17">
            <a:extLst>
              <a:ext uri="{FF2B5EF4-FFF2-40B4-BE49-F238E27FC236}">
                <a16:creationId xmlns:a16="http://schemas.microsoft.com/office/drawing/2014/main" id="{434D704F-74CD-8546-A546-403D9A346EA6}"/>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7281" r="7281"/>
          <a:stretch/>
        </p:blipFill>
        <p:spPr>
          <a:xfrm>
            <a:off x="5369718" y="822325"/>
            <a:ext cx="6596857" cy="5467350"/>
          </a:xfrm>
        </p:spPr>
      </p:pic>
    </p:spTree>
    <p:extLst>
      <p:ext uri="{BB962C8B-B14F-4D97-AF65-F5344CB8AC3E}">
        <p14:creationId xmlns:p14="http://schemas.microsoft.com/office/powerpoint/2010/main" val="3473011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93A5-FA73-AB41-9350-50B82C4800C7}"/>
              </a:ext>
            </a:extLst>
          </p:cNvPr>
          <p:cNvSpPr>
            <a:spLocks noGrp="1"/>
          </p:cNvSpPr>
          <p:nvPr>
            <p:ph type="title"/>
          </p:nvPr>
        </p:nvSpPr>
        <p:spPr>
          <a:xfrm>
            <a:off x="381001" y="639315"/>
            <a:ext cx="7839074" cy="1381126"/>
          </a:xfrm>
        </p:spPr>
        <p:txBody>
          <a:bodyPr>
            <a:normAutofit/>
          </a:bodyPr>
          <a:lstStyle/>
          <a:p>
            <a:r>
              <a:rPr lang="en-US" sz="5400" b="1" i="1">
                <a:latin typeface="Cavolini" panose="03000502040302020204" pitchFamily="66" charset="0"/>
                <a:cs typeface="Cavolini" panose="03000502040302020204" pitchFamily="66" charset="0"/>
              </a:rPr>
              <a:t>Clinical features:</a:t>
            </a:r>
          </a:p>
        </p:txBody>
      </p:sp>
      <p:sp>
        <p:nvSpPr>
          <p:cNvPr id="3" name="Picture Placeholder 2">
            <a:extLst>
              <a:ext uri="{FF2B5EF4-FFF2-40B4-BE49-F238E27FC236}">
                <a16:creationId xmlns:a16="http://schemas.microsoft.com/office/drawing/2014/main" id="{0FEF97FB-56CF-A648-8639-04902D6524B6}"/>
              </a:ext>
            </a:extLst>
          </p:cNvPr>
          <p:cNvSpPr>
            <a:spLocks noGrp="1"/>
          </p:cNvSpPr>
          <p:nvPr>
            <p:ph idx="1"/>
          </p:nvPr>
        </p:nvSpPr>
        <p:spPr/>
        <p:txBody>
          <a:bodyPr>
            <a:normAutofit lnSpcReduction="10000"/>
          </a:bodyPr>
          <a:lstStyle/>
          <a:p>
            <a:r>
              <a:rPr lang="en-US" i="1">
                <a:latin typeface="Cavolini" panose="03000502040302020204" pitchFamily="66" charset="0"/>
                <a:cs typeface="Cavolini" panose="03000502040302020204" pitchFamily="66" charset="0"/>
              </a:rPr>
              <a:t>The clinical features of vasculitis result from a combination of local tissue ischaemia (due to vessel inflammation and narrowing) and the systemic effects of widespread inflammation. </a:t>
            </a:r>
          </a:p>
          <a:p>
            <a:r>
              <a:rPr lang="en-US" i="1">
                <a:latin typeface="Cavolini" panose="03000502040302020204" pitchFamily="66" charset="0"/>
                <a:cs typeface="Cavolini" panose="03000502040302020204" pitchFamily="66" charset="0"/>
              </a:rPr>
              <a:t>Systemic vasculitis should be considered in any patient with fever, weight loss, fatigue, evidence of multisystem involvement, rashes, raised inflammatory markers and abnormal urinalysis.</a:t>
            </a:r>
          </a:p>
          <a:p>
            <a:r>
              <a:rPr lang="en-US" i="1">
                <a:latin typeface="Cavolini" panose="03000502040302020204" pitchFamily="66" charset="0"/>
                <a:cs typeface="Cavolini" panose="03000502040302020204" pitchFamily="66" charset="0"/>
              </a:rPr>
              <a:t>Other conditions that may mimic vasculitis include sepsis (particularly infective endocarditis and meningococcaemia), malignancy, cholesterol emboli, atrial myxoma and the antiphospholipid syndrome.</a:t>
            </a:r>
          </a:p>
          <a:p>
            <a:r>
              <a:rPr lang="en-US" i="1">
                <a:latin typeface="Cavolini" panose="03000502040302020204" pitchFamily="66" charset="0"/>
                <a:cs typeface="Cavolini" panose="03000502040302020204" pitchFamily="66" charset="0"/>
              </a:rPr>
              <a:t>This may lead to diagnostic delay, but early diagnosis and management are essential to prevent irreversible organ damage.</a:t>
            </a:r>
          </a:p>
        </p:txBody>
      </p:sp>
    </p:spTree>
    <p:extLst>
      <p:ext uri="{BB962C8B-B14F-4D97-AF65-F5344CB8AC3E}">
        <p14:creationId xmlns:p14="http://schemas.microsoft.com/office/powerpoint/2010/main" val="47003026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8BEF-180F-0A4F-9171-C15A39CFB664}"/>
              </a:ext>
            </a:extLst>
          </p:cNvPr>
          <p:cNvSpPr>
            <a:spLocks noGrp="1"/>
          </p:cNvSpPr>
          <p:nvPr>
            <p:ph type="title"/>
          </p:nvPr>
        </p:nvSpPr>
        <p:spPr>
          <a:xfrm>
            <a:off x="685800" y="639315"/>
            <a:ext cx="8610600" cy="1293028"/>
          </a:xfrm>
        </p:spPr>
        <p:txBody>
          <a:bodyPr>
            <a:normAutofit/>
          </a:bodyPr>
          <a:lstStyle/>
          <a:p>
            <a:r>
              <a:rPr lang="en-US" sz="5400" b="1" i="1">
                <a:latin typeface="Cavolini" panose="03000502040302020204" pitchFamily="66" charset="0"/>
                <a:cs typeface="Cavolini" panose="03000502040302020204" pitchFamily="66" charset="0"/>
              </a:rPr>
              <a:t>TAKAYASU ARTERITIS :</a:t>
            </a:r>
          </a:p>
        </p:txBody>
      </p:sp>
      <p:sp>
        <p:nvSpPr>
          <p:cNvPr id="3" name="Content Placeholder 2">
            <a:extLst>
              <a:ext uri="{FF2B5EF4-FFF2-40B4-BE49-F238E27FC236}">
                <a16:creationId xmlns:a16="http://schemas.microsoft.com/office/drawing/2014/main" id="{9DDA9F5D-CF8A-844E-AD22-3A952278DA4D}"/>
              </a:ext>
            </a:extLst>
          </p:cNvPr>
          <p:cNvSpPr>
            <a:spLocks noGrp="1"/>
          </p:cNvSpPr>
          <p:nvPr>
            <p:ph idx="1"/>
          </p:nvPr>
        </p:nvSpPr>
        <p:spPr/>
        <p:txBody>
          <a:bodyPr>
            <a:normAutofit fontScale="92500" lnSpcReduction="10000"/>
          </a:bodyPr>
          <a:lstStyle/>
          <a:p>
            <a:r>
              <a:rPr lang="en-US" sz="2400" i="1">
                <a:latin typeface="Cavolini" panose="03000502040302020204" pitchFamily="66" charset="0"/>
                <a:cs typeface="Cavolini" panose="03000502040302020204" pitchFamily="66" charset="0"/>
              </a:rPr>
              <a:t>Takayasu’s disease predominantly affects the aorta, its major branches and occasionally the pulmonary arteries. </a:t>
            </a:r>
          </a:p>
          <a:p>
            <a:r>
              <a:rPr lang="en-US" sz="2400" i="1">
                <a:latin typeface="Cavolini" panose="03000502040302020204" pitchFamily="66" charset="0"/>
                <a:cs typeface="Cavolini" panose="03000502040302020204" pitchFamily="66" charset="0"/>
              </a:rPr>
              <a:t>The typical age at onset is between 25 and 30 years, with an 8:1 female preponderance. </a:t>
            </a:r>
          </a:p>
          <a:p>
            <a:r>
              <a:rPr lang="en-US" sz="2400" i="1">
                <a:latin typeface="Cavolini" panose="03000502040302020204" pitchFamily="66" charset="0"/>
                <a:cs typeface="Cavolini" panose="03000502040302020204" pitchFamily="66" charset="0"/>
              </a:rPr>
              <a:t>It has a world-wide distribution but is most common in Asia. </a:t>
            </a:r>
          </a:p>
          <a:p>
            <a:r>
              <a:rPr lang="en-US" sz="2400" i="1">
                <a:latin typeface="Cavolini" panose="03000502040302020204" pitchFamily="66" charset="0"/>
                <a:cs typeface="Cavolini" panose="03000502040302020204" pitchFamily="66" charset="0"/>
              </a:rPr>
              <a:t>In contrast to other vasculitides, Takayasu’s is characterised by granulomatous inflammation of the vessel wall leading to vessel occlusion or weakening of the vessel wall. </a:t>
            </a:r>
          </a:p>
          <a:p>
            <a:r>
              <a:rPr lang="en-US" sz="2400" i="1">
                <a:latin typeface="Cavolini" panose="03000502040302020204" pitchFamily="66" charset="0"/>
                <a:cs typeface="Cavolini" panose="03000502040302020204" pitchFamily="66" charset="0"/>
              </a:rPr>
              <a:t>It presents with claudication, fever, arthralgia and weight loss.</a:t>
            </a:r>
          </a:p>
          <a:p>
            <a:r>
              <a:rPr lang="en-US" sz="2400" i="1">
                <a:latin typeface="Cavolini" panose="03000502040302020204" pitchFamily="66" charset="0"/>
                <a:cs typeface="Cavolini" panose="03000502040302020204" pitchFamily="66" charset="0"/>
              </a:rPr>
              <a:t>The vessels most commonly affected are the aorta, carotid, ulnar, brachial, radial and axillary arteries. </a:t>
            </a:r>
          </a:p>
        </p:txBody>
      </p:sp>
    </p:spTree>
    <p:extLst>
      <p:ext uri="{BB962C8B-B14F-4D97-AF65-F5344CB8AC3E}">
        <p14:creationId xmlns:p14="http://schemas.microsoft.com/office/powerpoint/2010/main" val="6960972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FEA20-94BA-0149-BB80-1D0E31418724}"/>
              </a:ext>
            </a:extLst>
          </p:cNvPr>
          <p:cNvSpPr>
            <a:spLocks noGrp="1"/>
          </p:cNvSpPr>
          <p:nvPr>
            <p:ph type="title"/>
          </p:nvPr>
        </p:nvSpPr>
        <p:spPr>
          <a:xfrm>
            <a:off x="685800" y="639315"/>
            <a:ext cx="6743700" cy="1247783"/>
          </a:xfrm>
        </p:spPr>
        <p:txBody>
          <a:bodyPr/>
          <a:lstStyle/>
          <a:p>
            <a:r>
              <a:rPr lang="en-US" b="1" i="1">
                <a:latin typeface="Cavolini" panose="03000502040302020204" pitchFamily="66" charset="0"/>
                <a:cs typeface="Cavolini" panose="03000502040302020204" pitchFamily="66" charset="0"/>
              </a:rPr>
              <a:t>CLINICAL FEATURES OF TAKAYASU ARTERITIS :-</a:t>
            </a:r>
          </a:p>
        </p:txBody>
      </p:sp>
      <p:sp>
        <p:nvSpPr>
          <p:cNvPr id="3" name="Content Placeholder 2">
            <a:extLst>
              <a:ext uri="{FF2B5EF4-FFF2-40B4-BE49-F238E27FC236}">
                <a16:creationId xmlns:a16="http://schemas.microsoft.com/office/drawing/2014/main" id="{720A5041-B4D9-6A41-AE44-57AFBF324720}"/>
              </a:ext>
            </a:extLst>
          </p:cNvPr>
          <p:cNvSpPr>
            <a:spLocks noGrp="1"/>
          </p:cNvSpPr>
          <p:nvPr>
            <p:ph idx="1"/>
          </p:nvPr>
        </p:nvSpPr>
        <p:spPr/>
        <p:txBody>
          <a:bodyPr>
            <a:normAutofit lnSpcReduction="10000"/>
          </a:bodyPr>
          <a:lstStyle/>
          <a:p>
            <a:r>
              <a:rPr lang="en-US" sz="2800" i="1">
                <a:latin typeface="Cavolini" panose="03000502040302020204" pitchFamily="66" charset="0"/>
                <a:cs typeface="Cavolini" panose="03000502040302020204" pitchFamily="66" charset="0"/>
              </a:rPr>
              <a:t>Clinical examination may reveal loss of pulses, bruits, hypertension and aortic incompetence.</a:t>
            </a:r>
          </a:p>
          <a:p>
            <a:r>
              <a:rPr lang="en-US" sz="2800" i="1">
                <a:latin typeface="Cavolini" panose="03000502040302020204" pitchFamily="66" charset="0"/>
                <a:cs typeface="Cavolini" panose="03000502040302020204" pitchFamily="66" charset="0"/>
              </a:rPr>
              <a:t>Investigation shows an APR and normocytic, normochromic anaemia, but the diagnosis is based on angiographic findings of coarctation, occlusion and aneurysmal dilatation. </a:t>
            </a:r>
          </a:p>
          <a:p>
            <a:r>
              <a:rPr lang="en-US" sz="2800" i="1">
                <a:latin typeface="Cavolini" panose="03000502040302020204" pitchFamily="66" charset="0"/>
                <a:cs typeface="Cavolini" panose="03000502040302020204" pitchFamily="66" charset="0"/>
              </a:rPr>
              <a:t>Treatment is with high-dose steroids and immunosuppressives. </a:t>
            </a:r>
          </a:p>
          <a:p>
            <a:r>
              <a:rPr lang="en-US" sz="2800" i="1">
                <a:latin typeface="Cavolini" panose="03000502040302020204" pitchFamily="66" charset="0"/>
                <a:cs typeface="Cavolini" panose="03000502040302020204" pitchFamily="66" charset="0"/>
              </a:rPr>
              <a:t>With appropriate treatment, the 5-year survival is 83%.</a:t>
            </a:r>
          </a:p>
        </p:txBody>
      </p:sp>
    </p:spTree>
    <p:extLst>
      <p:ext uri="{BB962C8B-B14F-4D97-AF65-F5344CB8AC3E}">
        <p14:creationId xmlns:p14="http://schemas.microsoft.com/office/powerpoint/2010/main" val="3542936368"/>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8FCD-527E-8241-9DD1-A3D48E12E555}"/>
              </a:ext>
            </a:extLst>
          </p:cNvPr>
          <p:cNvSpPr>
            <a:spLocks noGrp="1"/>
          </p:cNvSpPr>
          <p:nvPr>
            <p:ph type="title"/>
          </p:nvPr>
        </p:nvSpPr>
        <p:spPr>
          <a:xfrm>
            <a:off x="685800" y="883436"/>
            <a:ext cx="8610600" cy="914408"/>
          </a:xfrm>
        </p:spPr>
        <p:txBody>
          <a:bodyPr>
            <a:normAutofit fontScale="90000"/>
          </a:bodyPr>
          <a:lstStyle/>
          <a:p>
            <a:r>
              <a:rPr lang="en-US" b="1" i="1">
                <a:latin typeface="Cavolini" panose="03000502040302020204" pitchFamily="66" charset="0"/>
                <a:cs typeface="Cavolini" panose="03000502040302020204" pitchFamily="66" charset="0"/>
              </a:rPr>
              <a:t>TYPES OF TAKAYASU ARTERITIS:-</a:t>
            </a:r>
          </a:p>
        </p:txBody>
      </p:sp>
      <p:sp>
        <p:nvSpPr>
          <p:cNvPr id="3" name="Content Placeholder 2">
            <a:extLst>
              <a:ext uri="{FF2B5EF4-FFF2-40B4-BE49-F238E27FC236}">
                <a16:creationId xmlns:a16="http://schemas.microsoft.com/office/drawing/2014/main" id="{DB913A8C-2A7E-4347-BA03-EEACE53143D5}"/>
              </a:ext>
            </a:extLst>
          </p:cNvPr>
          <p:cNvSpPr>
            <a:spLocks noGrp="1"/>
          </p:cNvSpPr>
          <p:nvPr>
            <p:ph idx="1"/>
          </p:nvPr>
        </p:nvSpPr>
        <p:spPr>
          <a:xfrm>
            <a:off x="792956" y="2420778"/>
            <a:ext cx="10820400" cy="4024125"/>
          </a:xfrm>
        </p:spPr>
        <p:txBody>
          <a:bodyPr>
            <a:normAutofit/>
          </a:bodyPr>
          <a:lstStyle/>
          <a:p>
            <a:pPr marL="0" indent="0">
              <a:buNone/>
            </a:pPr>
            <a:r>
              <a:rPr lang="en-US" sz="2800" i="1">
                <a:latin typeface="Cavolini" panose="03000502040302020204" pitchFamily="66" charset="0"/>
                <a:cs typeface="Cavolini" panose="03000502040302020204" pitchFamily="66" charset="0"/>
              </a:rPr>
              <a:t>The distribution of involvement is classified into four types:</a:t>
            </a:r>
          </a:p>
          <a:p>
            <a:pPr marL="0" indent="0">
              <a:buNone/>
            </a:pPr>
            <a:r>
              <a:rPr lang="en-US" sz="2800" i="1">
                <a:latin typeface="Cavolini" panose="03000502040302020204" pitchFamily="66" charset="0"/>
                <a:cs typeface="Cavolini" panose="03000502040302020204" pitchFamily="66" charset="0"/>
              </a:rPr>
              <a:t>• type 1: localised to the aorta and its branches</a:t>
            </a:r>
          </a:p>
          <a:p>
            <a:pPr marL="0" indent="0">
              <a:buNone/>
            </a:pPr>
            <a:r>
              <a:rPr lang="en-US" sz="2800" i="1">
                <a:latin typeface="Cavolini" panose="03000502040302020204" pitchFamily="66" charset="0"/>
                <a:cs typeface="Cavolini" panose="03000502040302020204" pitchFamily="66" charset="0"/>
              </a:rPr>
              <a:t>• type 2: localised to the descending thoracic and </a:t>
            </a:r>
          </a:p>
          <a:p>
            <a:pPr marL="0" indent="0">
              <a:buNone/>
            </a:pPr>
            <a:r>
              <a:rPr lang="en-US" sz="2800" i="1">
                <a:latin typeface="Cavolini" panose="03000502040302020204" pitchFamily="66" charset="0"/>
                <a:cs typeface="Cavolini" panose="03000502040302020204" pitchFamily="66" charset="0"/>
              </a:rPr>
              <a:t>abdominal aorta</a:t>
            </a:r>
          </a:p>
          <a:p>
            <a:pPr marL="0" indent="0">
              <a:buNone/>
            </a:pPr>
            <a:r>
              <a:rPr lang="en-US" sz="2800" i="1">
                <a:latin typeface="Cavolini" panose="03000502040302020204" pitchFamily="66" charset="0"/>
                <a:cs typeface="Cavolini" panose="03000502040302020204" pitchFamily="66" charset="0"/>
              </a:rPr>
              <a:t>• type 3: combines features of 1 and 2</a:t>
            </a:r>
          </a:p>
          <a:p>
            <a:pPr marL="0" indent="0">
              <a:buNone/>
            </a:pPr>
            <a:r>
              <a:rPr lang="en-US" sz="2800" i="1">
                <a:latin typeface="Cavolini" panose="03000502040302020204" pitchFamily="66" charset="0"/>
                <a:cs typeface="Cavolini" panose="03000502040302020204" pitchFamily="66" charset="0"/>
              </a:rPr>
              <a:t>• type 4: involves the pulmonary artery.</a:t>
            </a:r>
          </a:p>
        </p:txBody>
      </p:sp>
    </p:spTree>
    <p:extLst>
      <p:ext uri="{BB962C8B-B14F-4D97-AF65-F5344CB8AC3E}">
        <p14:creationId xmlns:p14="http://schemas.microsoft.com/office/powerpoint/2010/main" val="240908453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36ED-8AF9-0E4F-9477-513F1721E103}"/>
              </a:ext>
            </a:extLst>
          </p:cNvPr>
          <p:cNvSpPr>
            <a:spLocks noGrp="1"/>
          </p:cNvSpPr>
          <p:nvPr>
            <p:ph type="title"/>
          </p:nvPr>
        </p:nvSpPr>
        <p:spPr>
          <a:xfrm>
            <a:off x="685800" y="639315"/>
            <a:ext cx="7631904" cy="1372841"/>
          </a:xfrm>
        </p:spPr>
        <p:txBody>
          <a:bodyPr/>
          <a:lstStyle/>
          <a:p>
            <a:r>
              <a:rPr lang="en-US" b="1" i="1">
                <a:latin typeface="Cavolini" panose="03000502040302020204" pitchFamily="66" charset="0"/>
                <a:cs typeface="Cavolini" panose="03000502040302020204" pitchFamily="66" charset="0"/>
              </a:rPr>
              <a:t>POLYARTeritis nodosa:-</a:t>
            </a:r>
          </a:p>
        </p:txBody>
      </p:sp>
      <p:sp>
        <p:nvSpPr>
          <p:cNvPr id="3" name="Content Placeholder 2">
            <a:extLst>
              <a:ext uri="{FF2B5EF4-FFF2-40B4-BE49-F238E27FC236}">
                <a16:creationId xmlns:a16="http://schemas.microsoft.com/office/drawing/2014/main" id="{9193C831-8B6A-4547-9308-D53CFB10C2FE}"/>
              </a:ext>
            </a:extLst>
          </p:cNvPr>
          <p:cNvSpPr>
            <a:spLocks noGrp="1"/>
          </p:cNvSpPr>
          <p:nvPr>
            <p:ph idx="1"/>
          </p:nvPr>
        </p:nvSpPr>
        <p:spPr/>
        <p:txBody>
          <a:bodyPr>
            <a:normAutofit/>
          </a:bodyPr>
          <a:lstStyle/>
          <a:p>
            <a:r>
              <a:rPr lang="en-US" i="1">
                <a:latin typeface="Cavolini" panose="03000502040302020204" pitchFamily="66" charset="0"/>
                <a:cs typeface="Cavolini" panose="03000502040302020204" pitchFamily="66" charset="0"/>
              </a:rPr>
              <a:t>PAN can affect any age group but the peak incidence is between 40 and 50, with a male preponderance of 2:1.</a:t>
            </a:r>
          </a:p>
          <a:p>
            <a:r>
              <a:rPr lang="en-US" i="1">
                <a:latin typeface="Cavolini" panose="03000502040302020204" pitchFamily="66" charset="0"/>
                <a:cs typeface="Cavolini" panose="03000502040302020204" pitchFamily="66" charset="0"/>
              </a:rPr>
              <a:t>Hepatitis B is an important risk factor. </a:t>
            </a:r>
          </a:p>
          <a:p>
            <a:r>
              <a:rPr lang="en-US" i="1">
                <a:latin typeface="Cavolini" panose="03000502040302020204" pitchFamily="66" charset="0"/>
                <a:cs typeface="Cavolini" panose="03000502040302020204" pitchFamily="66" charset="0"/>
              </a:rPr>
              <a:t>Presentation is with fever, myalgia, arthralgia and weight loss, in combination with manifestations of multisystem disease. </a:t>
            </a:r>
          </a:p>
          <a:p>
            <a:r>
              <a:rPr lang="en-US" i="1">
                <a:latin typeface="Cavolini" panose="03000502040302020204" pitchFamily="66" charset="0"/>
                <a:cs typeface="Cavolini" panose="03000502040302020204" pitchFamily="66" charset="0"/>
              </a:rPr>
              <a:t>The most common skin lesions are palpable purpura, ulceration, infarction and livedo reticularis. </a:t>
            </a:r>
          </a:p>
          <a:p>
            <a:r>
              <a:rPr lang="en-US" i="1">
                <a:latin typeface="Cavolini" panose="03000502040302020204" pitchFamily="66" charset="0"/>
                <a:cs typeface="Cavolini" panose="03000502040302020204" pitchFamily="66" charset="0"/>
              </a:rPr>
              <a:t>Pathological changes comprise necrotising inflammation and vessel occlusion, and in 70% of patients arteritis of the vasa nervorum leads to neuropathy which is typically symmetrical and affects both sensory and motor function.</a:t>
            </a:r>
          </a:p>
        </p:txBody>
      </p:sp>
    </p:spTree>
    <p:extLst>
      <p:ext uri="{BB962C8B-B14F-4D97-AF65-F5344CB8AC3E}">
        <p14:creationId xmlns:p14="http://schemas.microsoft.com/office/powerpoint/2010/main" val="40124067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63609-1D84-3743-8F76-C32ED555EEC1}"/>
              </a:ext>
            </a:extLst>
          </p:cNvPr>
          <p:cNvSpPr>
            <a:spLocks noGrp="1"/>
          </p:cNvSpPr>
          <p:nvPr>
            <p:ph type="title"/>
          </p:nvPr>
        </p:nvSpPr>
        <p:spPr>
          <a:xfrm>
            <a:off x="685800" y="833437"/>
            <a:ext cx="5564981" cy="1202531"/>
          </a:xfrm>
        </p:spPr>
        <p:txBody>
          <a:bodyPr/>
          <a:lstStyle/>
          <a:p>
            <a:r>
              <a:rPr lang="en-US" b="1" i="1">
                <a:latin typeface="Cavolini" panose="03000502040302020204" pitchFamily="66" charset="0"/>
                <a:cs typeface="Cavolini" panose="03000502040302020204" pitchFamily="66" charset="0"/>
              </a:rPr>
              <a:t>PAN continued…</a:t>
            </a:r>
          </a:p>
        </p:txBody>
      </p:sp>
      <p:sp>
        <p:nvSpPr>
          <p:cNvPr id="3" name="Content Placeholder 2">
            <a:extLst>
              <a:ext uri="{FF2B5EF4-FFF2-40B4-BE49-F238E27FC236}">
                <a16:creationId xmlns:a16="http://schemas.microsoft.com/office/drawing/2014/main" id="{37D339B4-2920-524B-8CD0-6D0AF997D4D4}"/>
              </a:ext>
            </a:extLst>
          </p:cNvPr>
          <p:cNvSpPr>
            <a:spLocks noGrp="1"/>
          </p:cNvSpPr>
          <p:nvPr>
            <p:ph idx="1"/>
          </p:nvPr>
        </p:nvSpPr>
        <p:spPr/>
        <p:txBody>
          <a:bodyPr/>
          <a:lstStyle/>
          <a:p>
            <a:endParaRPr lang="en-US" i="1">
              <a:latin typeface="Cavolini" panose="03000502040302020204" pitchFamily="66" charset="0"/>
              <a:cs typeface="Cavolini" panose="03000502040302020204" pitchFamily="66" charset="0"/>
            </a:endParaRPr>
          </a:p>
          <a:p>
            <a:r>
              <a:rPr lang="en-US" i="1">
                <a:latin typeface="Cavolini" panose="03000502040302020204" pitchFamily="66" charset="0"/>
                <a:cs typeface="Cavolini" panose="03000502040302020204" pitchFamily="66" charset="0"/>
              </a:rPr>
              <a:t>Severe hypertension and/or renal impairment may occur due to multiple renal infarctions but glomerulonephritis is rare (in contrast to microscopic polyangiitis). </a:t>
            </a:r>
          </a:p>
          <a:p>
            <a:r>
              <a:rPr lang="en-US" i="1">
                <a:latin typeface="Cavolini" panose="03000502040302020204" pitchFamily="66" charset="0"/>
                <a:cs typeface="Cavolini" panose="03000502040302020204" pitchFamily="66" charset="0"/>
              </a:rPr>
              <a:t>The diagnosis is confirmed by angiographic demonstration of multiple aneurysms and smooth narrowing of mesenteric, hepatic or renal systems, or by histology (muscle or sural nerve biopsy).</a:t>
            </a:r>
          </a:p>
          <a:p>
            <a:r>
              <a:rPr lang="en-US" i="1">
                <a:latin typeface="Cavolini" panose="03000502040302020204" pitchFamily="66" charset="0"/>
                <a:cs typeface="Cavolini" panose="03000502040302020204" pitchFamily="66" charset="0"/>
              </a:rPr>
              <a:t>Mortality is less than 20% with treatment but relapse occurs in up to 50% of patients.</a:t>
            </a:r>
          </a:p>
        </p:txBody>
      </p:sp>
    </p:spTree>
    <p:extLst>
      <p:ext uri="{BB962C8B-B14F-4D97-AF65-F5344CB8AC3E}">
        <p14:creationId xmlns:p14="http://schemas.microsoft.com/office/powerpoint/2010/main" val="1776598431"/>
      </p:ext>
    </p:extLst>
  </p:cSld>
  <p:clrMapOvr>
    <a:masterClrMapping/>
  </p:clrMapOvr>
  <p:transition spd="med">
    <p:pull/>
  </p:transition>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Vapor Trail</vt:lpstr>
      <vt:lpstr>VASCULITIS </vt:lpstr>
      <vt:lpstr>DEFINITION OF VASCULITIS :</vt:lpstr>
      <vt:lpstr>ETIOLOGY :</vt:lpstr>
      <vt:lpstr>Clinical features:</vt:lpstr>
      <vt:lpstr>TAKAYASU ARTERITIS :</vt:lpstr>
      <vt:lpstr>CLINICAL FEATURES OF TAKAYASU ARTERITIS :-</vt:lpstr>
      <vt:lpstr>TYPES OF TAKAYASU ARTERITIS:-</vt:lpstr>
      <vt:lpstr>POLYARTeritis nodosa:-</vt:lpstr>
      <vt:lpstr>PAN continued…</vt:lpstr>
      <vt:lpstr>KAWASAKI DISEASE :-</vt:lpstr>
      <vt:lpstr>MICROSCOPIC POLYANGIITIS:-</vt:lpstr>
      <vt:lpstr>WEGENER GRANULOMATOSIS:-</vt:lpstr>
      <vt:lpstr>   WEGENER GRANULOMATOSIS  </vt:lpstr>
      <vt:lpstr>CHURG STRAUSS SYNDROME:-</vt:lpstr>
      <vt:lpstr>HENOSCH SCHONLEIN PURPURA :-</vt:lpstr>
      <vt:lpstr>BEHCET DISEASE :-</vt:lpstr>
      <vt:lpstr>INVESTIGATIONS IN SYSTEMIC VASCULITIS :-</vt:lpstr>
      <vt:lpstr>INVESTIGATIONS </vt:lpstr>
      <vt:lpstr>MANAGEMENT OF VASCULITIS:-</vt:lpstr>
      <vt:lpstr>TREATMENT:-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VASCULITIS </dc:title>
  <dc:creator>mubasshra@gmail.com</dc:creator>
  <cp:lastModifiedBy>mubasshra@gmail.com</cp:lastModifiedBy>
  <cp:revision>2</cp:revision>
  <dcterms:created xsi:type="dcterms:W3CDTF">2020-03-22T15:54:43Z</dcterms:created>
  <dcterms:modified xsi:type="dcterms:W3CDTF">2020-03-26T10:36:13Z</dcterms:modified>
</cp:coreProperties>
</file>