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325" r:id="rId3"/>
    <p:sldId id="257" r:id="rId4"/>
    <p:sldId id="294" r:id="rId5"/>
    <p:sldId id="295" r:id="rId6"/>
    <p:sldId id="296" r:id="rId7"/>
    <p:sldId id="297" r:id="rId8"/>
    <p:sldId id="299" r:id="rId9"/>
    <p:sldId id="298" r:id="rId10"/>
    <p:sldId id="300" r:id="rId11"/>
    <p:sldId id="301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7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85E"/>
    <a:srgbClr val="DD6F8C"/>
    <a:srgbClr val="65482B"/>
    <a:srgbClr val="C75806"/>
    <a:srgbClr val="000000"/>
    <a:srgbClr val="00499F"/>
    <a:srgbClr val="0CC1E0"/>
    <a:srgbClr val="1B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8" autoAdjust="0"/>
    <p:restoredTop sz="94648" autoAdjust="0"/>
  </p:normalViewPr>
  <p:slideViewPr>
    <p:cSldViewPr>
      <p:cViewPr varScale="1">
        <p:scale>
          <a:sx n="56" d="100"/>
          <a:sy n="56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43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735A52-06E9-4D0C-BC45-BD5782DB9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564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3284538"/>
            <a:ext cx="5114925" cy="11525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  <a:endParaRPr lang="ru-RU" alt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4292600"/>
            <a:ext cx="5114925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solidFill>
                  <a:srgbClr val="85323B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  <a:endParaRPr lang="ru-RU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9920-011C-4BDF-9675-8EFFB379A2D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53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0350"/>
            <a:ext cx="2051050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03925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12F-0EFC-49E4-9179-6F18D641817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083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D0DA3-A4A2-42DC-9541-32EC762614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3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0C0F-0721-4CB4-A27D-9E85FFD3D6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18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5A14-DAEF-42A4-B38F-01AB6A3668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32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66E4-EE6A-4955-8CD9-6B1F362AD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09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7B9F-7301-409C-8DB5-644FBD8EC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60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8D82-6831-48AC-9E99-B63749851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72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AE0B-1D06-4517-80B4-FCA0293DB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61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CAAF-FE53-4370-AE6D-B4BF8EC042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84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F94C4-7A04-4FE9-8A85-18C4A447E80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705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BBAF7-CBB6-4BC0-BD65-DCEB3B477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56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0750-0BD6-469A-AEA6-098C667E7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21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60350"/>
            <a:ext cx="169386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60350"/>
            <a:ext cx="4932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5397-E2FF-4AEA-B875-EFD683BF0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06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773B-2F82-49C4-BBE8-024AE994161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280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F338-C975-4194-8C43-DED2197D09F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852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02BF9-1184-4258-BD49-E441CEEED66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5556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E069E-5DCC-487A-BA95-F23CEF3BD78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322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6E42-6E67-479F-BE39-2CF76A00B36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8382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5FABC-940D-4C04-AB51-C78924427DC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558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E2E14-5482-49FC-BE92-1A0FEF71078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073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GB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GB" alt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fld id="{6A0070C3-212C-48FA-ACC0-54C745C1F7D6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0350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1C1C1C"/>
                </a:solidFill>
                <a:latin typeface="+mn-lt"/>
              </a:defRPr>
            </a:lvl1pPr>
          </a:lstStyle>
          <a:p>
            <a:fld id="{2CCEB6C5-F84C-436C-80A9-356106E7F7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5323B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AE0B-1D06-4517-80B4-FCA0293DBD92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1371600" y="609600"/>
            <a:ext cx="8136904" cy="5256584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5323B"/>
                </a:solidFill>
                <a:latin typeface="Georgia" pitchFamily="18" charset="0"/>
              </a:defRPr>
            </a:lvl9pPr>
          </a:lstStyle>
          <a:p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GB" b="1" kern="0" dirty="0" smtClean="0"/>
              <a:t>Motivation: Theory and Practice</a:t>
            </a:r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Instructor: Hina Zahra </a:t>
            </a:r>
            <a:r>
              <a:rPr lang="en-US" altLang="ru-RU" sz="2400" b="0" kern="0" dirty="0" smtClean="0">
                <a:solidFill>
                  <a:srgbClr val="C0385E"/>
                </a:solidFill>
              </a:rPr>
              <a:t/>
            </a:r>
            <a:br>
              <a:rPr lang="en-US" altLang="ru-RU" sz="2400" b="0" kern="0" dirty="0" smtClean="0">
                <a:solidFill>
                  <a:srgbClr val="C0385E"/>
                </a:solidFill>
              </a:rPr>
            </a:br>
            <a: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000" b="0" kern="0" dirty="0" smtClean="0">
                <a:solidFill>
                  <a:srgbClr val="C03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2800" b="1" kern="0" dirty="0" smtClean="0">
                <a:solidFill>
                  <a:srgbClr val="C0385E"/>
                </a:solidFill>
              </a:rPr>
              <a:t>               University Of Sargodha</a:t>
            </a:r>
            <a:br>
              <a:rPr lang="en-US" altLang="ru-RU" sz="2800" b="1" kern="0" dirty="0" smtClean="0">
                <a:solidFill>
                  <a:srgbClr val="C0385E"/>
                </a:solidFill>
              </a:rPr>
            </a:br>
            <a:r>
              <a:rPr lang="en-US" altLang="ru-RU" sz="2800" b="1" kern="0" dirty="0" smtClean="0">
                <a:solidFill>
                  <a:srgbClr val="C0385E"/>
                </a:solidFill>
              </a:rPr>
              <a:t>               (Sub Campus Bhakkar)</a:t>
            </a:r>
            <a:endParaRPr lang="en-US" altLang="ru-RU" sz="2800" b="1" kern="0" dirty="0">
              <a:solidFill>
                <a:srgbClr val="C03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Theories:</a:t>
            </a:r>
            <a:br>
              <a:rPr lang="en-GB" dirty="0"/>
            </a:br>
            <a:r>
              <a:rPr lang="en-GB" dirty="0"/>
              <a:t>1.Maslow – Hierarchy Of Needs: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16050"/>
            <a:ext cx="9144000" cy="5562600"/>
          </a:xfrm>
        </p:spPr>
        <p:txBody>
          <a:bodyPr/>
          <a:lstStyle/>
          <a:p>
            <a:pPr algn="just"/>
            <a:r>
              <a:rPr lang="en-GB" sz="2400" dirty="0"/>
              <a:t>Maslow's hierarchy of needs is a </a:t>
            </a:r>
            <a:r>
              <a:rPr lang="en-GB" sz="2400" dirty="0" smtClean="0"/>
              <a:t>theory in </a:t>
            </a:r>
            <a:r>
              <a:rPr lang="en-GB" sz="2400" dirty="0"/>
              <a:t>psychology proposed by Abraham Maslow in his 1943 paper "A Theory </a:t>
            </a:r>
            <a:r>
              <a:rPr lang="en-GB" sz="2400" dirty="0" smtClean="0"/>
              <a:t>of Human </a:t>
            </a:r>
            <a:r>
              <a:rPr lang="en-GB" sz="2400" dirty="0"/>
              <a:t>Motivation" in psychological Review. Maslow subsequently extended </a:t>
            </a:r>
            <a:r>
              <a:rPr lang="en-GB" sz="2400" dirty="0" smtClean="0"/>
              <a:t>the idea </a:t>
            </a:r>
            <a:r>
              <a:rPr lang="en-GB" sz="2400" dirty="0"/>
              <a:t>to include his observations of humans' innate </a:t>
            </a:r>
            <a:r>
              <a:rPr lang="en-GB" sz="2400" dirty="0" smtClean="0"/>
              <a:t>curiosity. Human behaviour </a:t>
            </a:r>
            <a:r>
              <a:rPr lang="en-GB" sz="2400" dirty="0"/>
              <a:t>is goal-directed. </a:t>
            </a:r>
            <a:r>
              <a:rPr lang="en-GB" sz="2400" dirty="0" smtClean="0"/>
              <a:t>Motivation cause </a:t>
            </a:r>
            <a:r>
              <a:rPr lang="en-GB" sz="2400" dirty="0"/>
              <a:t>goal-directed behaviour. It is through motivation that needs can be </a:t>
            </a:r>
            <a:r>
              <a:rPr lang="en-GB" sz="2400" dirty="0" smtClean="0"/>
              <a:t>handled and </a:t>
            </a:r>
            <a:r>
              <a:rPr lang="en-GB" sz="2400" dirty="0"/>
              <a:t>tackled purposely. This can be understood by understanding </a:t>
            </a:r>
            <a:r>
              <a:rPr lang="en-GB" sz="2400" dirty="0" smtClean="0"/>
              <a:t>the </a:t>
            </a:r>
            <a:r>
              <a:rPr lang="en-GB" sz="2400" dirty="0"/>
              <a:t>hierarchy </a:t>
            </a:r>
            <a:r>
              <a:rPr lang="en-GB" sz="2400" dirty="0" smtClean="0"/>
              <a:t>of needs </a:t>
            </a:r>
            <a:r>
              <a:rPr lang="en-GB" sz="2400" dirty="0"/>
              <a:t>by manager. The needs of individual serves as a </a:t>
            </a:r>
            <a:r>
              <a:rPr lang="en-GB" sz="2400" dirty="0" smtClean="0"/>
              <a:t>driving </a:t>
            </a:r>
            <a:r>
              <a:rPr lang="en-GB" sz="2400" dirty="0"/>
              <a:t>force in </a:t>
            </a:r>
            <a:r>
              <a:rPr lang="en-GB" sz="2400" dirty="0" smtClean="0"/>
              <a:t>human behaviour</a:t>
            </a:r>
            <a:r>
              <a:rPr lang="en-GB" sz="2400" dirty="0"/>
              <a:t>. Therefore, a manager must understand </a:t>
            </a:r>
            <a:r>
              <a:rPr lang="en-GB" sz="2400" dirty="0" smtClean="0"/>
              <a:t> the </a:t>
            </a:r>
            <a:r>
              <a:rPr lang="en-GB" sz="2400" dirty="0"/>
              <a:t>“hierarchy of needs”. </a:t>
            </a:r>
            <a:r>
              <a:rPr lang="en-GB" sz="2400" dirty="0" smtClean="0"/>
              <a:t>Maslow has </a:t>
            </a:r>
            <a:r>
              <a:rPr lang="en-GB" sz="2400" dirty="0"/>
              <a:t>proposed “The Need Hierarchy </a:t>
            </a:r>
            <a:r>
              <a:rPr lang="en-GB" sz="2400" dirty="0" smtClean="0"/>
              <a:t> Model</a:t>
            </a:r>
            <a:r>
              <a:rPr lang="en-GB" sz="2400" dirty="0"/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10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831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AE0B-1D06-4517-80B4-FCA0293DBD92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23" y="260350"/>
            <a:ext cx="6767513" cy="1143000"/>
          </a:xfrm>
        </p:spPr>
        <p:txBody>
          <a:bodyPr/>
          <a:lstStyle/>
          <a:p>
            <a:r>
              <a:rPr lang="en-GB" dirty="0"/>
              <a:t>2.Herzberg’s Motivation-Hygiene </a:t>
            </a: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678" y="1403350"/>
            <a:ext cx="7610321" cy="5454650"/>
          </a:xfrm>
        </p:spPr>
        <p:txBody>
          <a:bodyPr/>
          <a:lstStyle/>
          <a:p>
            <a:pPr algn="just"/>
            <a:r>
              <a:rPr lang="en-GB" sz="2400" dirty="0"/>
              <a:t>The Herzberg’s Motivation-Hygiene Theory is given by </a:t>
            </a:r>
            <a:r>
              <a:rPr lang="en-GB" sz="2400" dirty="0" smtClean="0"/>
              <a:t>Fredrick Herzberg </a:t>
            </a:r>
            <a:r>
              <a:rPr lang="en-GB" sz="2400" dirty="0"/>
              <a:t>and his associates, who studied the variables that are perceived to </a:t>
            </a:r>
            <a:r>
              <a:rPr lang="en-GB" sz="2400" dirty="0" smtClean="0"/>
              <a:t>be desirable </a:t>
            </a:r>
            <a:r>
              <a:rPr lang="en-GB" sz="2400" dirty="0"/>
              <a:t>to achieve goals and the undesirable conditions to avoid. In </a:t>
            </a:r>
            <a:r>
              <a:rPr lang="en-GB" sz="2400" dirty="0" smtClean="0"/>
              <a:t>this context</a:t>
            </a:r>
            <a:r>
              <a:rPr lang="en-GB" sz="2400" dirty="0"/>
              <a:t>, the study was conducted wherein the experiences and feelings of </a:t>
            </a:r>
            <a:r>
              <a:rPr lang="en-GB" sz="2400" dirty="0" smtClean="0"/>
              <a:t>200 engineers </a:t>
            </a:r>
            <a:r>
              <a:rPr lang="en-GB" sz="2400" dirty="0"/>
              <a:t>and accountants were </a:t>
            </a:r>
            <a:r>
              <a:rPr lang="en-GB" sz="2400" dirty="0" smtClean="0"/>
              <a:t>analysed. They </a:t>
            </a:r>
            <a:r>
              <a:rPr lang="en-GB" sz="2400" dirty="0"/>
              <a:t>were asked to share their previous job experiences </a:t>
            </a:r>
            <a:r>
              <a:rPr lang="en-GB" sz="2400" dirty="0" smtClean="0"/>
              <a:t>in which </a:t>
            </a:r>
            <a:r>
              <a:rPr lang="en-GB" sz="2400" dirty="0"/>
              <a:t>they felt “exceptionally good” or “exceptionally bad.” Through this </a:t>
            </a:r>
            <a:r>
              <a:rPr lang="en-GB" sz="2400" dirty="0" smtClean="0"/>
              <a:t>study, Herzberg </a:t>
            </a:r>
            <a:r>
              <a:rPr lang="en-GB" sz="2400" dirty="0"/>
              <a:t>concluded that there are two job conditions independent of </a:t>
            </a:r>
            <a:r>
              <a:rPr lang="en-GB" sz="2400" dirty="0" smtClean="0"/>
              <a:t>each other </a:t>
            </a:r>
            <a:r>
              <a:rPr lang="en-GB" sz="2400" dirty="0"/>
              <a:t>that affect the </a:t>
            </a:r>
            <a:r>
              <a:rPr lang="en-GB" sz="2400" dirty="0" smtClean="0"/>
              <a:t>behaviour </a:t>
            </a:r>
            <a:r>
              <a:rPr lang="en-GB" sz="2400" dirty="0"/>
              <a:t>differently.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0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0"/>
            <a:ext cx="8613135" cy="654050"/>
          </a:xfrm>
        </p:spPr>
        <p:txBody>
          <a:bodyPr/>
          <a:lstStyle/>
          <a:p>
            <a:r>
              <a:rPr lang="en-GB" sz="2400" dirty="0"/>
              <a:t>2.Herzberg’s Motivation-Hygiene </a:t>
            </a:r>
            <a:r>
              <a:rPr lang="en-GB" sz="2400" dirty="0" smtClean="0"/>
              <a:t>Theory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9144000" cy="5807075"/>
          </a:xfrm>
        </p:spPr>
        <p:txBody>
          <a:bodyPr/>
          <a:lstStyle/>
          <a:p>
            <a:pPr algn="just"/>
            <a:r>
              <a:rPr lang="en-GB" dirty="0"/>
              <a:t>The first set of job conditions has been referred to as maintenance </a:t>
            </a:r>
            <a:r>
              <a:rPr lang="en-GB" dirty="0" smtClean="0"/>
              <a:t>or hygiene </a:t>
            </a:r>
            <a:r>
              <a:rPr lang="en-GB" dirty="0"/>
              <a:t>factor, wherein the same job conditions provide the same level </a:t>
            </a:r>
            <a:r>
              <a:rPr lang="en-GB" dirty="0" smtClean="0"/>
              <a:t>of dissatisfaction</a:t>
            </a:r>
            <a:r>
              <a:rPr lang="en-GB" dirty="0"/>
              <a:t>, in case the conditions are absent, however, their presence </a:t>
            </a:r>
            <a:r>
              <a:rPr lang="en-GB" dirty="0" smtClean="0"/>
              <a:t>does not </a:t>
            </a:r>
            <a:r>
              <a:rPr lang="en-GB" dirty="0"/>
              <a:t>motivate in a strong </a:t>
            </a:r>
            <a:r>
              <a:rPr lang="en-GB" dirty="0" smtClean="0"/>
              <a:t>way. The </a:t>
            </a:r>
            <a:r>
              <a:rPr lang="en-GB" dirty="0"/>
              <a:t>second set of job conditions is referred to as motivational </a:t>
            </a:r>
            <a:r>
              <a:rPr lang="en-GB" dirty="0" smtClean="0"/>
              <a:t>factors, which </a:t>
            </a:r>
            <a:r>
              <a:rPr lang="en-GB" dirty="0"/>
              <a:t>primarily operate to build strong motivation and high job </a:t>
            </a:r>
            <a:r>
              <a:rPr lang="en-GB" dirty="0" smtClean="0"/>
              <a:t>satisfaction, but </a:t>
            </a:r>
            <a:r>
              <a:rPr lang="en-GB" dirty="0"/>
              <a:t>their absence does not result in strong dissatisfaction</a:t>
            </a:r>
            <a:r>
              <a:rPr lang="en-GB" dirty="0" smtClean="0"/>
              <a:t>.</a:t>
            </a:r>
          </a:p>
          <a:p>
            <a:pPr algn="just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43000"/>
            <a:ext cx="4532943" cy="35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" y="228600"/>
            <a:ext cx="8207375" cy="577850"/>
          </a:xfrm>
        </p:spPr>
        <p:txBody>
          <a:bodyPr/>
          <a:lstStyle/>
          <a:p>
            <a:r>
              <a:rPr lang="en-GB" dirty="0"/>
              <a:t>2.Herzberg’s Motivation-Hygiene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4411"/>
            <a:ext cx="8915400" cy="6043589"/>
          </a:xfrm>
        </p:spPr>
        <p:txBody>
          <a:bodyPr/>
          <a:lstStyle/>
          <a:p>
            <a:pPr algn="just"/>
            <a:r>
              <a:rPr lang="en-GB" b="1" dirty="0"/>
              <a:t>Hygiene Factors: </a:t>
            </a:r>
            <a:r>
              <a:rPr lang="en-GB" dirty="0"/>
              <a:t>Herzberg identified ten maintenance or hygiene factors, that </a:t>
            </a:r>
            <a:r>
              <a:rPr lang="en-GB" dirty="0" smtClean="0"/>
              <a:t>are not </a:t>
            </a:r>
            <a:r>
              <a:rPr lang="en-GB" dirty="0"/>
              <a:t>intrinsic parts of a job, but are related to the conditions in which the job has </a:t>
            </a:r>
            <a:r>
              <a:rPr lang="en-GB" dirty="0" smtClean="0"/>
              <a:t>to be </a:t>
            </a:r>
            <a:r>
              <a:rPr lang="en-GB" dirty="0"/>
              <a:t>performed. These are company policy and administration, technical </a:t>
            </a:r>
            <a:r>
              <a:rPr lang="en-GB" dirty="0" smtClean="0"/>
              <a:t>supervision, job </a:t>
            </a:r>
            <a:r>
              <a:rPr lang="en-GB" dirty="0"/>
              <a:t>security, working conditions, interpersonal relationship with </a:t>
            </a:r>
            <a:r>
              <a:rPr lang="en-GB" dirty="0" smtClean="0"/>
              <a:t>peers, subordinates </a:t>
            </a:r>
            <a:r>
              <a:rPr lang="en-GB" dirty="0"/>
              <a:t>and supervisors, salary, job security, personal life, etc</a:t>
            </a:r>
            <a:r>
              <a:rPr lang="en-GB" dirty="0" smtClean="0"/>
              <a:t>.</a:t>
            </a:r>
          </a:p>
          <a:p>
            <a:pPr algn="just"/>
            <a:r>
              <a:rPr lang="en-GB" b="1" dirty="0"/>
              <a:t>Motivational factors: </a:t>
            </a:r>
            <a:r>
              <a:rPr lang="en-GB" dirty="0"/>
              <a:t>These factors have a positive effect on the functioning of </a:t>
            </a:r>
            <a:r>
              <a:rPr lang="en-GB" dirty="0" smtClean="0"/>
              <a:t>the employees </a:t>
            </a:r>
            <a:r>
              <a:rPr lang="en-GB" dirty="0"/>
              <a:t>in the organization. There are six factors that motivate </a:t>
            </a:r>
            <a:r>
              <a:rPr lang="en-GB" dirty="0" smtClean="0"/>
              <a:t>employees: Achievement</a:t>
            </a:r>
            <a:r>
              <a:rPr lang="en-GB" dirty="0"/>
              <a:t>, Recognition, Advancement, Work-itself, Possibility of growth </a:t>
            </a:r>
            <a:r>
              <a:rPr lang="en-GB" dirty="0" smtClean="0"/>
              <a:t>and Responsibility</a:t>
            </a:r>
            <a:r>
              <a:rPr lang="en-GB" dirty="0"/>
              <a:t>. An increase in these factors satisfies the employees and the </a:t>
            </a:r>
            <a:r>
              <a:rPr lang="en-GB" dirty="0" smtClean="0"/>
              <a:t>decrease in </a:t>
            </a:r>
            <a:r>
              <a:rPr lang="en-GB" dirty="0"/>
              <a:t>these will not affect the level of </a:t>
            </a:r>
            <a:r>
              <a:rPr lang="en-GB" dirty="0" smtClean="0"/>
              <a:t>satisfaction. Thus</a:t>
            </a:r>
            <a:r>
              <a:rPr lang="en-GB" dirty="0"/>
              <a:t>, Herzberg’s Motivation-Hygiene Theory studied the variables </a:t>
            </a:r>
            <a:r>
              <a:rPr lang="en-GB" dirty="0" smtClean="0"/>
              <a:t>which were </a:t>
            </a:r>
            <a:r>
              <a:rPr lang="en-GB" dirty="0"/>
              <a:t>responsible for the level of satisfaction and had been applied in the industry </a:t>
            </a:r>
            <a:r>
              <a:rPr lang="en-GB" dirty="0" smtClean="0"/>
              <a:t>that has </a:t>
            </a:r>
            <a:r>
              <a:rPr lang="en-GB" dirty="0"/>
              <a:t>given several new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14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28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599" cy="1273175"/>
          </a:xfrm>
        </p:spPr>
        <p:txBody>
          <a:bodyPr/>
          <a:lstStyle/>
          <a:p>
            <a:r>
              <a:rPr lang="en-GB" dirty="0"/>
              <a:t>3.McClelland’s Needs </a:t>
            </a: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599" cy="5410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McClelland’s Needs Theory </a:t>
            </a:r>
            <a:r>
              <a:rPr lang="en-GB" dirty="0" smtClean="0"/>
              <a:t>was proposed </a:t>
            </a:r>
            <a:r>
              <a:rPr lang="en-GB" dirty="0"/>
              <a:t>by a psychologist </a:t>
            </a:r>
            <a:r>
              <a:rPr lang="en-GB" dirty="0" smtClean="0"/>
              <a:t>David McClelland</a:t>
            </a:r>
            <a:r>
              <a:rPr lang="en-GB" dirty="0"/>
              <a:t>, who believed that the specific </a:t>
            </a:r>
            <a:r>
              <a:rPr lang="en-GB" dirty="0" smtClean="0"/>
              <a:t>needs of </a:t>
            </a:r>
            <a:r>
              <a:rPr lang="en-GB" dirty="0"/>
              <a:t>the individual are acquired over a period of time and gets </a:t>
            </a:r>
            <a:r>
              <a:rPr lang="en-GB" dirty="0" smtClean="0"/>
              <a:t>moulded </a:t>
            </a:r>
            <a:r>
              <a:rPr lang="en-GB" dirty="0"/>
              <a:t>with </a:t>
            </a:r>
            <a:r>
              <a:rPr lang="en-GB" dirty="0" smtClean="0"/>
              <a:t>one’s experience </a:t>
            </a:r>
            <a:r>
              <a:rPr lang="en-GB" dirty="0"/>
              <a:t>of the life. McClelland’s Needs Theory is sometimes referred to as </a:t>
            </a:r>
            <a:r>
              <a:rPr lang="en-GB" dirty="0" smtClean="0"/>
              <a:t>Three Need </a:t>
            </a:r>
            <a:r>
              <a:rPr lang="en-GB" dirty="0"/>
              <a:t>theory or Learned Needs Theory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r>
              <a:rPr lang="en-GB" b="1" dirty="0"/>
              <a:t>Need for Power (n-pow): </a:t>
            </a:r>
            <a:r>
              <a:rPr lang="en-GB" dirty="0"/>
              <a:t>What is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Power</a:t>
            </a:r>
            <a:r>
              <a:rPr lang="en-GB" dirty="0"/>
              <a:t>? Power is the ability to induce or </a:t>
            </a:r>
            <a:r>
              <a:rPr lang="en-GB" dirty="0" smtClean="0"/>
              <a:t>influence the behaviour </a:t>
            </a:r>
            <a:r>
              <a:rPr lang="en-GB" dirty="0"/>
              <a:t>of others.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The </a:t>
            </a:r>
            <a:r>
              <a:rPr lang="en-GB" dirty="0"/>
              <a:t>people with high power needs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seek </a:t>
            </a:r>
            <a:r>
              <a:rPr lang="en-GB" dirty="0"/>
              <a:t>high-level </a:t>
            </a:r>
            <a:r>
              <a:rPr lang="en-GB" dirty="0" smtClean="0"/>
              <a:t>positions in the</a:t>
            </a:r>
          </a:p>
          <a:p>
            <a:pPr marL="0" indent="0" algn="just">
              <a:buNone/>
            </a:pPr>
            <a:r>
              <a:rPr lang="en-GB" dirty="0" smtClean="0"/>
              <a:t>organization</a:t>
            </a:r>
            <a:r>
              <a:rPr lang="en-GB" dirty="0"/>
              <a:t>, so as </a:t>
            </a:r>
            <a:r>
              <a:rPr lang="en-GB" dirty="0" smtClean="0"/>
              <a:t>to influence and </a:t>
            </a:r>
          </a:p>
          <a:p>
            <a:pPr marL="0" indent="0" algn="just">
              <a:buNone/>
            </a:pPr>
            <a:r>
              <a:rPr lang="en-US" dirty="0" smtClean="0"/>
              <a:t>Control over others. </a:t>
            </a:r>
            <a:r>
              <a:rPr lang="en-GB" dirty="0" smtClean="0"/>
              <a:t>Generally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they are</a:t>
            </a:r>
            <a:r>
              <a:rPr lang="en-GB" dirty="0" smtClean="0"/>
              <a:t>  </a:t>
            </a:r>
            <a:r>
              <a:rPr lang="en-GB" dirty="0"/>
              <a:t>outspoken, forceful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demanding, practical/realistic-not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sentimental</a:t>
            </a:r>
            <a:r>
              <a:rPr lang="en-GB" dirty="0"/>
              <a:t>, and like to </a:t>
            </a:r>
            <a:r>
              <a:rPr lang="en-GB" dirty="0" smtClean="0"/>
              <a:t>get involved 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dirty="0" smtClean="0"/>
              <a:t>conversations.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28" y="2819400"/>
            <a:ext cx="4532943" cy="3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91599" cy="914400"/>
          </a:xfrm>
        </p:spPr>
        <p:txBody>
          <a:bodyPr/>
          <a:lstStyle/>
          <a:p>
            <a:r>
              <a:rPr lang="en-GB" dirty="0"/>
              <a:t>3.McClelland’s Needs </a:t>
            </a: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599" cy="5943600"/>
          </a:xfrm>
        </p:spPr>
        <p:txBody>
          <a:bodyPr/>
          <a:lstStyle/>
          <a:p>
            <a:pPr algn="just"/>
            <a:r>
              <a:rPr lang="en-GB" b="1" dirty="0"/>
              <a:t>Need for Affiliation (n-</a:t>
            </a:r>
            <a:r>
              <a:rPr lang="en-GB" b="1" dirty="0" err="1"/>
              <a:t>affil</a:t>
            </a:r>
            <a:r>
              <a:rPr lang="en-GB" b="1" dirty="0"/>
              <a:t>): </a:t>
            </a:r>
            <a:r>
              <a:rPr lang="en-GB" dirty="0"/>
              <a:t>People with high need for affiliation </a:t>
            </a:r>
            <a:r>
              <a:rPr lang="en-GB" dirty="0" smtClean="0"/>
              <a:t>derives pleasure </a:t>
            </a:r>
            <a:r>
              <a:rPr lang="en-GB" dirty="0"/>
              <a:t>from being loved by all and tend to avoid the pain of being </a:t>
            </a:r>
            <a:r>
              <a:rPr lang="en-GB" dirty="0" smtClean="0"/>
              <a:t>rejected. Since</a:t>
            </a:r>
            <a:r>
              <a:rPr lang="en-GB" dirty="0"/>
              <a:t>, the human beings are social animals, they like to interact and be </a:t>
            </a:r>
            <a:r>
              <a:rPr lang="en-GB" dirty="0" smtClean="0"/>
              <a:t>with others </a:t>
            </a:r>
            <a:r>
              <a:rPr lang="en-GB" dirty="0"/>
              <a:t>where they feel, people accept them. Thus, people with these needs like </a:t>
            </a:r>
            <a:r>
              <a:rPr lang="en-GB" dirty="0" smtClean="0"/>
              <a:t>to maintain </a:t>
            </a:r>
            <a:r>
              <a:rPr lang="en-GB" dirty="0"/>
              <a:t>the pleasant social relationships, enjoy the sense of intimacy and </a:t>
            </a:r>
            <a:r>
              <a:rPr lang="en-GB" dirty="0" smtClean="0"/>
              <a:t>like to </a:t>
            </a:r>
            <a:r>
              <a:rPr lang="en-GB" dirty="0"/>
              <a:t>help and console others at the time of </a:t>
            </a:r>
            <a:r>
              <a:rPr lang="en-GB" dirty="0" smtClean="0"/>
              <a:t>trouble.</a:t>
            </a:r>
          </a:p>
          <a:p>
            <a:pPr algn="just"/>
            <a:r>
              <a:rPr lang="en-GB" b="1" dirty="0"/>
              <a:t>Need for Achievement (n-ach): </a:t>
            </a:r>
            <a:r>
              <a:rPr lang="en-GB" dirty="0"/>
              <a:t>McClelland found that some people have </a:t>
            </a:r>
            <a:r>
              <a:rPr lang="en-GB" dirty="0" smtClean="0"/>
              <a:t>an intense </a:t>
            </a:r>
            <a:r>
              <a:rPr lang="en-GB" dirty="0"/>
              <a:t>desire to achieve. He has identified the </a:t>
            </a:r>
            <a:r>
              <a:rPr lang="en-GB" dirty="0" smtClean="0"/>
              <a:t>following characteristics </a:t>
            </a:r>
            <a:r>
              <a:rPr lang="en-GB" dirty="0"/>
              <a:t>of </a:t>
            </a:r>
            <a:r>
              <a:rPr lang="en-GB" dirty="0" smtClean="0"/>
              <a:t>high achievers: </a:t>
            </a:r>
            <a:r>
              <a:rPr lang="en-GB" dirty="0"/>
              <a:t>High achievers take the moderate risks, i.e. a calculated risk while </a:t>
            </a:r>
            <a:r>
              <a:rPr lang="en-GB" dirty="0" smtClean="0"/>
              <a:t>performing the </a:t>
            </a:r>
            <a:r>
              <a:rPr lang="en-GB" dirty="0"/>
              <a:t>activities in the management context. This is opposite to the belief that </a:t>
            </a:r>
            <a:r>
              <a:rPr lang="en-GB" dirty="0" smtClean="0"/>
              <a:t>high achievers </a:t>
            </a:r>
            <a:r>
              <a:rPr lang="en-GB" dirty="0"/>
              <a:t>take high risk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High achievers seek to obtain the immediate feedback for the work done </a:t>
            </a:r>
            <a:r>
              <a:rPr lang="en-GB" dirty="0" smtClean="0"/>
              <a:t>by them</a:t>
            </a:r>
            <a:r>
              <a:rPr lang="en-GB" dirty="0"/>
              <a:t>, so as to know their progress towards the goal. Once the goal is set, </a:t>
            </a:r>
            <a:r>
              <a:rPr lang="en-GB" dirty="0" smtClean="0"/>
              <a:t>the high </a:t>
            </a:r>
            <a:r>
              <a:rPr lang="en-GB" dirty="0"/>
              <a:t>achiever puts himself completely into the job, until it gets </a:t>
            </a:r>
            <a:r>
              <a:rPr lang="en-GB" dirty="0" smtClean="0"/>
              <a:t>completed successfully</a:t>
            </a:r>
            <a:r>
              <a:rPr lang="en-GB" dirty="0"/>
              <a:t>. He will not be satisfied until he has given his 100% in the </a:t>
            </a:r>
            <a:r>
              <a:rPr lang="en-GB" dirty="0" smtClean="0"/>
              <a:t>task assigned </a:t>
            </a:r>
            <a:r>
              <a:rPr lang="en-GB" dirty="0"/>
              <a:t>to </a:t>
            </a:r>
            <a:r>
              <a:rPr lang="en-GB" dirty="0" smtClean="0"/>
              <a:t>him. Hence</a:t>
            </a:r>
            <a:r>
              <a:rPr lang="en-GB" dirty="0"/>
              <a:t>, McClelland’s Needs Theory posits that the person’s level </a:t>
            </a:r>
            <a:r>
              <a:rPr lang="en-GB" dirty="0" smtClean="0"/>
              <a:t>of effectiveness </a:t>
            </a:r>
            <a:r>
              <a:rPr lang="en-GB" dirty="0"/>
              <a:t>and motivation is greatly influenced by these three basic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1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06" y="260350"/>
            <a:ext cx="8207375" cy="865187"/>
          </a:xfrm>
        </p:spPr>
        <p:txBody>
          <a:bodyPr/>
          <a:lstStyle/>
          <a:p>
            <a:r>
              <a:rPr lang="en-GB" dirty="0"/>
              <a:t>4.Alderfer’s ERG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06462"/>
            <a:ext cx="9144000" cy="5716588"/>
          </a:xfrm>
        </p:spPr>
        <p:txBody>
          <a:bodyPr/>
          <a:lstStyle/>
          <a:p>
            <a:pPr algn="just"/>
            <a:r>
              <a:rPr lang="en-GB" sz="2400" dirty="0"/>
              <a:t>Alderfer’s ERG Theory is the extension of </a:t>
            </a:r>
            <a:r>
              <a:rPr lang="en-GB" sz="2400" dirty="0" smtClean="0"/>
              <a:t>Maslow’s Needs </a:t>
            </a:r>
            <a:r>
              <a:rPr lang="en-GB" sz="2400" dirty="0"/>
              <a:t>Hierarchy, wherein the Maslow’s five needs are categorized </a:t>
            </a:r>
            <a:r>
              <a:rPr lang="en-GB" sz="2400" dirty="0" smtClean="0"/>
              <a:t>into three </a:t>
            </a:r>
            <a:r>
              <a:rPr lang="en-GB" sz="2400" dirty="0"/>
              <a:t>categories, Viz. Existence Needs, Relatedness Needs, and Growth </a:t>
            </a:r>
            <a:r>
              <a:rPr lang="en-GB" sz="2400" dirty="0" smtClean="0"/>
              <a:t>Needs. An </a:t>
            </a:r>
            <a:r>
              <a:rPr lang="en-GB" sz="2400" dirty="0"/>
              <a:t>American psychologist Clayton Paul Alderfer </a:t>
            </a:r>
            <a:r>
              <a:rPr lang="en-GB" sz="2400" dirty="0" smtClean="0"/>
              <a:t>had proposed </a:t>
            </a:r>
            <a:r>
              <a:rPr lang="en-GB" sz="2400" dirty="0"/>
              <a:t>this theory and believed that each need carries some value and </a:t>
            </a:r>
            <a:r>
              <a:rPr lang="en-GB" sz="2400" dirty="0" smtClean="0"/>
              <a:t>hence can </a:t>
            </a:r>
            <a:r>
              <a:rPr lang="en-GB" sz="2400" dirty="0"/>
              <a:t>be classified as lower-order needs and higher-order needs. He also </a:t>
            </a:r>
            <a:r>
              <a:rPr lang="en-GB" sz="2400" dirty="0" smtClean="0"/>
              <a:t>found some </a:t>
            </a:r>
            <a:r>
              <a:rPr lang="en-GB" sz="2400" dirty="0"/>
              <a:t>level of overlapping in the physiological, security and social needs </a:t>
            </a:r>
            <a:r>
              <a:rPr lang="en-GB" sz="2400" dirty="0" smtClean="0"/>
              <a:t>along with </a:t>
            </a:r>
            <a:r>
              <a:rPr lang="en-GB" sz="2400" dirty="0"/>
              <a:t>an invisible line of demarcation between the social, esteem and </a:t>
            </a:r>
            <a:r>
              <a:rPr lang="en-GB" sz="2400" dirty="0" smtClean="0"/>
              <a:t>self actualization</a:t>
            </a:r>
            <a:r>
              <a:rPr lang="en-GB" sz="2400" dirty="0"/>
              <a:t> </a:t>
            </a:r>
            <a:r>
              <a:rPr lang="en-GB" sz="2400" dirty="0" smtClean="0"/>
              <a:t>needs</a:t>
            </a:r>
            <a:r>
              <a:rPr lang="en-GB" sz="2400" dirty="0"/>
              <a:t>. This led to the formation Alderfer’s ERG theory, </a:t>
            </a:r>
            <a:r>
              <a:rPr lang="en-GB" sz="2400" dirty="0" smtClean="0"/>
              <a:t>which comprises </a:t>
            </a:r>
            <a:r>
              <a:rPr lang="en-GB" sz="2400" dirty="0"/>
              <a:t>of the condensed form of Maslow’s needs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b="1" dirty="0"/>
              <a:t>Existence Needs: </a:t>
            </a:r>
            <a:r>
              <a:rPr lang="en-GB" sz="2400" dirty="0"/>
              <a:t>The existence needs comprises of all those needs that </a:t>
            </a:r>
            <a:r>
              <a:rPr lang="en-GB" sz="2400" dirty="0" smtClean="0"/>
              <a:t>relate to </a:t>
            </a:r>
            <a:r>
              <a:rPr lang="en-GB" sz="2400" dirty="0"/>
              <a:t>the physiological and safety aspects of human beings and are </a:t>
            </a:r>
            <a:r>
              <a:rPr lang="en-GB" sz="2400" dirty="0" smtClean="0"/>
              <a:t>a prerequisite </a:t>
            </a:r>
            <a:r>
              <a:rPr lang="en-GB" sz="2400" dirty="0"/>
              <a:t>for the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70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0"/>
            <a:ext cx="8675688" cy="1012825"/>
          </a:xfrm>
        </p:spPr>
        <p:txBody>
          <a:bodyPr/>
          <a:lstStyle/>
          <a:p>
            <a:r>
              <a:rPr lang="en-GB" dirty="0"/>
              <a:t>4.Alderfer’s ERG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3176"/>
            <a:ext cx="9067799" cy="5584824"/>
          </a:xfrm>
        </p:spPr>
        <p:txBody>
          <a:bodyPr/>
          <a:lstStyle/>
          <a:p>
            <a:pPr algn="just"/>
            <a:r>
              <a:rPr lang="en-GB" sz="2400" dirty="0"/>
              <a:t>Thus, both the physiological and safety needs of Maslow are grouped into </a:t>
            </a:r>
            <a:r>
              <a:rPr lang="en-GB" sz="2400" dirty="0" smtClean="0"/>
              <a:t>one category </a:t>
            </a:r>
            <a:r>
              <a:rPr lang="en-GB" sz="2400" dirty="0"/>
              <a:t>because of their same nature and a similar impact on the </a:t>
            </a:r>
            <a:r>
              <a:rPr lang="en-GB" sz="2400" dirty="0" smtClean="0"/>
              <a:t>behaviour of an </a:t>
            </a:r>
            <a:r>
              <a:rPr lang="en-GB" sz="2400" dirty="0"/>
              <a:t>individual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b="1" dirty="0"/>
              <a:t>Relatedness Needs: </a:t>
            </a:r>
            <a:r>
              <a:rPr lang="en-GB" sz="2400" dirty="0"/>
              <a:t>The relatedness needs refer to the social needs, that </a:t>
            </a:r>
            <a:r>
              <a:rPr lang="en-GB" sz="2400" dirty="0" smtClean="0"/>
              <a:t>an individual </a:t>
            </a:r>
            <a:r>
              <a:rPr lang="en-GB" sz="2400" dirty="0"/>
              <a:t>seeks to establish relationships with those for whom he </a:t>
            </a:r>
            <a:r>
              <a:rPr lang="en-GB" sz="2400" dirty="0" smtClean="0"/>
              <a:t>cares. These </a:t>
            </a:r>
            <a:r>
              <a:rPr lang="en-GB" sz="2400" dirty="0"/>
              <a:t>needs cover the Maslow’s social needs and a part of esteem </a:t>
            </a:r>
            <a:r>
              <a:rPr lang="en-GB" sz="2400" dirty="0" smtClean="0"/>
              <a:t>needs, derived </a:t>
            </a:r>
            <a:r>
              <a:rPr lang="en-GB" sz="2400" dirty="0"/>
              <a:t>from the relationship with other </a:t>
            </a:r>
            <a:r>
              <a:rPr lang="en-GB" sz="2400" dirty="0" smtClean="0"/>
              <a:t>people. Growth </a:t>
            </a:r>
            <a:r>
              <a:rPr lang="en-GB" sz="2400" dirty="0"/>
              <a:t>Needs: The growth needs cover Maslow’s self-actualization needs </a:t>
            </a:r>
            <a:r>
              <a:rPr lang="en-GB" sz="2400" dirty="0" smtClean="0"/>
              <a:t>as well </a:t>
            </a:r>
            <a:r>
              <a:rPr lang="en-GB" sz="2400" dirty="0"/>
              <a:t>as a part of esteem needs which are internal to the individual, such as </a:t>
            </a:r>
            <a:r>
              <a:rPr lang="en-GB" sz="2400" dirty="0" smtClean="0"/>
              <a:t>a feeling </a:t>
            </a:r>
            <a:r>
              <a:rPr lang="en-GB" sz="2400" dirty="0"/>
              <a:t>of being unique, personnel growth, </a:t>
            </a:r>
            <a:r>
              <a:rPr lang="en-GB" sz="2400" dirty="0" smtClean="0"/>
              <a:t>etc. Thus, </a:t>
            </a:r>
            <a:r>
              <a:rPr lang="en-GB" sz="2400" dirty="0"/>
              <a:t>growth needs are those needs that influence an</a:t>
            </a:r>
          </a:p>
          <a:p>
            <a:pPr algn="just"/>
            <a:r>
              <a:rPr lang="en-GB" sz="2400" dirty="0"/>
              <a:t>individual to explore his maximum potential in the existing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0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8675688" cy="1143000"/>
          </a:xfrm>
        </p:spPr>
        <p:txBody>
          <a:bodyPr/>
          <a:lstStyle/>
          <a:p>
            <a:r>
              <a:rPr lang="en-GB" dirty="0"/>
              <a:t>Process Theories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>1.Vroom’s Expectancy Theory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9143999" cy="5334000"/>
          </a:xfrm>
        </p:spPr>
        <p:txBody>
          <a:bodyPr/>
          <a:lstStyle/>
          <a:p>
            <a:r>
              <a:rPr lang="en-GB" sz="2400" dirty="0"/>
              <a:t>Vroom’s Expectancy Theory </a:t>
            </a:r>
            <a:r>
              <a:rPr lang="en-GB" sz="2400" dirty="0" smtClean="0"/>
              <a:t>was proposed </a:t>
            </a:r>
            <a:r>
              <a:rPr lang="en-GB" sz="2400" dirty="0"/>
              <a:t>by Victor. H. Vroom, who believed that people are motivated </a:t>
            </a:r>
            <a:r>
              <a:rPr lang="en-GB" sz="2400" dirty="0" smtClean="0"/>
              <a:t>to perform </a:t>
            </a:r>
            <a:r>
              <a:rPr lang="en-GB" sz="2400" dirty="0"/>
              <a:t>activities to achieve some goal to the extent they expect that </a:t>
            </a:r>
            <a:r>
              <a:rPr lang="en-GB" sz="2400" dirty="0" smtClean="0"/>
              <a:t>certain </a:t>
            </a:r>
            <a:r>
              <a:rPr lang="en-GB" sz="2400" dirty="0"/>
              <a:t>Vroom’s Expectancy Theory is based on the assumption that </a:t>
            </a:r>
            <a:r>
              <a:rPr lang="en-GB" sz="2400" dirty="0" smtClean="0"/>
              <a:t>an individual’s behaviour </a:t>
            </a:r>
            <a:r>
              <a:rPr lang="en-GB" sz="2400" dirty="0"/>
              <a:t>results from the choices made by him with respect to </a:t>
            </a:r>
            <a:r>
              <a:rPr lang="en-GB" sz="2400" dirty="0" smtClean="0"/>
              <a:t>the alternative </a:t>
            </a:r>
            <a:r>
              <a:rPr lang="en-GB" sz="2400" dirty="0"/>
              <a:t>course of action, which is related to the psychological </a:t>
            </a:r>
            <a:r>
              <a:rPr lang="en-GB" sz="2400" dirty="0" smtClean="0"/>
              <a:t>events occurring </a:t>
            </a:r>
            <a:r>
              <a:rPr lang="en-GB" sz="2400" dirty="0"/>
              <a:t>simultaneously with the </a:t>
            </a:r>
            <a:r>
              <a:rPr lang="en-GB" sz="2400" dirty="0" smtClean="0"/>
              <a:t>behaviour. </a:t>
            </a:r>
            <a:r>
              <a:rPr lang="en-GB" sz="2400" dirty="0"/>
              <a:t>This means an individual selects </a:t>
            </a:r>
            <a:r>
              <a:rPr lang="en-GB" sz="2400" dirty="0" smtClean="0"/>
              <a:t>a certain behaviour </a:t>
            </a:r>
            <a:r>
              <a:rPr lang="en-GB" sz="2400" dirty="0"/>
              <a:t>over the other </a:t>
            </a:r>
            <a:r>
              <a:rPr lang="en-GB" sz="2400" dirty="0" smtClean="0"/>
              <a:t>behaviours </a:t>
            </a:r>
            <a:r>
              <a:rPr lang="en-GB" sz="2400" dirty="0"/>
              <a:t>with an expectation of </a:t>
            </a:r>
            <a:r>
              <a:rPr lang="en-GB" sz="2400" dirty="0" smtClean="0"/>
              <a:t>getting results</a:t>
            </a:r>
            <a:r>
              <a:rPr lang="en-GB" sz="2400" dirty="0"/>
              <a:t>, the one desired for. Thus, Vroom’s Expectancy Theory has its roots </a:t>
            </a:r>
            <a:r>
              <a:rPr lang="en-GB" sz="2400" dirty="0" smtClean="0"/>
              <a:t>in the </a:t>
            </a:r>
            <a:r>
              <a:rPr lang="en-GB" sz="2400" dirty="0"/>
              <a:t>cognitive concept, i.e. how an individual processes the different elements </a:t>
            </a:r>
            <a:r>
              <a:rPr lang="en-GB" sz="2400" dirty="0" smtClean="0"/>
              <a:t>of motivation.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19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129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83B-5611-4B85-98D6-0D4D9A81D502}" type="slidenum">
              <a:rPr lang="en-GB" altLang="ru-RU"/>
              <a:pPr/>
              <a:t>2</a:t>
            </a:fld>
            <a:endParaRPr lang="en-GB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1938"/>
            <a:ext cx="8350250" cy="935037"/>
          </a:xfrm>
        </p:spPr>
        <p:txBody>
          <a:bodyPr/>
          <a:lstStyle/>
          <a:p>
            <a:r>
              <a:rPr lang="en-US" b="1" dirty="0" smtClean="0">
                <a:solidFill>
                  <a:srgbClr val="C0385E"/>
                </a:solidFill>
              </a:rPr>
              <a:t>What Is Motivation</a:t>
            </a:r>
            <a:endParaRPr lang="uk-UA" altLang="ru-RU" b="1" dirty="0">
              <a:solidFill>
                <a:srgbClr val="C0385E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975"/>
            <a:ext cx="8350250" cy="4537075"/>
          </a:xfrm>
        </p:spPr>
        <p:txBody>
          <a:bodyPr/>
          <a:lstStyle/>
          <a:p>
            <a:pPr algn="just"/>
            <a:endParaRPr lang="en-GB" sz="2400" dirty="0" smtClean="0"/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Motivation </a:t>
            </a:r>
            <a:r>
              <a:rPr lang="en-GB" sz="2400" dirty="0"/>
              <a:t>is the characteristic that helps </a:t>
            </a:r>
            <a:r>
              <a:rPr lang="en-GB" sz="2400" dirty="0" smtClean="0"/>
              <a:t>you achieve </a:t>
            </a:r>
            <a:r>
              <a:rPr lang="en-GB" sz="2400" dirty="0"/>
              <a:t>your goal. It is the drive that pushes </a:t>
            </a:r>
            <a:r>
              <a:rPr lang="en-GB" sz="2400" dirty="0" smtClean="0"/>
              <a:t>you to </a:t>
            </a:r>
            <a:r>
              <a:rPr lang="en-GB" sz="2400" dirty="0"/>
              <a:t>work hard .It is the energy that gives you </a:t>
            </a:r>
            <a:r>
              <a:rPr lang="en-GB" sz="2400" dirty="0" smtClean="0"/>
              <a:t>the strength </a:t>
            </a:r>
            <a:r>
              <a:rPr lang="en-GB" sz="2400" dirty="0"/>
              <a:t>to get up and keep going - even </a:t>
            </a:r>
            <a:r>
              <a:rPr lang="en-GB" sz="2400" dirty="0" smtClean="0"/>
              <a:t>when things </a:t>
            </a:r>
            <a:r>
              <a:rPr lang="en-GB" sz="2400" dirty="0"/>
              <a:t>are not going your way.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8675688" cy="1143000"/>
          </a:xfrm>
        </p:spPr>
        <p:txBody>
          <a:bodyPr/>
          <a:lstStyle/>
          <a:p>
            <a:r>
              <a:rPr lang="en-GB" dirty="0"/>
              <a:t>Process Theories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>1.Vroom’s Expectancy Theory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9143999" cy="5334000"/>
          </a:xfrm>
        </p:spPr>
        <p:txBody>
          <a:bodyPr/>
          <a:lstStyle/>
          <a:p>
            <a:r>
              <a:rPr lang="en-GB" sz="2400" dirty="0"/>
              <a:t>This theory is built around the concept of valence, instrumentality, </a:t>
            </a:r>
            <a:r>
              <a:rPr lang="en-GB" sz="2400" dirty="0" smtClean="0"/>
              <a:t>and Expectancy </a:t>
            </a:r>
            <a:r>
              <a:rPr lang="en-GB" sz="2400" dirty="0"/>
              <a:t>and, therefore, is often called as VIE theory</a:t>
            </a:r>
            <a:r>
              <a:rPr lang="en-GB" sz="2400" dirty="0" smtClean="0"/>
              <a:t>. </a:t>
            </a:r>
            <a:r>
              <a:rPr lang="en-GB" sz="2400" dirty="0"/>
              <a:t>The algebraic representation of Vroom’s Expectancy theory </a:t>
            </a:r>
            <a:r>
              <a:rPr lang="en-GB" sz="2400" dirty="0" smtClean="0"/>
              <a:t>is: Motivation </a:t>
            </a:r>
            <a:r>
              <a:rPr lang="en-GB" sz="2400" dirty="0"/>
              <a:t>(force) = </a:t>
            </a:r>
            <a:r>
              <a:rPr lang="el-GR" sz="2400" b="1" dirty="0"/>
              <a:t>Σ</a:t>
            </a:r>
            <a:r>
              <a:rPr lang="en-GB" sz="2400" dirty="0"/>
              <a:t>Valence x </a:t>
            </a:r>
            <a:r>
              <a:rPr lang="en-GB" sz="2400" dirty="0" smtClean="0"/>
              <a:t>Expectancy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20</a:t>
            </a:fld>
            <a:endParaRPr lang="en-GB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76600"/>
            <a:ext cx="4532943" cy="25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8675688" cy="903287"/>
          </a:xfrm>
        </p:spPr>
        <p:txBody>
          <a:bodyPr/>
          <a:lstStyle/>
          <a:p>
            <a:r>
              <a:rPr lang="en-GB" sz="2800" dirty="0"/>
              <a:t>Process </a:t>
            </a:r>
            <a:r>
              <a:rPr lang="en-GB" sz="2800" dirty="0" smtClean="0"/>
              <a:t>Theories: 1.Vroom’s </a:t>
            </a:r>
            <a:r>
              <a:rPr lang="en-GB" sz="2800" dirty="0"/>
              <a:t>Expectancy Theory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9143999" cy="6019800"/>
          </a:xfrm>
        </p:spPr>
        <p:txBody>
          <a:bodyPr/>
          <a:lstStyle/>
          <a:p>
            <a:r>
              <a:rPr lang="en-GB" sz="2400" b="1" dirty="0"/>
              <a:t>Expectancy – </a:t>
            </a:r>
            <a:r>
              <a:rPr lang="en-GB" sz="2400" dirty="0"/>
              <a:t>a person’s belief that more effort will result in success. If </a:t>
            </a:r>
            <a:r>
              <a:rPr lang="en-GB" sz="2400" dirty="0" smtClean="0"/>
              <a:t>you work </a:t>
            </a:r>
            <a:r>
              <a:rPr lang="en-GB" sz="2400" dirty="0"/>
              <a:t>harder, it will result in better performance.</a:t>
            </a:r>
          </a:p>
          <a:p>
            <a:r>
              <a:rPr lang="en-GB" sz="2400" b="1" dirty="0" smtClean="0"/>
              <a:t>Instrumentality </a:t>
            </a:r>
            <a:r>
              <a:rPr lang="en-GB" sz="2400" b="1" dirty="0"/>
              <a:t>– </a:t>
            </a:r>
            <a:r>
              <a:rPr lang="en-GB" sz="2400" dirty="0"/>
              <a:t>the person’s belief that there is a connection </a:t>
            </a:r>
            <a:r>
              <a:rPr lang="en-GB" sz="2400" dirty="0" smtClean="0"/>
              <a:t>between activity </a:t>
            </a:r>
            <a:r>
              <a:rPr lang="en-GB" sz="2400" dirty="0"/>
              <a:t>and goal. If you perform well, you will get reward.</a:t>
            </a:r>
          </a:p>
          <a:p>
            <a:r>
              <a:rPr lang="en-GB" sz="2400" b="1" dirty="0" smtClean="0"/>
              <a:t>Valence </a:t>
            </a:r>
            <a:r>
              <a:rPr lang="en-GB" sz="2400" b="1" dirty="0"/>
              <a:t>– </a:t>
            </a:r>
            <a:r>
              <a:rPr lang="en-GB" sz="2400" dirty="0"/>
              <a:t>the degree to which a person values the reward, the results </a:t>
            </a:r>
            <a:r>
              <a:rPr lang="en-GB" sz="2400" dirty="0" smtClean="0"/>
              <a:t>of success.</a:t>
            </a:r>
          </a:p>
          <a:p>
            <a:r>
              <a:rPr lang="en-GB" sz="2400" dirty="0"/>
              <a:t>2.Adam’s Equity Theory</a:t>
            </a:r>
            <a:r>
              <a:rPr lang="en-GB" sz="2400" dirty="0" smtClean="0"/>
              <a:t>:</a:t>
            </a:r>
          </a:p>
          <a:p>
            <a:pPr marL="0" indent="0" algn="just">
              <a:buNone/>
            </a:pPr>
            <a:r>
              <a:rPr lang="en-GB" sz="2400" dirty="0"/>
              <a:t>The Adam’s Equity Theory posits that people maintain </a:t>
            </a:r>
            <a:r>
              <a:rPr lang="en-GB" sz="2400" dirty="0" smtClean="0"/>
              <a:t>a fair </a:t>
            </a:r>
            <a:r>
              <a:rPr lang="en-GB" sz="2400" dirty="0"/>
              <a:t>relationship between the performance and rewards in comparison to </a:t>
            </a:r>
            <a:r>
              <a:rPr lang="en-GB" sz="2400" dirty="0" smtClean="0"/>
              <a:t>others. In </a:t>
            </a:r>
            <a:r>
              <a:rPr lang="en-GB" sz="2400" dirty="0"/>
              <a:t>other words, an employee gets de-motivated by the job and his employer </a:t>
            </a:r>
            <a:r>
              <a:rPr lang="en-GB" sz="2400" dirty="0" smtClean="0"/>
              <a:t>in case </a:t>
            </a:r>
            <a:r>
              <a:rPr lang="en-GB" sz="2400" dirty="0"/>
              <a:t>his inputs are more than the outputs. The Adam’s Equity Theory </a:t>
            </a:r>
            <a:r>
              <a:rPr lang="en-GB" sz="2400" dirty="0" smtClean="0"/>
              <a:t>was proposed </a:t>
            </a:r>
            <a:r>
              <a:rPr lang="en-GB" sz="2400" dirty="0"/>
              <a:t>by John Stacey Adams, and is based on the following </a:t>
            </a:r>
            <a:r>
              <a:rPr lang="en-GB" sz="2400" dirty="0" smtClean="0"/>
              <a:t>assumptions: Individuals </a:t>
            </a:r>
            <a:r>
              <a:rPr lang="en-GB" sz="2400" dirty="0"/>
              <a:t>make contributions (inputs) for which they certain </a:t>
            </a:r>
            <a:r>
              <a:rPr lang="en-GB" sz="2400" dirty="0" smtClean="0"/>
              <a:t>rewards (outcomes</a:t>
            </a:r>
            <a:r>
              <a:rPr lang="en-GB" sz="24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21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00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0"/>
            <a:ext cx="8675688" cy="806450"/>
          </a:xfrm>
        </p:spPr>
        <p:txBody>
          <a:bodyPr/>
          <a:lstStyle/>
          <a:p>
            <a:r>
              <a:rPr lang="en-GB" dirty="0" smtClean="0"/>
              <a:t>Vroom’s </a:t>
            </a:r>
            <a:r>
              <a:rPr lang="en-GB" dirty="0"/>
              <a:t>Expectancy Theory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8686800" cy="5791200"/>
          </a:xfrm>
        </p:spPr>
        <p:txBody>
          <a:bodyPr/>
          <a:lstStyle/>
          <a:p>
            <a:r>
              <a:rPr lang="en-GB" dirty="0"/>
              <a:t>To validate the exchange, an individual compares his input </a:t>
            </a:r>
            <a:r>
              <a:rPr lang="en-GB" dirty="0" smtClean="0"/>
              <a:t>and outcomes </a:t>
            </a:r>
            <a:r>
              <a:rPr lang="en-GB" dirty="0"/>
              <a:t>with those of others and try to rectify the inequality. There are three </a:t>
            </a:r>
            <a:r>
              <a:rPr lang="en-GB" dirty="0" smtClean="0"/>
              <a:t>types of </a:t>
            </a:r>
            <a:r>
              <a:rPr lang="en-GB" dirty="0"/>
              <a:t>exchange relationships that arise when an individual input/outcomes </a:t>
            </a:r>
            <a:r>
              <a:rPr lang="en-GB" dirty="0" smtClean="0"/>
              <a:t>are compared </a:t>
            </a:r>
            <a:r>
              <a:rPr lang="en-GB" dirty="0"/>
              <a:t>with that of the other persons</a:t>
            </a:r>
            <a:r>
              <a:rPr lang="en-GB" dirty="0" smtClean="0"/>
              <a:t>. </a:t>
            </a:r>
          </a:p>
          <a:p>
            <a:r>
              <a:rPr lang="en-GB" b="1" dirty="0"/>
              <a:t>1.Overpaid Inequity: </a:t>
            </a:r>
            <a:r>
              <a:rPr lang="en-GB" dirty="0"/>
              <a:t>When an individual perceives that his outcomes are more </a:t>
            </a:r>
            <a:r>
              <a:rPr lang="en-GB" dirty="0" smtClean="0"/>
              <a:t>as compared </a:t>
            </a:r>
            <a:r>
              <a:rPr lang="en-GB" dirty="0"/>
              <a:t>to his inputs, in relation to others. The overpaid inequity can be </a:t>
            </a:r>
            <a:r>
              <a:rPr lang="en-GB" dirty="0" smtClean="0"/>
              <a:t>expressed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GB" b="1" dirty="0"/>
              <a:t>2.Underpaid Inequity: </a:t>
            </a:r>
            <a:r>
              <a:rPr lang="en-GB" dirty="0"/>
              <a:t>When an individual perceives that his outcomes are less </a:t>
            </a:r>
            <a:r>
              <a:rPr lang="en-GB" dirty="0" smtClean="0"/>
              <a:t>as compared </a:t>
            </a:r>
            <a:r>
              <a:rPr lang="en-GB" dirty="0"/>
              <a:t>to his inputs, in relation to others. The Underpaid Equity can </a:t>
            </a:r>
            <a:r>
              <a:rPr lang="en-GB" dirty="0" smtClean="0"/>
              <a:t>be expressed </a:t>
            </a:r>
            <a:r>
              <a:rPr lang="en-GB" dirty="0"/>
              <a:t>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626355" cy="9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0"/>
            <a:ext cx="8675688" cy="1035050"/>
          </a:xfrm>
        </p:spPr>
        <p:txBody>
          <a:bodyPr/>
          <a:lstStyle/>
          <a:p>
            <a:r>
              <a:rPr lang="en-GB" dirty="0"/>
              <a:t>Vroom’s Expectancy Theory 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91988"/>
            <a:ext cx="3626355" cy="7547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23</a:t>
            </a:fld>
            <a:endParaRPr lang="en-GB" altLang="ru-RU"/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ndalus"/>
              </a:rPr>
              <a:t>3.Equity: </a:t>
            </a:r>
            <a:r>
              <a:rPr lang="en-GB" sz="2400" b="0" dirty="0">
                <a:latin typeface="Andalus"/>
              </a:rPr>
              <a:t>An individual perceives that his outcomes in relation to his inputs </a:t>
            </a:r>
            <a:r>
              <a:rPr lang="en-GB" sz="2400" b="0" dirty="0" smtClean="0">
                <a:latin typeface="Andalus"/>
              </a:rPr>
              <a:t>are equal </a:t>
            </a:r>
            <a:r>
              <a:rPr lang="en-GB" sz="2400" b="0" dirty="0">
                <a:latin typeface="Andalus"/>
              </a:rPr>
              <a:t>to those of others. The equity can be expressed as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89640"/>
            <a:ext cx="3626355" cy="754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76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latin typeface="Andalus"/>
              </a:rPr>
              <a:t>Thus, Adam’s equity theory shows the level of motivation among </a:t>
            </a:r>
            <a:r>
              <a:rPr lang="en-GB" sz="2400" b="0" dirty="0" smtClean="0">
                <a:latin typeface="Andalus"/>
              </a:rPr>
              <a:t>the individuals </a:t>
            </a:r>
            <a:r>
              <a:rPr lang="en-GB" sz="2400" b="0" dirty="0">
                <a:latin typeface="Andalus"/>
              </a:rPr>
              <a:t>in the working environment. An individual is said to be </a:t>
            </a:r>
            <a:r>
              <a:rPr lang="en-GB" sz="2400" b="0" dirty="0" smtClean="0">
                <a:latin typeface="Andalus"/>
              </a:rPr>
              <a:t>highly motivated </a:t>
            </a:r>
            <a:r>
              <a:rPr lang="en-GB" sz="2400" b="0" dirty="0">
                <a:latin typeface="Andalus"/>
              </a:rPr>
              <a:t>if he perceives to be treated fairly. While the feelings of </a:t>
            </a:r>
            <a:r>
              <a:rPr lang="en-GB" sz="2400" b="0" dirty="0" smtClean="0">
                <a:latin typeface="Andalus"/>
              </a:rPr>
              <a:t>de-motivation arise</a:t>
            </a:r>
            <a:r>
              <a:rPr lang="en-GB" sz="2400" b="0" dirty="0">
                <a:latin typeface="Andalus"/>
              </a:rPr>
              <a:t>, if an individual perceives to be treated unfairly in the </a:t>
            </a:r>
            <a:r>
              <a:rPr lang="en-GB" sz="2400" b="0" dirty="0" smtClean="0">
                <a:latin typeface="Andalus"/>
              </a:rPr>
              <a:t>organization.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16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1"/>
            <a:ext cx="8675688" cy="577850"/>
          </a:xfrm>
        </p:spPr>
        <p:txBody>
          <a:bodyPr/>
          <a:lstStyle/>
          <a:p>
            <a:r>
              <a:rPr lang="en-GB" dirty="0"/>
              <a:t>3.GOAL SETTING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8201"/>
            <a:ext cx="8686800" cy="5883273"/>
          </a:xfrm>
        </p:spPr>
        <p:txBody>
          <a:bodyPr/>
          <a:lstStyle/>
          <a:p>
            <a:pPr algn="just"/>
            <a:r>
              <a:rPr lang="en-GB" sz="2400" dirty="0"/>
              <a:t>In 1960’s, Edwin Locke put forward the Goal-setting theory </a:t>
            </a:r>
            <a:r>
              <a:rPr lang="en-GB" sz="2400" dirty="0" smtClean="0"/>
              <a:t>of motivation</a:t>
            </a:r>
            <a:r>
              <a:rPr lang="en-GB" sz="2400" dirty="0"/>
              <a:t>. This theory states that goal setting is essentially linked to </a:t>
            </a:r>
            <a:r>
              <a:rPr lang="en-GB" sz="2400" dirty="0" smtClean="0"/>
              <a:t>task performance</a:t>
            </a:r>
            <a:r>
              <a:rPr lang="en-GB" sz="2400" dirty="0"/>
              <a:t>. It states that specific and challenging goals along </a:t>
            </a:r>
            <a:r>
              <a:rPr lang="en-GB" sz="2400" dirty="0" smtClean="0"/>
              <a:t>with appropriate </a:t>
            </a:r>
            <a:r>
              <a:rPr lang="en-GB" sz="2400" dirty="0"/>
              <a:t>feedback contribute to higher and better task performance. </a:t>
            </a:r>
            <a:r>
              <a:rPr lang="en-GB" sz="2400" dirty="0" smtClean="0"/>
              <a:t>The important </a:t>
            </a:r>
            <a:r>
              <a:rPr lang="en-GB" sz="2400" dirty="0"/>
              <a:t>features of goal-setting theory are as </a:t>
            </a:r>
            <a:r>
              <a:rPr lang="en-GB" sz="2400" dirty="0" smtClean="0"/>
              <a:t>follows:</a:t>
            </a:r>
          </a:p>
          <a:p>
            <a:pPr algn="just"/>
            <a:r>
              <a:rPr lang="en-GB" sz="2400" dirty="0" smtClean="0"/>
              <a:t>The </a:t>
            </a:r>
            <a:r>
              <a:rPr lang="en-GB" sz="2400" dirty="0"/>
              <a:t>willingness to work towards attainment of goal is </a:t>
            </a:r>
            <a:r>
              <a:rPr lang="en-GB" sz="2400" dirty="0" smtClean="0"/>
              <a:t>main source </a:t>
            </a:r>
            <a:r>
              <a:rPr lang="en-GB" sz="2400" dirty="0"/>
              <a:t>of job motivation. Clear, particular and difficult goals are </a:t>
            </a:r>
            <a:r>
              <a:rPr lang="en-GB" sz="2400" dirty="0" smtClean="0"/>
              <a:t>greater motivating </a:t>
            </a:r>
            <a:r>
              <a:rPr lang="en-GB" sz="2400" dirty="0"/>
              <a:t>factors than easy, general and vague goals. Specific and clear </a:t>
            </a:r>
            <a:r>
              <a:rPr lang="en-GB" sz="2400" dirty="0" smtClean="0"/>
              <a:t>goals lead </a:t>
            </a:r>
            <a:r>
              <a:rPr lang="en-GB" sz="2400" dirty="0"/>
              <a:t>to greater output and better performance. Unambiguous, measurable </a:t>
            </a:r>
            <a:r>
              <a:rPr lang="en-GB" sz="2400" dirty="0" smtClean="0"/>
              <a:t>and clear </a:t>
            </a:r>
            <a:r>
              <a:rPr lang="en-GB" sz="2400" dirty="0"/>
              <a:t>goals accompanied by a deadline for completion </a:t>
            </a:r>
            <a:r>
              <a:rPr lang="en-GB" sz="2400" dirty="0" smtClean="0"/>
              <a:t>avoids misunderstanding</a:t>
            </a:r>
            <a:r>
              <a:rPr lang="en-GB" sz="2400" dirty="0"/>
              <a:t>. Goals should be realistic and challenging. This gives </a:t>
            </a:r>
            <a:r>
              <a:rPr lang="en-GB" sz="2400" dirty="0" smtClean="0"/>
              <a:t>an individual </a:t>
            </a:r>
            <a:r>
              <a:rPr lang="en-GB" sz="2400" dirty="0"/>
              <a:t>a feeling of pride and triumph when he attains them, and sets </a:t>
            </a:r>
            <a:r>
              <a:rPr lang="en-GB" sz="2400" dirty="0" smtClean="0"/>
              <a:t>him up </a:t>
            </a:r>
            <a:r>
              <a:rPr lang="en-GB" sz="2400" dirty="0"/>
              <a:t>for attainment of next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1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8" y="288924"/>
            <a:ext cx="8675688" cy="425449"/>
          </a:xfrm>
        </p:spPr>
        <p:txBody>
          <a:bodyPr/>
          <a:lstStyle/>
          <a:p>
            <a:r>
              <a:rPr lang="en-GB" dirty="0"/>
              <a:t>3.GOAL SETTING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8" y="990600"/>
            <a:ext cx="9144000" cy="6432551"/>
          </a:xfrm>
        </p:spPr>
        <p:txBody>
          <a:bodyPr/>
          <a:lstStyle/>
          <a:p>
            <a:pPr algn="just"/>
            <a:r>
              <a:rPr lang="en-GB" dirty="0"/>
              <a:t>The more challenging the goal, the greater is the reward generally </a:t>
            </a:r>
            <a:r>
              <a:rPr lang="en-GB" dirty="0" smtClean="0"/>
              <a:t>and the </a:t>
            </a:r>
            <a:r>
              <a:rPr lang="en-GB" dirty="0"/>
              <a:t>more is the passion for achieving it. Better and appropriate feedback of </a:t>
            </a:r>
            <a:r>
              <a:rPr lang="en-GB" dirty="0" smtClean="0"/>
              <a:t>results directs </a:t>
            </a:r>
            <a:r>
              <a:rPr lang="en-GB" dirty="0"/>
              <a:t>the </a:t>
            </a:r>
            <a:r>
              <a:rPr lang="en-GB" dirty="0" smtClean="0"/>
              <a:t>employee behaviour </a:t>
            </a:r>
            <a:r>
              <a:rPr lang="en-GB" dirty="0"/>
              <a:t>and contributes to higher performance </a:t>
            </a:r>
            <a:r>
              <a:rPr lang="en-GB" dirty="0" smtClean="0"/>
              <a:t>than absence </a:t>
            </a:r>
            <a:r>
              <a:rPr lang="en-GB" dirty="0"/>
              <a:t>of feedback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Feedback is a means of gaining reputation, making clarifications </a:t>
            </a:r>
            <a:r>
              <a:rPr lang="en-GB" dirty="0" smtClean="0"/>
              <a:t>and regulating </a:t>
            </a:r>
            <a:r>
              <a:rPr lang="en-GB" dirty="0"/>
              <a:t>goal difficulties. It </a:t>
            </a:r>
            <a:r>
              <a:rPr lang="en-GB" dirty="0" smtClean="0"/>
              <a:t>helps employees </a:t>
            </a:r>
            <a:r>
              <a:rPr lang="en-GB" dirty="0"/>
              <a:t>to work with more </a:t>
            </a:r>
            <a:r>
              <a:rPr lang="en-GB" dirty="0" smtClean="0"/>
              <a:t>involvement and </a:t>
            </a:r>
            <a:r>
              <a:rPr lang="en-GB" dirty="0"/>
              <a:t>leads to greater job satisfaction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Employees’ participation in goal is not always desirable. </a:t>
            </a:r>
            <a:r>
              <a:rPr lang="en-GB" dirty="0" smtClean="0"/>
              <a:t>Participation of </a:t>
            </a:r>
            <a:r>
              <a:rPr lang="en-GB" dirty="0"/>
              <a:t>setting goal, however, makes goal more acceptable and leads to </a:t>
            </a:r>
            <a:r>
              <a:rPr lang="en-GB" dirty="0" smtClean="0"/>
              <a:t>more involvement</a:t>
            </a:r>
            <a:r>
              <a:rPr lang="en-GB" dirty="0"/>
              <a:t>. goal setting theory has certain eventualities such </a:t>
            </a:r>
            <a:r>
              <a:rPr lang="en-GB" dirty="0" smtClean="0"/>
              <a:t>as: </a:t>
            </a:r>
          </a:p>
          <a:p>
            <a:pPr algn="just"/>
            <a:r>
              <a:rPr lang="en-GB" dirty="0" smtClean="0"/>
              <a:t>a. Self-efficiency- </a:t>
            </a:r>
            <a:r>
              <a:rPr lang="en-GB" dirty="0"/>
              <a:t>Self-efficiency is the individual’s self-confidence and faith </a:t>
            </a:r>
            <a:r>
              <a:rPr lang="en-GB" dirty="0" smtClean="0"/>
              <a:t>that they have </a:t>
            </a:r>
            <a:r>
              <a:rPr lang="en-GB" dirty="0"/>
              <a:t>potential of performing the task. </a:t>
            </a:r>
            <a:r>
              <a:rPr lang="en-GB" dirty="0" smtClean="0"/>
              <a:t>Higher </a:t>
            </a:r>
            <a:r>
              <a:rPr lang="en-GB" dirty="0"/>
              <a:t>the level of self-efficiency, </a:t>
            </a:r>
            <a:r>
              <a:rPr lang="en-GB" dirty="0" smtClean="0"/>
              <a:t>greater will </a:t>
            </a:r>
            <a:r>
              <a:rPr lang="en-GB" dirty="0"/>
              <a:t>be the efforts put in by the individual when they face challenging </a:t>
            </a:r>
            <a:r>
              <a:rPr lang="en-GB" dirty="0" smtClean="0"/>
              <a:t>tasks.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6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8" y="304800"/>
            <a:ext cx="8207375" cy="685800"/>
          </a:xfrm>
        </p:spPr>
        <p:txBody>
          <a:bodyPr/>
          <a:lstStyle/>
          <a:p>
            <a:r>
              <a:rPr lang="en-GB" dirty="0"/>
              <a:t>3.GOAL SETTING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8" y="973137"/>
            <a:ext cx="9067800" cy="5649913"/>
          </a:xfrm>
        </p:spPr>
        <p:txBody>
          <a:bodyPr/>
          <a:lstStyle/>
          <a:p>
            <a:r>
              <a:rPr lang="en-GB" dirty="0"/>
              <a:t>While, lower the level of self-efficiency, less will be the efforts put in by </a:t>
            </a:r>
            <a:r>
              <a:rPr lang="en-GB" dirty="0" smtClean="0"/>
              <a:t>the individual </a:t>
            </a:r>
            <a:r>
              <a:rPr lang="en-GB" dirty="0"/>
              <a:t>or he might even quit while meeting challenges.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b="1" dirty="0" smtClean="0"/>
              <a:t>b. Goal </a:t>
            </a:r>
            <a:r>
              <a:rPr lang="en-GB" b="1" dirty="0"/>
              <a:t>commitment- </a:t>
            </a:r>
            <a:r>
              <a:rPr lang="en-GB" dirty="0"/>
              <a:t>Goal setting theory assumes that the individual is</a:t>
            </a:r>
          </a:p>
          <a:p>
            <a:pPr marL="0" indent="0">
              <a:buNone/>
            </a:pPr>
            <a:r>
              <a:rPr lang="en-GB" dirty="0"/>
              <a:t>committed to the goal and will not leave the goal. The goal commitment is</a:t>
            </a:r>
          </a:p>
          <a:p>
            <a:pPr marL="0" indent="0">
              <a:buNone/>
            </a:pPr>
            <a:r>
              <a:rPr lang="en-GB" dirty="0"/>
              <a:t>dependent on the following factors:</a:t>
            </a:r>
          </a:p>
          <a:p>
            <a:r>
              <a:rPr lang="en-GB" dirty="0"/>
              <a:t>• Goals are made open, known and broadcasted.</a:t>
            </a:r>
          </a:p>
          <a:p>
            <a:r>
              <a:rPr lang="en-GB" dirty="0"/>
              <a:t>• Goals should be set-self by individual rather than designated.</a:t>
            </a:r>
          </a:p>
          <a:p>
            <a:r>
              <a:rPr lang="en-GB" dirty="0"/>
              <a:t>• Individual’s set goals should be consistent with the organizational goals </a:t>
            </a:r>
            <a:r>
              <a:rPr lang="en-GB" dirty="0" smtClean="0"/>
              <a:t>and vision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26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997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8675688" cy="555625"/>
          </a:xfrm>
        </p:spPr>
        <p:txBody>
          <a:bodyPr/>
          <a:lstStyle/>
          <a:p>
            <a:r>
              <a:rPr lang="en-GB" dirty="0"/>
              <a:t>4.Reinforcement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0"/>
            <a:ext cx="8686799" cy="5516563"/>
          </a:xfrm>
        </p:spPr>
        <p:txBody>
          <a:bodyPr/>
          <a:lstStyle/>
          <a:p>
            <a:pPr algn="just"/>
            <a:r>
              <a:rPr lang="en-GB" sz="2400" dirty="0"/>
              <a:t>This theory is based on the concepts of operand </a:t>
            </a:r>
            <a:r>
              <a:rPr lang="en-GB" sz="2400" dirty="0" smtClean="0"/>
              <a:t>conditioning developed </a:t>
            </a:r>
            <a:r>
              <a:rPr lang="en-GB" sz="2400" dirty="0"/>
              <a:t>by B.F. Skinner. It argues that the </a:t>
            </a:r>
            <a:r>
              <a:rPr lang="en-GB" sz="2400" dirty="0" smtClean="0"/>
              <a:t>behaviour </a:t>
            </a:r>
            <a:r>
              <a:rPr lang="en-GB" sz="2400" dirty="0"/>
              <a:t>of people is </a:t>
            </a:r>
            <a:r>
              <a:rPr lang="en-GB" sz="2400" dirty="0" smtClean="0"/>
              <a:t>largely determined </a:t>
            </a:r>
            <a:r>
              <a:rPr lang="en-GB" sz="2400" dirty="0"/>
              <a:t>by its consequence. In other words, those actions that tend to </a:t>
            </a:r>
            <a:r>
              <a:rPr lang="en-GB" sz="2400" dirty="0" smtClean="0"/>
              <a:t>have positive </a:t>
            </a:r>
            <a:r>
              <a:rPr lang="en-GB" sz="2400" dirty="0"/>
              <a:t>or pleasant consequences tend to be repeated more often in future, </a:t>
            </a:r>
            <a:r>
              <a:rPr lang="en-GB" sz="2400" dirty="0" smtClean="0"/>
              <a:t>while those </a:t>
            </a:r>
            <a:r>
              <a:rPr lang="en-GB" sz="2400" dirty="0"/>
              <a:t>actions that tend to have repeated negative or unpleasant consequences </a:t>
            </a:r>
            <a:r>
              <a:rPr lang="en-GB" sz="2400" dirty="0" smtClean="0"/>
              <a:t>are less </a:t>
            </a:r>
            <a:r>
              <a:rPr lang="en-GB" sz="2400" dirty="0"/>
              <a:t>likely to be repeated again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dirty="0"/>
              <a:t>The reinforcement theory suggests that managers should try </a:t>
            </a:r>
            <a:r>
              <a:rPr lang="en-GB" sz="2400" dirty="0" smtClean="0"/>
              <a:t>to structure </a:t>
            </a:r>
            <a:r>
              <a:rPr lang="en-GB" sz="2400" dirty="0"/>
              <a:t>the contingencies of rewards and punishments on the job in such a </a:t>
            </a:r>
            <a:r>
              <a:rPr lang="en-GB" sz="2400" dirty="0" smtClean="0"/>
              <a:t>way that </a:t>
            </a:r>
            <a:r>
              <a:rPr lang="en-GB" sz="2400" dirty="0"/>
              <a:t>the consequences of effective job </a:t>
            </a:r>
            <a:r>
              <a:rPr lang="en-GB" sz="2400" dirty="0" smtClean="0"/>
              <a:t>behaviour </a:t>
            </a:r>
            <a:r>
              <a:rPr lang="en-GB" sz="2400" dirty="0"/>
              <a:t>are positive while </a:t>
            </a:r>
            <a:r>
              <a:rPr lang="en-GB" sz="2400" dirty="0" smtClean="0"/>
              <a:t>the consequences </a:t>
            </a:r>
            <a:r>
              <a:rPr lang="en-GB" sz="2400" dirty="0"/>
              <a:t>of ineffective work </a:t>
            </a:r>
            <a:r>
              <a:rPr lang="en-GB" sz="2400" dirty="0" smtClean="0"/>
              <a:t>behaviour </a:t>
            </a:r>
            <a:r>
              <a:rPr lang="en-GB" sz="2400" dirty="0"/>
              <a:t>are negative or unpleasant. The </a:t>
            </a:r>
            <a:r>
              <a:rPr lang="en-GB" sz="2400" dirty="0" smtClean="0"/>
              <a:t>focus of </a:t>
            </a:r>
            <a:r>
              <a:rPr lang="en-GB" sz="2400" dirty="0"/>
              <a:t>this approach is upon changing or modifying the </a:t>
            </a:r>
            <a:r>
              <a:rPr lang="en-GB" sz="2400" dirty="0" smtClean="0"/>
              <a:t>behaviour </a:t>
            </a:r>
            <a:r>
              <a:rPr lang="en-GB" sz="2400" dirty="0"/>
              <a:t>of people on </a:t>
            </a:r>
            <a:r>
              <a:rPr lang="en-GB" sz="2400" dirty="0" smtClean="0"/>
              <a:t>the job</a:t>
            </a:r>
            <a:r>
              <a:rPr lang="en-GB" sz="2400" dirty="0"/>
              <a:t>. that is why it is also regarded as organizational </a:t>
            </a:r>
            <a:r>
              <a:rPr lang="en-GB" sz="2400" dirty="0" smtClean="0"/>
              <a:t>behaviour modification.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4819"/>
            <a:ext cx="9144000" cy="69228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5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" y="0"/>
            <a:ext cx="8207375" cy="1155700"/>
          </a:xfrm>
        </p:spPr>
        <p:txBody>
          <a:bodyPr/>
          <a:lstStyle/>
          <a:p>
            <a:r>
              <a:rPr lang="en-US" dirty="0" smtClean="0"/>
              <a:t>Reinforcement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/>
            <a:r>
              <a:rPr lang="en-GB" sz="2400" dirty="0"/>
              <a:t>The basic notion underlying reinforcement theory is the concept </a:t>
            </a:r>
            <a:r>
              <a:rPr lang="en-GB" sz="2400" dirty="0" smtClean="0"/>
              <a:t>of reinforcement </a:t>
            </a:r>
            <a:r>
              <a:rPr lang="en-GB" sz="2400" dirty="0"/>
              <a:t>itself. An event is said to be reinforcing if the event </a:t>
            </a:r>
            <a:r>
              <a:rPr lang="en-GB" sz="2400" dirty="0" smtClean="0"/>
              <a:t>following some behaviour </a:t>
            </a:r>
            <a:r>
              <a:rPr lang="en-GB" sz="2400" dirty="0"/>
              <a:t>makes the </a:t>
            </a:r>
            <a:r>
              <a:rPr lang="en-GB" sz="2400" dirty="0" smtClean="0"/>
              <a:t>behaviour </a:t>
            </a:r>
            <a:r>
              <a:rPr lang="en-GB" sz="2400" dirty="0"/>
              <a:t>more likely to occur again in the future</a:t>
            </a:r>
            <a:r>
              <a:rPr lang="en-GB" sz="2400" dirty="0" smtClean="0"/>
              <a:t>. </a:t>
            </a:r>
            <a:r>
              <a:rPr lang="en-GB" sz="2400" dirty="0"/>
              <a:t>In organizational settings, four basic kinds of reinforcement can result </a:t>
            </a:r>
            <a:r>
              <a:rPr lang="en-GB" sz="2400" dirty="0" smtClean="0"/>
              <a:t>from behaviour </a:t>
            </a:r>
            <a:r>
              <a:rPr lang="en-GB" sz="2400" dirty="0"/>
              <a:t>which is discussed briefly as under:</a:t>
            </a:r>
          </a:p>
          <a:p>
            <a:pPr algn="just"/>
            <a:r>
              <a:rPr lang="en-GB" sz="2400" dirty="0"/>
              <a:t>1. Positive Reinforcement: A method of strengthening </a:t>
            </a:r>
            <a:r>
              <a:rPr lang="en-GB" sz="2400" dirty="0" smtClean="0"/>
              <a:t>behaviour </a:t>
            </a:r>
            <a:r>
              <a:rPr lang="en-GB" sz="2400" dirty="0"/>
              <a:t>with rewards </a:t>
            </a:r>
            <a:r>
              <a:rPr lang="en-GB" sz="2400" dirty="0" smtClean="0"/>
              <a:t>or positive </a:t>
            </a:r>
            <a:r>
              <a:rPr lang="en-GB" sz="2400" dirty="0"/>
              <a:t>outcomes after a desired </a:t>
            </a:r>
            <a:r>
              <a:rPr lang="en-GB" sz="2400" dirty="0" smtClean="0"/>
              <a:t>behaviour </a:t>
            </a:r>
            <a:r>
              <a:rPr lang="en-GB" sz="2400" dirty="0"/>
              <a:t>is performed.</a:t>
            </a:r>
          </a:p>
          <a:p>
            <a:pPr algn="just"/>
            <a:r>
              <a:rPr lang="en-GB" sz="2400" dirty="0" smtClean="0"/>
              <a:t>2</a:t>
            </a:r>
            <a:r>
              <a:rPr lang="en-GB" sz="2400" dirty="0"/>
              <a:t>. Avoidance / Negative reinforcement: Used to strengthen </a:t>
            </a:r>
            <a:r>
              <a:rPr lang="en-GB" sz="2400" dirty="0" smtClean="0"/>
              <a:t>behaviour </a:t>
            </a:r>
            <a:r>
              <a:rPr lang="en-GB" sz="2400" dirty="0"/>
              <a:t>by </a:t>
            </a:r>
            <a:r>
              <a:rPr lang="en-GB" sz="2400" dirty="0" smtClean="0"/>
              <a:t>avoiding unpleasant </a:t>
            </a:r>
            <a:r>
              <a:rPr lang="en-GB" sz="2400" dirty="0"/>
              <a:t>consequences that would result if the </a:t>
            </a:r>
            <a:r>
              <a:rPr lang="en-GB" sz="2400" dirty="0" smtClean="0"/>
              <a:t>behaviour </a:t>
            </a:r>
            <a:r>
              <a:rPr lang="en-GB" sz="2400" dirty="0"/>
              <a:t>was not performed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29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302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60" y="1219200"/>
            <a:ext cx="7151640" cy="5502275"/>
          </a:xfrm>
        </p:spPr>
        <p:txBody>
          <a:bodyPr/>
          <a:lstStyle/>
          <a:p>
            <a:pPr algn="just"/>
            <a:r>
              <a:rPr lang="en-GB" sz="2400" dirty="0"/>
              <a:t>There are mainly two types of motivations such as</a:t>
            </a:r>
          </a:p>
          <a:p>
            <a:pPr algn="just"/>
            <a:r>
              <a:rPr lang="en-GB" sz="2400" dirty="0"/>
              <a:t>• Extrinsic Motivation</a:t>
            </a:r>
          </a:p>
          <a:p>
            <a:pPr algn="just"/>
            <a:r>
              <a:rPr lang="en-GB" sz="2400" dirty="0"/>
              <a:t>• Intrinsic Motivation</a:t>
            </a:r>
          </a:p>
          <a:p>
            <a:pPr algn="just"/>
            <a:r>
              <a:rPr lang="en-GB" sz="2400" dirty="0"/>
              <a:t>Extrinsic Motivation is geared toward external rewards and rein forcer's. </a:t>
            </a:r>
            <a:endParaRPr lang="en-GB" sz="2400" dirty="0" smtClean="0"/>
          </a:p>
          <a:p>
            <a:pPr algn="just"/>
            <a:r>
              <a:rPr lang="en-GB" sz="2400" dirty="0" smtClean="0"/>
              <a:t>Some</a:t>
            </a:r>
            <a:r>
              <a:rPr lang="en-GB" sz="2400" dirty="0"/>
              <a:t> </a:t>
            </a:r>
            <a:r>
              <a:rPr lang="en-GB" sz="2400" dirty="0" smtClean="0"/>
              <a:t>examples </a:t>
            </a:r>
            <a:r>
              <a:rPr lang="en-GB" sz="2400" dirty="0"/>
              <a:t>of external rewards are money, praise, awards, etc. Some examples </a:t>
            </a:r>
            <a:r>
              <a:rPr lang="en-GB" sz="2400" dirty="0" smtClean="0"/>
              <a:t>of External </a:t>
            </a:r>
            <a:r>
              <a:rPr lang="en-GB" sz="2400" dirty="0"/>
              <a:t>rein forcer's are policy </a:t>
            </a:r>
            <a:r>
              <a:rPr lang="en-GB" sz="2400" dirty="0" smtClean="0"/>
              <a:t>and procedures</a:t>
            </a:r>
            <a:r>
              <a:rPr lang="en-GB" sz="2400" dirty="0"/>
              <a:t>, disciplinary action, </a:t>
            </a:r>
            <a:r>
              <a:rPr lang="en-GB" sz="2400" dirty="0" smtClean="0"/>
              <a:t>speeding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0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" y="0"/>
            <a:ext cx="8207375" cy="1155700"/>
          </a:xfrm>
        </p:spPr>
        <p:txBody>
          <a:bodyPr/>
          <a:lstStyle/>
          <a:p>
            <a:r>
              <a:rPr lang="en-US" dirty="0" smtClean="0"/>
              <a:t>Reinforcement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6050"/>
            <a:ext cx="8207375" cy="38893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3. Punishment: Used to weaken undesired </a:t>
            </a:r>
            <a:r>
              <a:rPr lang="en-GB" sz="2400" dirty="0" smtClean="0"/>
              <a:t>behaviours </a:t>
            </a:r>
            <a:r>
              <a:rPr lang="en-GB" sz="2400" dirty="0"/>
              <a:t>by using negative </a:t>
            </a:r>
            <a:r>
              <a:rPr lang="en-GB" sz="2400" dirty="0" smtClean="0"/>
              <a:t>outcomes or </a:t>
            </a:r>
            <a:r>
              <a:rPr lang="en-GB" sz="2400" dirty="0"/>
              <a:t>unpleasant consequence when the </a:t>
            </a:r>
            <a:r>
              <a:rPr lang="en-GB" sz="2400" dirty="0" smtClean="0"/>
              <a:t>behaviour </a:t>
            </a:r>
            <a:r>
              <a:rPr lang="en-GB" sz="2400" dirty="0"/>
              <a:t>is performed.</a:t>
            </a:r>
          </a:p>
          <a:p>
            <a:r>
              <a:rPr lang="en-GB" sz="2400" dirty="0"/>
              <a:t>4. Extinction: Used to weaken undesired </a:t>
            </a:r>
            <a:r>
              <a:rPr lang="en-GB" sz="2400" dirty="0" smtClean="0"/>
              <a:t>behaviours </a:t>
            </a:r>
            <a:r>
              <a:rPr lang="en-GB" sz="2400" dirty="0"/>
              <a:t>by simply ignoring or </a:t>
            </a:r>
            <a:r>
              <a:rPr lang="en-GB" sz="2400" dirty="0" smtClean="0"/>
              <a:t>not reinforcing </a:t>
            </a:r>
            <a:r>
              <a:rPr lang="en-GB" sz="2400" dirty="0"/>
              <a:t>that </a:t>
            </a:r>
            <a:r>
              <a:rPr lang="en-GB" sz="2400" dirty="0" smtClean="0"/>
              <a:t>behaviour.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30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582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0"/>
            <a:ext cx="8675688" cy="1143000"/>
          </a:xfrm>
        </p:spPr>
        <p:txBody>
          <a:bodyPr/>
          <a:lstStyle/>
          <a:p>
            <a:r>
              <a:rPr lang="en-GB" dirty="0"/>
              <a:t>Strategies for motivation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1952" y="559980"/>
            <a:ext cx="4499108" cy="595947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6" name="Rectangle 5"/>
          <p:cNvSpPr/>
          <p:nvPr/>
        </p:nvSpPr>
        <p:spPr>
          <a:xfrm>
            <a:off x="72892" y="1218684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1. Set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the goal and timeframe.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892" y="16978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2. Start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with a small and achievable part of the </a:t>
            </a:r>
            <a:r>
              <a:rPr lang="en-GB" dirty="0" smtClean="0">
                <a:solidFill>
                  <a:srgbClr val="191919"/>
                </a:solidFill>
                <a:latin typeface="Calibri,Bold"/>
              </a:rPr>
              <a:t>goal and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keep at it!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2892" y="23614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Calibri,Bold"/>
              </a:rPr>
              <a:t>3.Visualise </a:t>
            </a:r>
            <a:r>
              <a:rPr lang="en-GB" dirty="0">
                <a:latin typeface="Calibri,Bold"/>
              </a:rPr>
              <a:t>your goal. This imprints it in </a:t>
            </a:r>
            <a:r>
              <a:rPr lang="en-GB" dirty="0" smtClean="0">
                <a:latin typeface="Calibri,Bold"/>
              </a:rPr>
              <a:t>your brain. Imagine </a:t>
            </a:r>
            <a:r>
              <a:rPr lang="en-GB" dirty="0">
                <a:latin typeface="Calibri,Bold"/>
              </a:rPr>
              <a:t>how it will feel when you </a:t>
            </a:r>
            <a:r>
              <a:rPr lang="en-GB" dirty="0" smtClean="0">
                <a:latin typeface="Calibri,Bold"/>
              </a:rPr>
              <a:t>achieve your </a:t>
            </a:r>
            <a:r>
              <a:rPr lang="en-GB" dirty="0">
                <a:latin typeface="Calibri,Bold"/>
              </a:rPr>
              <a:t>goal.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2892" y="330205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4. Keep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a positive attitude.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2891" y="3856281"/>
            <a:ext cx="463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5.Recognise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your efforts and successes.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9099" y="45620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6.Compare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yourself with yourself, not others.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9099" y="520839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91919"/>
                </a:solidFill>
                <a:latin typeface="Calibri,Bold"/>
              </a:rPr>
              <a:t>7.Remember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the journey towards your goal </a:t>
            </a:r>
            <a:r>
              <a:rPr lang="en-GB" dirty="0" smtClean="0">
                <a:solidFill>
                  <a:srgbClr val="191919"/>
                </a:solidFill>
                <a:latin typeface="Calibri,Bold"/>
              </a:rPr>
              <a:t>is also </a:t>
            </a:r>
            <a:r>
              <a:rPr lang="en-GB" dirty="0">
                <a:solidFill>
                  <a:srgbClr val="191919"/>
                </a:solidFill>
                <a:latin typeface="Calibri,Bold"/>
              </a:rPr>
              <a:t>important. Enjoy it!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49996" y="6150122"/>
            <a:ext cx="447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Calibri,Bold"/>
              </a:rPr>
              <a:t>Today is your life – make it a great day!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2800" dirty="0" smtClean="0"/>
              <a:t>ANY QUESTION?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32</a:t>
            </a:fld>
            <a:endParaRPr lang="ru-RU" alt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"/>
            <a:ext cx="7467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</a:t>
            </a:r>
            <a:r>
              <a:rPr lang="en-GB" sz="2400" dirty="0" smtClean="0"/>
              <a:t>ickets</a:t>
            </a:r>
            <a:r>
              <a:rPr lang="en-GB" sz="2400" dirty="0"/>
              <a:t>, boundary-setting, etc. Extrinsic motivation is external in nature. </a:t>
            </a:r>
            <a:endParaRPr lang="en-GB" sz="2400" dirty="0" smtClean="0"/>
          </a:p>
          <a:p>
            <a:r>
              <a:rPr lang="en-GB" sz="2400" dirty="0" smtClean="0"/>
              <a:t>The most well-known </a:t>
            </a:r>
            <a:r>
              <a:rPr lang="en-GB" sz="2400" dirty="0"/>
              <a:t>and the most debated motivation is money. Below are some </a:t>
            </a:r>
            <a:r>
              <a:rPr lang="en-GB" sz="2400" dirty="0" smtClean="0"/>
              <a:t>other examples</a:t>
            </a:r>
            <a:r>
              <a:rPr lang="en-GB" sz="2400" dirty="0"/>
              <a:t>:</a:t>
            </a:r>
          </a:p>
          <a:p>
            <a:r>
              <a:rPr lang="en-GB" sz="2400" dirty="0"/>
              <a:t>• Employee of the month award</a:t>
            </a:r>
          </a:p>
          <a:p>
            <a:r>
              <a:rPr lang="en-GB" sz="2400" dirty="0"/>
              <a:t>• Benefit package</a:t>
            </a:r>
          </a:p>
          <a:p>
            <a:r>
              <a:rPr lang="en-GB" sz="2400" dirty="0"/>
              <a:t>• Bonuses</a:t>
            </a:r>
          </a:p>
          <a:p>
            <a:r>
              <a:rPr lang="en-GB" sz="2400" dirty="0"/>
              <a:t>• Organized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Intrinsic Motivation is geared toward internal rewards and rein forcer's. </a:t>
            </a:r>
            <a:r>
              <a:rPr lang="en-GB" sz="2400" dirty="0" smtClean="0"/>
              <a:t>People may </a:t>
            </a:r>
            <a:r>
              <a:rPr lang="en-GB" sz="2400" dirty="0"/>
              <a:t>work at a job because it gives them feelings of competence and a sense </a:t>
            </a:r>
            <a:r>
              <a:rPr lang="en-GB" sz="2400" dirty="0" smtClean="0"/>
              <a:t>of personal </a:t>
            </a:r>
            <a:r>
              <a:rPr lang="en-GB" sz="2400" dirty="0"/>
              <a:t>control doing the job is fun, the work is matter of pride, the tasks </a:t>
            </a:r>
            <a:r>
              <a:rPr lang="en-GB" sz="2400" dirty="0" smtClean="0"/>
              <a:t>are challenging</a:t>
            </a:r>
            <a:r>
              <a:rPr lang="en-GB" sz="2400" dirty="0"/>
              <a:t>, and so on. Our deep-rooted desires have the highest </a:t>
            </a:r>
            <a:r>
              <a:rPr lang="en-GB" sz="2400" dirty="0" smtClean="0"/>
              <a:t>motivational power</a:t>
            </a:r>
            <a:r>
              <a:rPr lang="en-GB" sz="2400" dirty="0"/>
              <a:t>. Below are some </a:t>
            </a:r>
            <a:r>
              <a:rPr lang="en-GB" sz="2400" dirty="0" smtClean="0"/>
              <a:t>examples:</a:t>
            </a:r>
            <a:endParaRPr lang="en-GB" sz="2400" dirty="0"/>
          </a:p>
          <a:p>
            <a:r>
              <a:rPr lang="en-GB" sz="2400" dirty="0"/>
              <a:t>• Acceptance: We all need to feel that we, as well as our decisions, are </a:t>
            </a:r>
            <a:r>
              <a:rPr lang="en-GB" sz="2400" dirty="0" smtClean="0"/>
              <a:t>accepted </a:t>
            </a:r>
            <a:r>
              <a:rPr lang="en-GB" sz="2400" dirty="0"/>
              <a:t>by our co-workers.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61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867400"/>
          </a:xfrm>
        </p:spPr>
        <p:txBody>
          <a:bodyPr/>
          <a:lstStyle/>
          <a:p>
            <a:r>
              <a:rPr lang="en-GB" sz="2400" dirty="0" smtClean="0"/>
              <a:t>• </a:t>
            </a:r>
            <a:r>
              <a:rPr lang="en-GB" sz="2400" dirty="0"/>
              <a:t>Curiosity: We all have the desire to be in the know.</a:t>
            </a:r>
          </a:p>
          <a:p>
            <a:r>
              <a:rPr lang="en-GB" sz="2400" dirty="0"/>
              <a:t>• </a:t>
            </a:r>
            <a:r>
              <a:rPr lang="en-GB" sz="2400" dirty="0" smtClean="0"/>
              <a:t>Honour: </a:t>
            </a:r>
            <a:r>
              <a:rPr lang="en-GB" sz="2400" dirty="0"/>
              <a:t>We all need to respect the rules and to be 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ethical</a:t>
            </a:r>
            <a:r>
              <a:rPr lang="en-GB" sz="2400" dirty="0"/>
              <a:t>.</a:t>
            </a:r>
          </a:p>
          <a:p>
            <a:r>
              <a:rPr lang="en-GB" sz="2400" dirty="0"/>
              <a:t>• Independence: We all need to feel we are unique.</a:t>
            </a:r>
          </a:p>
          <a:p>
            <a:r>
              <a:rPr lang="en-GB" sz="2400" dirty="0"/>
              <a:t>• Order: We all need to be organized.</a:t>
            </a:r>
          </a:p>
          <a:p>
            <a:r>
              <a:rPr lang="en-GB" sz="2400" dirty="0"/>
              <a:t>• Power: We all have the desire to be able to </a:t>
            </a:r>
            <a:r>
              <a:rPr lang="en-GB" sz="2400" dirty="0" smtClean="0"/>
              <a:t>have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400" dirty="0"/>
              <a:t>influence.</a:t>
            </a:r>
          </a:p>
          <a:p>
            <a:r>
              <a:rPr lang="en-GB" sz="2400" dirty="0"/>
              <a:t>• Social contact: We all need to have some social 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interactions</a:t>
            </a:r>
            <a:r>
              <a:rPr lang="en-GB" sz="2400" dirty="0"/>
              <a:t>.</a:t>
            </a:r>
          </a:p>
          <a:p>
            <a:r>
              <a:rPr lang="en-GB" sz="2400" dirty="0"/>
              <a:t>• Social Status: We all have the desire to feel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94C4-7A04-4FE9-8A85-18C4A447E80B}" type="slidenum">
              <a:rPr lang="en-GB" altLang="ru-RU" smtClean="0"/>
              <a:pPr/>
              <a:t>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97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AE0B-1D06-4517-80B4-FCA0293DBD92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3" name="Shape 2735"/>
          <p:cNvSpPr/>
          <p:nvPr/>
        </p:nvSpPr>
        <p:spPr>
          <a:xfrm>
            <a:off x="1846997" y="1411286"/>
            <a:ext cx="6858000" cy="2743200"/>
          </a:xfrm>
          <a:custGeom>
            <a:avLst/>
            <a:gdLst/>
            <a:ahLst/>
            <a:cxnLst/>
            <a:rect l="0" t="0" r="0" b="0"/>
            <a:pathLst>
              <a:path w="8458200" h="1222375">
                <a:moveTo>
                  <a:pt x="0" y="0"/>
                </a:moveTo>
                <a:lnTo>
                  <a:pt x="8458200" y="0"/>
                </a:lnTo>
                <a:lnTo>
                  <a:pt x="8458200" y="1222375"/>
                </a:lnTo>
                <a:lnTo>
                  <a:pt x="0" y="122237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en-GB" dirty="0"/>
              <a:t>THEORIES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61" y="2430107"/>
            <a:ext cx="8450277" cy="7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THEORIES OF MOTIVATION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C0F-0721-4CB4-A27D-9E85FFD3D631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066800"/>
            <a:ext cx="6774076" cy="55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AE0B-1D06-4517-80B4-FCA0293DBD92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570"/>
            <a:ext cx="4733290" cy="6865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4445" y="29570"/>
            <a:ext cx="9148445" cy="6865620"/>
            <a:chOff x="0" y="0"/>
            <a:chExt cx="9148572" cy="6865620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2" y="4573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72" y="4573"/>
              <a:ext cx="9144000" cy="6858000"/>
            </a:xfrm>
            <a:prstGeom prst="rect">
              <a:avLst/>
            </a:prstGeom>
          </p:spPr>
        </p:pic>
        <p:sp>
          <p:nvSpPr>
            <p:cNvPr id="10" name="Shape 17574"/>
            <p:cNvSpPr/>
            <p:nvPr/>
          </p:nvSpPr>
          <p:spPr>
            <a:xfrm>
              <a:off x="4728972" y="4573"/>
              <a:ext cx="4419600" cy="6857999"/>
            </a:xfrm>
            <a:custGeom>
              <a:avLst/>
              <a:gdLst/>
              <a:ahLst/>
              <a:cxnLst/>
              <a:rect l="0" t="0" r="0" b="0"/>
              <a:pathLst>
                <a:path w="4419600" h="6857999">
                  <a:moveTo>
                    <a:pt x="0" y="0"/>
                  </a:moveTo>
                  <a:lnTo>
                    <a:pt x="4419600" y="0"/>
                  </a:lnTo>
                  <a:lnTo>
                    <a:pt x="44196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33544" cy="686562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28600" y="46653"/>
            <a:ext cx="434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Content Theories: The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content theories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find the answer to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what motivates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an individual and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is concerned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with individual needs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and wants. Following theorists have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given their theories of motivation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in content perspective: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1.Maslow – Hierarchy Of Needs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2.Herzberg’s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Motivation-hygiene  Theory</a:t>
            </a:r>
            <a:endParaRPr lang="en-GB" sz="2400" dirty="0">
              <a:solidFill>
                <a:srgbClr val="FFFFFF"/>
              </a:solidFill>
              <a:latin typeface="Calibri,Bold"/>
            </a:endParaRP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3.Mcclelland’s Needs Theory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4.Alderfer’s ERG Theory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4724461" y="17280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Process Theories: The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process theories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deal with “How”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the motivation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occurs, i.e.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the process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of motivation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and following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theories were given </a:t>
            </a:r>
            <a:r>
              <a:rPr lang="en-GB" sz="2400" dirty="0" smtClean="0">
                <a:solidFill>
                  <a:srgbClr val="FFFFFF"/>
                </a:solidFill>
                <a:latin typeface="Calibri,Bold"/>
              </a:rPr>
              <a:t>in this </a:t>
            </a:r>
            <a:r>
              <a:rPr lang="en-GB" sz="2400" dirty="0">
                <a:solidFill>
                  <a:srgbClr val="FFFFFF"/>
                </a:solidFill>
                <a:latin typeface="Calibri,Bold"/>
              </a:rPr>
              <a:t>context: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1.Vroom’s Expectancy Theory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2.Adam’s Equity Theory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3.Goal Setting Theory</a:t>
            </a:r>
          </a:p>
          <a:p>
            <a:r>
              <a:rPr lang="en-GB" sz="2400" dirty="0">
                <a:solidFill>
                  <a:srgbClr val="FFFFFF"/>
                </a:solidFill>
                <a:latin typeface="Calibri,Bold"/>
              </a:rPr>
              <a:t>4.Reinforcement Theory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47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510</TotalTime>
  <Words>2916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Andalus</vt:lpstr>
      <vt:lpstr>Arial</vt:lpstr>
      <vt:lpstr>Calibri,Bold</vt:lpstr>
      <vt:lpstr>Georgia</vt:lpstr>
      <vt:lpstr>template</vt:lpstr>
      <vt:lpstr>Custom Design</vt:lpstr>
      <vt:lpstr>PowerPoint Presentation</vt:lpstr>
      <vt:lpstr>What Is Motivation</vt:lpstr>
      <vt:lpstr>Types of Motivation</vt:lpstr>
      <vt:lpstr>Types of Motivation</vt:lpstr>
      <vt:lpstr>Intrinsic Motivation</vt:lpstr>
      <vt:lpstr>Intrinsic Motivation</vt:lpstr>
      <vt:lpstr>PowerPoint Presentation</vt:lpstr>
      <vt:lpstr>THEORIES OF MOTIVATION </vt:lpstr>
      <vt:lpstr>PowerPoint Presentation</vt:lpstr>
      <vt:lpstr>Content Theories: 1.Maslow – Hierarchy Of Needs:</vt:lpstr>
      <vt:lpstr>PowerPoint Presentation</vt:lpstr>
      <vt:lpstr>2.Herzberg’s Motivation-Hygiene Theory</vt:lpstr>
      <vt:lpstr>2.Herzberg’s Motivation-Hygiene Theory</vt:lpstr>
      <vt:lpstr>2.Herzberg’s Motivation-Hygiene Theory</vt:lpstr>
      <vt:lpstr>3.McClelland’s Needs Theory</vt:lpstr>
      <vt:lpstr>3.McClelland’s Needs Theory</vt:lpstr>
      <vt:lpstr>4.Alderfer’s ERG Theory:</vt:lpstr>
      <vt:lpstr>4.Alderfer’s ERG Theory:</vt:lpstr>
      <vt:lpstr>Process Theories: 1.Vroom’s Expectancy Theory :</vt:lpstr>
      <vt:lpstr>Process Theories: 1.Vroom’s Expectancy Theory :</vt:lpstr>
      <vt:lpstr>Process Theories: 1.Vroom’s Expectancy Theory :</vt:lpstr>
      <vt:lpstr>Vroom’s Expectancy Theory :</vt:lpstr>
      <vt:lpstr>Vroom’s Expectancy Theory :</vt:lpstr>
      <vt:lpstr>3.GOAL SETTING THEORY:</vt:lpstr>
      <vt:lpstr>3.GOAL SETTING THEORY:</vt:lpstr>
      <vt:lpstr>3.GOAL SETTING THEORY:</vt:lpstr>
      <vt:lpstr>4.Reinforcement Theory:</vt:lpstr>
      <vt:lpstr>PowerPoint Presentation</vt:lpstr>
      <vt:lpstr>Reinforcement Theory</vt:lpstr>
      <vt:lpstr>Reinforcement Theory</vt:lpstr>
      <vt:lpstr>Strategies for motivation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Irina</dc:creator>
  <cp:lastModifiedBy>khalid sohaib</cp:lastModifiedBy>
  <cp:revision>49</cp:revision>
  <dcterms:created xsi:type="dcterms:W3CDTF">2019-02-21T17:19:16Z</dcterms:created>
  <dcterms:modified xsi:type="dcterms:W3CDTF">2020-10-27T05:59:47Z</dcterms:modified>
</cp:coreProperties>
</file>