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5" r:id="rId4"/>
    <p:sldId id="296" r:id="rId5"/>
    <p:sldId id="297" r:id="rId6"/>
    <p:sldId id="300" r:id="rId7"/>
    <p:sldId id="304" r:id="rId8"/>
    <p:sldId id="305" r:id="rId9"/>
    <p:sldId id="306" r:id="rId10"/>
    <p:sldId id="301" r:id="rId11"/>
    <p:sldId id="303" r:id="rId12"/>
    <p:sldId id="307" r:id="rId13"/>
    <p:sldId id="310" r:id="rId14"/>
    <p:sldId id="311" r:id="rId15"/>
    <p:sldId id="312" r:id="rId16"/>
    <p:sldId id="313" r:id="rId17"/>
    <p:sldId id="314" r:id="rId18"/>
    <p:sldId id="28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0" d="100"/>
          <a:sy n="70" d="100"/>
        </p:scale>
        <p:origin x="-139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12/2/2020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12/2/2020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smtClean="0">
                <a:solidFill>
                  <a:schemeClr val="bg1"/>
                </a:solidFill>
              </a:rPr>
              <a:t>Foundation of  Education</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tx1"/>
                </a:solidFill>
              </a:rPr>
              <a:t>Fiqh</a:t>
            </a:r>
            <a:r>
              <a:rPr lang="en-US" dirty="0" smtClean="0">
                <a:solidFill>
                  <a:schemeClr val="tx1"/>
                </a:solidFill>
              </a:rPr>
              <a:t> </a:t>
            </a:r>
            <a:endParaRPr lang="en-US" dirty="0"/>
          </a:p>
        </p:txBody>
      </p:sp>
      <p:sp>
        <p:nvSpPr>
          <p:cNvPr id="3" name="Content Placeholder 2"/>
          <p:cNvSpPr>
            <a:spLocks noGrp="1"/>
          </p:cNvSpPr>
          <p:nvPr>
            <p:ph idx="1"/>
          </p:nvPr>
        </p:nvSpPr>
        <p:spPr>
          <a:xfrm>
            <a:off x="304800" y="2362200"/>
            <a:ext cx="8229600" cy="2514600"/>
          </a:xfrm>
        </p:spPr>
        <p:txBody>
          <a:bodyPr>
            <a:normAutofit/>
          </a:bodyPr>
          <a:lstStyle/>
          <a:p>
            <a:pPr marL="800100" lvl="1" indent="-342900" algn="just">
              <a:spcBef>
                <a:spcPts val="0"/>
              </a:spcBef>
              <a:tabLst>
                <a:tab pos="457200" algn="l"/>
              </a:tabLst>
            </a:pPr>
            <a:r>
              <a:rPr lang="en-US" dirty="0" err="1"/>
              <a:t>Fiqh</a:t>
            </a:r>
            <a:r>
              <a:rPr lang="en-US" dirty="0"/>
              <a:t> is most comprehensive discipline which covers all spheres of life of Muslims</a:t>
            </a:r>
            <a:r>
              <a:rPr lang="en-US" dirty="0" smtClean="0"/>
              <a:t>.</a:t>
            </a:r>
          </a:p>
          <a:p>
            <a:pPr marL="800100" lvl="1" indent="-342900" algn="just">
              <a:spcBef>
                <a:spcPts val="0"/>
              </a:spcBef>
              <a:tabLst>
                <a:tab pos="457200" algn="l"/>
              </a:tabLst>
            </a:pPr>
            <a:r>
              <a:rPr lang="en-US" sz="2800" dirty="0" smtClean="0"/>
              <a:t>“</a:t>
            </a:r>
            <a:r>
              <a:rPr lang="en-US" sz="2800" dirty="0" err="1"/>
              <a:t>Fiqh</a:t>
            </a:r>
            <a:r>
              <a:rPr lang="en-US" sz="2800" dirty="0"/>
              <a:t> has been defined by Abu </a:t>
            </a:r>
            <a:r>
              <a:rPr lang="en-US" sz="2800" dirty="0" err="1"/>
              <a:t>Hanifa</a:t>
            </a:r>
            <a:r>
              <a:rPr lang="en-US" sz="2800" dirty="0"/>
              <a:t> in a general way as ‘The self’s knowledge of what is to its advantage and disadvantage”</a:t>
            </a:r>
            <a:endParaRPr lang="en-US" sz="2800"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438400"/>
            <a:ext cx="8229600" cy="3733800"/>
          </a:xfrm>
        </p:spPr>
        <p:txBody>
          <a:bodyPr>
            <a:normAutofit/>
          </a:bodyPr>
          <a:lstStyle/>
          <a:p>
            <a:pPr marL="457200" lvl="1" indent="0" algn="just">
              <a:spcBef>
                <a:spcPts val="0"/>
              </a:spcBef>
              <a:buNone/>
            </a:pPr>
            <a:r>
              <a:rPr lang="en-US" dirty="0"/>
              <a:t>The explanation of term indicates the wide scope of </a:t>
            </a:r>
            <a:r>
              <a:rPr lang="en-US" dirty="0" err="1"/>
              <a:t>Fiqh</a:t>
            </a:r>
            <a:r>
              <a:rPr lang="en-US" dirty="0"/>
              <a:t>, the prayers, the social, political and economic activities, matters relating to peace, prosperity and welfare of community, brotherhood, equity, sacrifice, justice and unity for the sake of Allah’s will promoted in the light of Quran and </a:t>
            </a:r>
            <a:r>
              <a:rPr lang="en-US" dirty="0" err="1"/>
              <a:t>Sunnah</a:t>
            </a:r>
            <a:r>
              <a:rPr lang="en-US" dirty="0"/>
              <a:t> through </a:t>
            </a:r>
            <a:r>
              <a:rPr lang="en-US" dirty="0" err="1"/>
              <a:t>Fiqh</a:t>
            </a:r>
            <a:r>
              <a:rPr lang="en-US" dirty="0"/>
              <a:t>. It may be concluded that role of </a:t>
            </a:r>
            <a:r>
              <a:rPr lang="en-US" dirty="0" err="1"/>
              <a:t>Fiqh</a:t>
            </a:r>
            <a:r>
              <a:rPr lang="en-US" dirty="0"/>
              <a:t> as a foundation of education is to strengthen the basic role of Quran and </a:t>
            </a:r>
            <a:r>
              <a:rPr lang="en-US" dirty="0" err="1"/>
              <a:t>Sunnah</a:t>
            </a:r>
            <a:r>
              <a:rPr lang="en-US" dirty="0"/>
              <a:t> and is to include both ‘</a:t>
            </a:r>
            <a:r>
              <a:rPr lang="en-US" dirty="0" err="1"/>
              <a:t>Ilm</a:t>
            </a:r>
            <a:r>
              <a:rPr lang="en-US" dirty="0"/>
              <a:t>’ (learning) and </a:t>
            </a:r>
            <a:r>
              <a:rPr lang="en-US" dirty="0" err="1"/>
              <a:t>Fiqh</a:t>
            </a:r>
            <a:r>
              <a:rPr lang="en-US" dirty="0"/>
              <a:t> (understanding).</a:t>
            </a:r>
            <a:endParaRPr lang="en-US" dirty="0">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Activity  </a:t>
            </a:r>
            <a:endParaRPr lang="en-US" dirty="0"/>
          </a:p>
        </p:txBody>
      </p:sp>
      <p:sp>
        <p:nvSpPr>
          <p:cNvPr id="3" name="Content Placeholder 2"/>
          <p:cNvSpPr>
            <a:spLocks noGrp="1"/>
          </p:cNvSpPr>
          <p:nvPr>
            <p:ph idx="1"/>
          </p:nvPr>
        </p:nvSpPr>
        <p:spPr>
          <a:xfrm>
            <a:off x="304800" y="2362200"/>
            <a:ext cx="8229600" cy="2514600"/>
          </a:xfrm>
        </p:spPr>
        <p:txBody>
          <a:bodyPr>
            <a:normAutofit lnSpcReduction="10000"/>
          </a:bodyPr>
          <a:lstStyle/>
          <a:p>
            <a:pPr lvl="0"/>
            <a:r>
              <a:rPr lang="en-US" sz="2800" dirty="0"/>
              <a:t>Quran </a:t>
            </a:r>
          </a:p>
          <a:p>
            <a:pPr lvl="0"/>
            <a:r>
              <a:rPr lang="en-US" sz="2800" dirty="0"/>
              <a:t>Hadith </a:t>
            </a:r>
          </a:p>
          <a:p>
            <a:pPr lvl="0"/>
            <a:r>
              <a:rPr lang="en-US" sz="2800" dirty="0" err="1"/>
              <a:t>Qiyas</a:t>
            </a:r>
            <a:r>
              <a:rPr lang="en-US" sz="2800" dirty="0"/>
              <a:t> </a:t>
            </a:r>
          </a:p>
          <a:p>
            <a:pPr lvl="0"/>
            <a:r>
              <a:rPr lang="en-US" sz="2800" dirty="0" err="1"/>
              <a:t>Fiqqa</a:t>
            </a:r>
            <a:r>
              <a:rPr lang="en-US" sz="2800" dirty="0"/>
              <a:t> </a:t>
            </a:r>
          </a:p>
          <a:p>
            <a:pPr lvl="0"/>
            <a:r>
              <a:rPr lang="en-US" sz="2800"/>
              <a:t>Activity </a:t>
            </a:r>
            <a:endParaRPr lang="en-US" dirty="0"/>
          </a:p>
        </p:txBody>
      </p:sp>
    </p:spTree>
    <p:extLst>
      <p:ext uri="{BB962C8B-B14F-4D97-AF65-F5344CB8AC3E}">
        <p14:creationId xmlns:p14="http://schemas.microsoft.com/office/powerpoint/2010/main" val="4055275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r>
              <a:rPr lang="en-US" sz="5400" dirty="0" smtClean="0"/>
              <a:t>Aims </a:t>
            </a:r>
            <a:endParaRPr lang="en-US" sz="5400" dirty="0"/>
          </a:p>
        </p:txBody>
      </p:sp>
      <p:sp>
        <p:nvSpPr>
          <p:cNvPr id="3" name="Content Placeholder 2"/>
          <p:cNvSpPr>
            <a:spLocks noGrp="1"/>
          </p:cNvSpPr>
          <p:nvPr>
            <p:ph idx="1"/>
          </p:nvPr>
        </p:nvSpPr>
        <p:spPr>
          <a:xfrm>
            <a:off x="304800" y="1905000"/>
            <a:ext cx="8229600" cy="4191000"/>
          </a:xfrm>
        </p:spPr>
        <p:txBody>
          <a:bodyPr>
            <a:noAutofit/>
          </a:bodyPr>
          <a:lstStyle/>
          <a:p>
            <a:pPr lvl="0"/>
            <a:r>
              <a:rPr lang="en-US" sz="3200" dirty="0"/>
              <a:t>T</a:t>
            </a:r>
            <a:r>
              <a:rPr lang="en-US" sz="2400" dirty="0"/>
              <a:t>he aim education is to seek the will of God and to have the fear of Day of Judgment.</a:t>
            </a:r>
          </a:p>
          <a:p>
            <a:pPr lvl="0"/>
            <a:r>
              <a:rPr lang="en-US" sz="2400" dirty="0"/>
              <a:t>An individual should be made God-fearing so that he may become and prove a pious person for the society.</a:t>
            </a:r>
          </a:p>
          <a:p>
            <a:pPr lvl="0"/>
            <a:r>
              <a:rPr lang="en-US" sz="2400" dirty="0"/>
              <a:t>Islam stresses material development provided it is according to the dictates of God.</a:t>
            </a:r>
          </a:p>
          <a:p>
            <a:pPr lvl="0"/>
            <a:r>
              <a:rPr lang="en-US" sz="2400" dirty="0"/>
              <a:t>Islam stresses the welfare of human society.</a:t>
            </a:r>
          </a:p>
          <a:p>
            <a:pPr lvl="0"/>
            <a:r>
              <a:rPr lang="en-US" sz="2400" dirty="0"/>
              <a:t>Islam holds the life of Prophet Muhammad (PBUH) as model for all human beings.</a:t>
            </a:r>
          </a:p>
        </p:txBody>
      </p:sp>
    </p:spTree>
    <p:extLst>
      <p:ext uri="{BB962C8B-B14F-4D97-AF65-F5344CB8AC3E}">
        <p14:creationId xmlns:p14="http://schemas.microsoft.com/office/powerpoint/2010/main" val="3571083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Curriculum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lnSpcReduction="10000"/>
          </a:bodyPr>
          <a:lstStyle/>
          <a:p>
            <a:pPr lvl="0"/>
            <a:r>
              <a:rPr lang="en-US" sz="2800" dirty="0" smtClean="0"/>
              <a:t>Literal meaning of curriculum is “run way” on which one can run to reach the goal.</a:t>
            </a:r>
          </a:p>
          <a:p>
            <a:pPr lvl="0"/>
            <a:r>
              <a:rPr lang="en-US" sz="2800" dirty="0" smtClean="0"/>
              <a:t>Quran</a:t>
            </a:r>
            <a:r>
              <a:rPr lang="en-US" sz="2800" dirty="0"/>
              <a:t>, Hadith and </a:t>
            </a:r>
            <a:r>
              <a:rPr lang="en-US" sz="2800" dirty="0" err="1"/>
              <a:t>Fiqa</a:t>
            </a:r>
            <a:r>
              <a:rPr lang="en-US" sz="2800" dirty="0"/>
              <a:t> have a prime place in the curriculum.</a:t>
            </a:r>
          </a:p>
          <a:p>
            <a:pPr lvl="0"/>
            <a:r>
              <a:rPr lang="en-US" sz="2800" dirty="0"/>
              <a:t>Islam urges to conquer the universe and it includes sciences and technology, industry, banking, space science. Modern medical facilities and research in different fields.</a:t>
            </a:r>
          </a:p>
        </p:txBody>
      </p:sp>
    </p:spTree>
    <p:extLst>
      <p:ext uri="{BB962C8B-B14F-4D97-AF65-F5344CB8AC3E}">
        <p14:creationId xmlns:p14="http://schemas.microsoft.com/office/powerpoint/2010/main" val="4098713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Methods</a:t>
            </a:r>
            <a:endParaRPr lang="en-US" dirty="0"/>
          </a:p>
        </p:txBody>
      </p:sp>
      <p:sp>
        <p:nvSpPr>
          <p:cNvPr id="3" name="Content Placeholder 2"/>
          <p:cNvSpPr>
            <a:spLocks noGrp="1"/>
          </p:cNvSpPr>
          <p:nvPr>
            <p:ph idx="1"/>
          </p:nvPr>
        </p:nvSpPr>
        <p:spPr>
          <a:xfrm>
            <a:off x="304800" y="2362200"/>
            <a:ext cx="8229600" cy="3276600"/>
          </a:xfrm>
        </p:spPr>
        <p:txBody>
          <a:bodyPr>
            <a:normAutofit fontScale="85000" lnSpcReduction="10000"/>
          </a:bodyPr>
          <a:lstStyle/>
          <a:p>
            <a:r>
              <a:rPr lang="en-US" sz="2800" dirty="0"/>
              <a:t>-	Islam does not confine itself to a particular method of teaching rather it encourages any method through which the students are able to understand the subject matter.</a:t>
            </a:r>
          </a:p>
          <a:p>
            <a:r>
              <a:rPr lang="en-US" sz="2800" dirty="0"/>
              <a:t>-	According to Islamic philosophy any method may be adopted according to the need of a topical lesson.</a:t>
            </a:r>
          </a:p>
          <a:p>
            <a:r>
              <a:rPr lang="en-US" sz="2800" dirty="0"/>
              <a:t>-	For example, problem solving, debate, research, experimental, demonstrative, lecture, practical, group or an individual method may be used according to the need of the topic.</a:t>
            </a:r>
          </a:p>
        </p:txBody>
      </p:sp>
    </p:spTree>
    <p:extLst>
      <p:ext uri="{BB962C8B-B14F-4D97-AF65-F5344CB8AC3E}">
        <p14:creationId xmlns:p14="http://schemas.microsoft.com/office/powerpoint/2010/main" val="216155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Assessment </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a:bodyPr>
          <a:lstStyle/>
          <a:p>
            <a:pPr marL="457200" lvl="1" indent="0" algn="just">
              <a:spcBef>
                <a:spcPts val="0"/>
              </a:spcBef>
              <a:buNone/>
              <a:tabLst>
                <a:tab pos="457200" algn="l"/>
              </a:tabLst>
            </a:pPr>
            <a:r>
              <a:rPr lang="en-US" dirty="0">
                <a:latin typeface="Times New Roman"/>
                <a:ea typeface="Times New Roman"/>
              </a:rPr>
              <a:t>Formative assessment </a:t>
            </a:r>
            <a:r>
              <a:rPr lang="en-US" dirty="0" smtClean="0">
                <a:latin typeface="Times New Roman"/>
                <a:ea typeface="Times New Roman"/>
              </a:rPr>
              <a:t> (During)</a:t>
            </a:r>
            <a:endParaRPr lang="en-US" dirty="0">
              <a:latin typeface="Times New Roman"/>
              <a:ea typeface="Times New Roman"/>
            </a:endParaRPr>
          </a:p>
          <a:p>
            <a:pPr marL="457200" lvl="1" indent="0" algn="just">
              <a:spcBef>
                <a:spcPts val="0"/>
              </a:spcBef>
              <a:buNone/>
              <a:tabLst>
                <a:tab pos="457200" algn="l"/>
              </a:tabLst>
            </a:pPr>
            <a:r>
              <a:rPr lang="en-US" dirty="0" smtClean="0"/>
              <a:t>Summative assessment </a:t>
            </a:r>
            <a:r>
              <a:rPr lang="en-US" dirty="0" smtClean="0">
                <a:latin typeface="Times New Roman"/>
                <a:ea typeface="Times New Roman"/>
              </a:rPr>
              <a:t>(End)</a:t>
            </a:r>
            <a:endParaRPr lang="en-US" dirty="0">
              <a:latin typeface="Times New Roman"/>
              <a:ea typeface="Times New Roman"/>
            </a:endParaRPr>
          </a:p>
          <a:p>
            <a:pPr marL="457200" lvl="1" indent="0" algn="just">
              <a:spcBef>
                <a:spcPts val="0"/>
              </a:spcBef>
              <a:buNone/>
              <a:tabLst>
                <a:tab pos="457200" algn="l"/>
              </a:tabLst>
            </a:pPr>
            <a:endParaRPr lang="en-US" dirty="0" smtClean="0"/>
          </a:p>
        </p:txBody>
      </p:sp>
    </p:spTree>
    <p:extLst>
      <p:ext uri="{BB962C8B-B14F-4D97-AF65-F5344CB8AC3E}">
        <p14:creationId xmlns:p14="http://schemas.microsoft.com/office/powerpoint/2010/main" val="373711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5400" dirty="0" smtClean="0">
                <a:solidFill>
                  <a:schemeClr val="bg1"/>
                </a:solidFill>
              </a:rPr>
              <a:t>a</a:t>
            </a:r>
            <a:endParaRPr lang="en-US" sz="5400" dirty="0">
              <a:solidFill>
                <a:schemeClr val="bg1"/>
              </a:solidFill>
            </a:endParaRPr>
          </a:p>
        </p:txBody>
      </p:sp>
      <p:sp>
        <p:nvSpPr>
          <p:cNvPr id="3" name="Content Placeholder 2"/>
          <p:cNvSpPr>
            <a:spLocks noGrp="1"/>
          </p:cNvSpPr>
          <p:nvPr>
            <p:ph idx="1"/>
          </p:nvPr>
        </p:nvSpPr>
        <p:spPr>
          <a:xfrm>
            <a:off x="304800" y="2362200"/>
            <a:ext cx="8229600" cy="3962400"/>
          </a:xfrm>
        </p:spPr>
        <p:txBody>
          <a:bodyPr>
            <a:normAutofit/>
          </a:bodyPr>
          <a:lstStyle/>
          <a:p>
            <a:pPr marL="0" lvl="0" indent="0">
              <a:buNone/>
            </a:pPr>
            <a:endParaRPr lang="en-GB" sz="4000" dirty="0" smtClean="0"/>
          </a:p>
          <a:p>
            <a:pPr marL="0" lvl="0" indent="0">
              <a:buNone/>
            </a:pPr>
            <a:endParaRPr lang="en-GB" sz="4000" dirty="0"/>
          </a:p>
          <a:p>
            <a:pPr marL="0" lvl="0" indent="0">
              <a:buNone/>
            </a:pPr>
            <a:r>
              <a:rPr lang="en-GB" sz="4000" dirty="0" smtClean="0"/>
              <a:t>                         Activity </a:t>
            </a:r>
            <a:endParaRPr lang="en-GB" sz="4000" dirty="0"/>
          </a:p>
        </p:txBody>
      </p:sp>
    </p:spTree>
    <p:extLst>
      <p:ext uri="{BB962C8B-B14F-4D97-AF65-F5344CB8AC3E}">
        <p14:creationId xmlns:p14="http://schemas.microsoft.com/office/powerpoint/2010/main" val="2076949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304800" y="2362200"/>
            <a:ext cx="8229600" cy="3962400"/>
          </a:xfrm>
        </p:spPr>
        <p:txBody>
          <a:bodyPr>
            <a:normAutofit/>
          </a:bodyPr>
          <a:lstStyle/>
          <a:p>
            <a:pPr lvl="0"/>
            <a:r>
              <a:rPr lang="en-US" sz="2800" dirty="0" smtClean="0"/>
              <a:t>Quran </a:t>
            </a:r>
          </a:p>
          <a:p>
            <a:pPr lvl="0"/>
            <a:r>
              <a:rPr lang="en-US" sz="2800" dirty="0" smtClean="0"/>
              <a:t>Hadith </a:t>
            </a:r>
          </a:p>
          <a:p>
            <a:pPr lvl="0"/>
            <a:r>
              <a:rPr lang="en-US" sz="2800" dirty="0" err="1" smtClean="0"/>
              <a:t>Qiyas</a:t>
            </a:r>
            <a:r>
              <a:rPr lang="en-US" sz="2800" dirty="0" smtClean="0"/>
              <a:t> </a:t>
            </a:r>
          </a:p>
          <a:p>
            <a:pPr lvl="0"/>
            <a:r>
              <a:rPr lang="en-US" sz="2800" dirty="0" err="1" smtClean="0"/>
              <a:t>Fiqqa</a:t>
            </a:r>
            <a:r>
              <a:rPr lang="en-US" sz="2800" dirty="0" smtClean="0"/>
              <a:t> </a:t>
            </a:r>
          </a:p>
          <a:p>
            <a:pPr lvl="0"/>
            <a:r>
              <a:rPr lang="en-US" sz="2800" dirty="0" smtClean="0"/>
              <a:t>Activity </a:t>
            </a:r>
            <a:endParaRPr lang="en-US" dirty="0" smtClean="0"/>
          </a:p>
          <a:p>
            <a:pPr lvl="0"/>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r>
              <a:rPr lang="en-US" sz="5400" dirty="0"/>
              <a:t>Quran </a:t>
            </a:r>
          </a:p>
        </p:txBody>
      </p:sp>
      <p:sp>
        <p:nvSpPr>
          <p:cNvPr id="3" name="Content Placeholder 2"/>
          <p:cNvSpPr>
            <a:spLocks noGrp="1"/>
          </p:cNvSpPr>
          <p:nvPr>
            <p:ph idx="1"/>
          </p:nvPr>
        </p:nvSpPr>
        <p:spPr>
          <a:xfrm>
            <a:off x="304800" y="1905000"/>
            <a:ext cx="8229600" cy="4191000"/>
          </a:xfrm>
        </p:spPr>
        <p:txBody>
          <a:bodyPr>
            <a:noAutofit/>
          </a:bodyPr>
          <a:lstStyle/>
          <a:p>
            <a:pPr marL="0" lvl="0" indent="0">
              <a:buNone/>
            </a:pPr>
            <a:r>
              <a:rPr lang="en-US" sz="3200" dirty="0"/>
              <a:t>The word “Quran” </a:t>
            </a:r>
            <a:r>
              <a:rPr lang="en-US" sz="3200" dirty="0" err="1"/>
              <a:t>litrally</a:t>
            </a:r>
            <a:r>
              <a:rPr lang="en-US" sz="3200" dirty="0"/>
              <a:t> means reading or recitation. Quran is designated in Arabic Al-</a:t>
            </a:r>
            <a:r>
              <a:rPr lang="en-US" sz="3200" dirty="0" err="1"/>
              <a:t>Furqan</a:t>
            </a:r>
            <a:r>
              <a:rPr lang="en-US" sz="3200" dirty="0"/>
              <a:t>, (distinguisher). </a:t>
            </a:r>
            <a:r>
              <a:rPr lang="en-US" sz="3200" dirty="0" err="1"/>
              <a:t>Kalam</a:t>
            </a:r>
            <a:r>
              <a:rPr lang="en-US" sz="3200" dirty="0"/>
              <a:t> Allah (the words of God), </a:t>
            </a:r>
            <a:r>
              <a:rPr lang="en-US" sz="3200" dirty="0" err="1"/>
              <a:t>Kitab</a:t>
            </a:r>
            <a:r>
              <a:rPr lang="en-US" sz="3200" dirty="0"/>
              <a:t> (the book), </a:t>
            </a:r>
            <a:r>
              <a:rPr lang="en-US" sz="3200" dirty="0" err="1"/>
              <a:t>Nur</a:t>
            </a:r>
            <a:r>
              <a:rPr lang="en-US" sz="3200" dirty="0"/>
              <a:t> (the light) and Al-Huda (the guidance) and Al-</a:t>
            </a:r>
            <a:r>
              <a:rPr lang="en-US" sz="3200" dirty="0" err="1"/>
              <a:t>Dhikr</a:t>
            </a:r>
            <a:r>
              <a:rPr lang="en-US" sz="3200" dirty="0"/>
              <a:t> (the 4 reminder). It is considered as eternal miracle of Islam, the expounder of the most sublime truth: the perfect moral </a:t>
            </a:r>
            <a:r>
              <a:rPr lang="en-US" sz="3200" dirty="0" smtClean="0"/>
              <a:t>code</a:t>
            </a:r>
            <a:r>
              <a:rPr lang="en-US" sz="3200" dirty="0"/>
              <a:t> </a:t>
            </a:r>
            <a:r>
              <a:rPr lang="en-US" sz="3200" dirty="0" smtClean="0"/>
              <a:t>of life.</a:t>
            </a:r>
            <a:endParaRPr lang="en-US" sz="3200" dirty="0"/>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pPr algn="just"/>
            <a:r>
              <a:rPr lang="en-US" sz="2800" dirty="0"/>
              <a:t>Islamic education aims at discovering and formulating Allah’s will. Ahmed Hassan (1982, P: 43) writes “The primary purpose of the Quran is to lay down a way of life which regulates the relationship of man with man and his relationship with God. The Quran gives directions for man’s social life as well as for his communion with his Creator”. </a:t>
            </a:r>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HADITH</a:t>
            </a:r>
          </a:p>
        </p:txBody>
      </p:sp>
      <p:sp>
        <p:nvSpPr>
          <p:cNvPr id="3" name="Content Placeholder 2"/>
          <p:cNvSpPr>
            <a:spLocks noGrp="1"/>
          </p:cNvSpPr>
          <p:nvPr>
            <p:ph idx="1"/>
          </p:nvPr>
        </p:nvSpPr>
        <p:spPr>
          <a:xfrm>
            <a:off x="304800" y="2362200"/>
            <a:ext cx="8229600" cy="3276600"/>
          </a:xfrm>
        </p:spPr>
        <p:txBody>
          <a:bodyPr>
            <a:normAutofit fontScale="92500" lnSpcReduction="20000"/>
          </a:bodyPr>
          <a:lstStyle/>
          <a:p>
            <a:r>
              <a:rPr lang="en-US" sz="2800" dirty="0"/>
              <a:t>The next source of Islamic foundations of education is the Hadith, </a:t>
            </a:r>
            <a:r>
              <a:rPr lang="en-US" sz="2800" dirty="0" err="1"/>
              <a:t>Ahadith</a:t>
            </a:r>
            <a:r>
              <a:rPr lang="en-US" sz="2800" dirty="0"/>
              <a:t> as plural. Hadith derives its authority and validity from Holy Quran. Quran says “Obey God and Obey the Messenger” (4:59). Thus, Hadith offers best explanation or interpretation to Quran. </a:t>
            </a:r>
            <a:r>
              <a:rPr lang="en-US" sz="2800" dirty="0" err="1"/>
              <a:t>Sunnah</a:t>
            </a:r>
            <a:r>
              <a:rPr lang="en-US" sz="2800" dirty="0"/>
              <a:t> (Traditions) are model </a:t>
            </a:r>
            <a:r>
              <a:rPr lang="en-US" sz="2800" dirty="0" err="1"/>
              <a:t>behaviour</a:t>
            </a:r>
            <a:r>
              <a:rPr lang="en-US" sz="2800" dirty="0"/>
              <a:t> of the Holy Prophet (P.B.U.H) and </a:t>
            </a:r>
            <a:r>
              <a:rPr lang="en-US" sz="2800" dirty="0" err="1"/>
              <a:t>Ahadith</a:t>
            </a:r>
            <a:r>
              <a:rPr lang="en-US" sz="2800" dirty="0"/>
              <a:t> are His (Peace be upon Him) sayings. But in effect both cover the same ground and are applicable to His (P.B.U.H) actions, practices and sayings. </a:t>
            </a:r>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a:bodyPr>
          <a:lstStyle/>
          <a:p>
            <a:pPr marL="742950" lvl="1" indent="-285750" algn="just">
              <a:spcBef>
                <a:spcPts val="0"/>
              </a:spcBef>
              <a:buFont typeface="+mj-lt"/>
              <a:buAutoNum type="alphaLcPeriod"/>
              <a:tabLst>
                <a:tab pos="457200" algn="l"/>
              </a:tabLst>
            </a:pPr>
            <a:r>
              <a:rPr lang="en-US" dirty="0"/>
              <a:t>There are hundreds of sayings of Prophet (P.B.U.H) which </a:t>
            </a:r>
            <a:r>
              <a:rPr lang="en-US" dirty="0" err="1"/>
              <a:t>emphasise</a:t>
            </a:r>
            <a:r>
              <a:rPr lang="en-US" dirty="0"/>
              <a:t> on necessity and supreme value of knowledge</a:t>
            </a:r>
            <a:r>
              <a:rPr lang="en-US" dirty="0" smtClean="0"/>
              <a:t>.</a:t>
            </a:r>
          </a:p>
          <a:p>
            <a:pPr marL="742950" lvl="1" indent="-285750" algn="just">
              <a:spcBef>
                <a:spcPts val="0"/>
              </a:spcBef>
              <a:buFont typeface="+mj-lt"/>
              <a:buAutoNum type="alphaLcPeriod"/>
              <a:tabLst>
                <a:tab pos="457200" algn="l"/>
              </a:tabLst>
            </a:pPr>
            <a:r>
              <a:rPr lang="en-US" dirty="0" smtClean="0"/>
              <a:t>As - </a:t>
            </a:r>
            <a:r>
              <a:rPr lang="en-US" dirty="0"/>
              <a:t>Seek after knowledge though it be in China</a:t>
            </a:r>
            <a:endParaRPr lang="en-US"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5400" dirty="0" err="1">
                <a:solidFill>
                  <a:schemeClr val="tx1"/>
                </a:solidFill>
              </a:rPr>
              <a:t>Qiyas</a:t>
            </a:r>
            <a:r>
              <a:rPr lang="en-US" sz="5400" dirty="0"/>
              <a:t> </a:t>
            </a:r>
          </a:p>
        </p:txBody>
      </p:sp>
      <p:sp>
        <p:nvSpPr>
          <p:cNvPr id="3" name="Content Placeholder 2"/>
          <p:cNvSpPr>
            <a:spLocks noGrp="1"/>
          </p:cNvSpPr>
          <p:nvPr>
            <p:ph idx="1"/>
          </p:nvPr>
        </p:nvSpPr>
        <p:spPr>
          <a:xfrm>
            <a:off x="304800" y="2362200"/>
            <a:ext cx="8229600" cy="3962400"/>
          </a:xfrm>
        </p:spPr>
        <p:txBody>
          <a:bodyPr>
            <a:normAutofit fontScale="92500"/>
          </a:bodyPr>
          <a:lstStyle/>
          <a:p>
            <a:pPr lvl="0"/>
            <a:r>
              <a:rPr lang="en-US" dirty="0"/>
              <a:t>With the rapid spread of Islam outside Arabia, North’ wards into Syria, and East’ wards into Mesopotamia and Iraq. The cultural norms and geographical conditions in these areas were different than those of Mecca and </a:t>
            </a:r>
            <a:r>
              <a:rPr lang="en-US" dirty="0" err="1"/>
              <a:t>Madina</a:t>
            </a:r>
            <a:r>
              <a:rPr lang="en-US" dirty="0"/>
              <a:t>. Consequently, the Muslim scholars set themselves to the task of elaborating the social system and administration there, according to Quran and </a:t>
            </a:r>
            <a:r>
              <a:rPr lang="en-US" dirty="0" err="1"/>
              <a:t>Sunnah</a:t>
            </a:r>
            <a:r>
              <a:rPr lang="en-US" dirty="0"/>
              <a:t>. Keeping in view, the peculiar social conditions, and local elements, they tried to assimilate the local institutions into an Islamic framework.</a:t>
            </a:r>
            <a:endParaRPr lang="en-GB" dirty="0"/>
          </a:p>
        </p:txBody>
      </p:sp>
    </p:spTree>
    <p:extLst>
      <p:ext uri="{BB962C8B-B14F-4D97-AF65-F5344CB8AC3E}">
        <p14:creationId xmlns:p14="http://schemas.microsoft.com/office/powerpoint/2010/main" val="884841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 </a:t>
            </a:r>
            <a:endParaRPr lang="en-US" dirty="0"/>
          </a:p>
        </p:txBody>
      </p:sp>
      <p:sp>
        <p:nvSpPr>
          <p:cNvPr id="3" name="Content Placeholder 2"/>
          <p:cNvSpPr>
            <a:spLocks noGrp="1"/>
          </p:cNvSpPr>
          <p:nvPr>
            <p:ph idx="1"/>
          </p:nvPr>
        </p:nvSpPr>
        <p:spPr>
          <a:xfrm>
            <a:off x="304800" y="2362200"/>
            <a:ext cx="8229600" cy="3962400"/>
          </a:xfrm>
        </p:spPr>
        <p:txBody>
          <a:bodyPr>
            <a:normAutofit/>
          </a:bodyPr>
          <a:lstStyle/>
          <a:p>
            <a:pPr lvl="0"/>
            <a:r>
              <a:rPr lang="en-US" sz="2800" dirty="0"/>
              <a:t>Religion and other intellectual literature adopted foreign cultural currents. Subsequently, the well-known traditions were also interpreted according to Quran and </a:t>
            </a:r>
            <a:r>
              <a:rPr lang="en-US" sz="2800" dirty="0" err="1"/>
              <a:t>Sunnah</a:t>
            </a:r>
            <a:r>
              <a:rPr lang="en-US" sz="2800" dirty="0"/>
              <a:t> to apply to particular relevant situations. Such application of reasoning in any case which is based on the facts of other case is called </a:t>
            </a:r>
            <a:r>
              <a:rPr lang="en-US" sz="2800" dirty="0" err="1"/>
              <a:t>Qiyas</a:t>
            </a:r>
            <a:r>
              <a:rPr lang="en-US" sz="2800" dirty="0"/>
              <a:t>. Although, it is a most disputed source of Islamic law but it derived its significance from Quran and </a:t>
            </a:r>
            <a:r>
              <a:rPr lang="en-US" sz="2800" dirty="0" err="1"/>
              <a:t>Sunnah</a:t>
            </a:r>
            <a:r>
              <a:rPr lang="en-US" sz="2800" dirty="0"/>
              <a:t>. </a:t>
            </a:r>
            <a:endParaRPr lang="en-GB" dirty="0"/>
          </a:p>
        </p:txBody>
      </p:sp>
    </p:spTree>
    <p:extLst>
      <p:ext uri="{BB962C8B-B14F-4D97-AF65-F5344CB8AC3E}">
        <p14:creationId xmlns:p14="http://schemas.microsoft.com/office/powerpoint/2010/main" val="884841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 </a:t>
            </a:r>
            <a:endParaRPr lang="en-US" dirty="0"/>
          </a:p>
        </p:txBody>
      </p:sp>
      <p:sp>
        <p:nvSpPr>
          <p:cNvPr id="3" name="Content Placeholder 2"/>
          <p:cNvSpPr>
            <a:spLocks noGrp="1"/>
          </p:cNvSpPr>
          <p:nvPr>
            <p:ph idx="1"/>
          </p:nvPr>
        </p:nvSpPr>
        <p:spPr>
          <a:xfrm>
            <a:off x="304800" y="2362200"/>
            <a:ext cx="8229600" cy="3962400"/>
          </a:xfrm>
        </p:spPr>
        <p:txBody>
          <a:bodyPr>
            <a:normAutofit/>
          </a:bodyPr>
          <a:lstStyle/>
          <a:p>
            <a:pPr lvl="0"/>
            <a:r>
              <a:rPr lang="en-US" sz="2800" dirty="0"/>
              <a:t>“The term ‘</a:t>
            </a:r>
            <a:r>
              <a:rPr lang="en-US" sz="2800" dirty="0" err="1"/>
              <a:t>Qiyas</a:t>
            </a:r>
            <a:r>
              <a:rPr lang="en-US" sz="2800" dirty="0"/>
              <a:t>’ according to the Muslim jurists, means analogical reasoning, i.e. concluding from a given principle embodied in a precedence that a new case falls under this principle or is similar to this precedence on the strength of </a:t>
            </a:r>
            <a:r>
              <a:rPr lang="en-US" sz="2800" dirty="0" err="1"/>
              <a:t>spil</a:t>
            </a:r>
            <a:r>
              <a:rPr lang="en-US" sz="2800" dirty="0"/>
              <a:t> a common essential feature called the reason (</a:t>
            </a:r>
            <a:r>
              <a:rPr lang="en-US" sz="2800" dirty="0" err="1"/>
              <a:t>illa</a:t>
            </a:r>
            <a:r>
              <a:rPr lang="en-US" sz="2800" dirty="0"/>
              <a:t>) </a:t>
            </a:r>
            <a:r>
              <a:rPr lang="en-US" sz="2800" dirty="0" err="1"/>
              <a:t>Rahman</a:t>
            </a:r>
            <a:r>
              <a:rPr lang="en-US" sz="2800" dirty="0"/>
              <a:t> 1966, p.71).</a:t>
            </a:r>
            <a:endParaRPr lang="en-GB" dirty="0"/>
          </a:p>
        </p:txBody>
      </p:sp>
    </p:spTree>
    <p:extLst>
      <p:ext uri="{BB962C8B-B14F-4D97-AF65-F5344CB8AC3E}">
        <p14:creationId xmlns:p14="http://schemas.microsoft.com/office/powerpoint/2010/main" val="3241709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1274</TotalTime>
  <Words>829</Words>
  <Application>Microsoft Office PowerPoint</Application>
  <PresentationFormat>On-screen Show (4:3)</PresentationFormat>
  <Paragraphs>61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Foundation of  Education  </vt:lpstr>
      <vt:lpstr>Contents</vt:lpstr>
      <vt:lpstr>Quran </vt:lpstr>
      <vt:lpstr>Continue </vt:lpstr>
      <vt:lpstr>HADITH</vt:lpstr>
      <vt:lpstr>Continue </vt:lpstr>
      <vt:lpstr>Qiyas </vt:lpstr>
      <vt:lpstr>Continue </vt:lpstr>
      <vt:lpstr>Continue </vt:lpstr>
      <vt:lpstr>Fiqh </vt:lpstr>
      <vt:lpstr>Continue </vt:lpstr>
      <vt:lpstr>Activity  </vt:lpstr>
      <vt:lpstr>Aims </vt:lpstr>
      <vt:lpstr>Curriculum </vt:lpstr>
      <vt:lpstr>Teaching Methods</vt:lpstr>
      <vt:lpstr>Assessment </vt:lpstr>
      <vt:lpstr>a</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118</cp:revision>
  <dcterms:created xsi:type="dcterms:W3CDTF">2019-02-18T15:01:28Z</dcterms:created>
  <dcterms:modified xsi:type="dcterms:W3CDTF">2020-12-02T18:53:48Z</dcterms:modified>
</cp:coreProperties>
</file>