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12"/>
  </p:notesMasterIdLst>
  <p:sldIdLst>
    <p:sldId id="354" r:id="rId2"/>
    <p:sldId id="383" r:id="rId3"/>
    <p:sldId id="355" r:id="rId4"/>
    <p:sldId id="356" r:id="rId5"/>
    <p:sldId id="391" r:id="rId6"/>
    <p:sldId id="384" r:id="rId7"/>
    <p:sldId id="357" r:id="rId8"/>
    <p:sldId id="358" r:id="rId9"/>
    <p:sldId id="359" r:id="rId10"/>
    <p:sldId id="361" r:id="rId1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2" autoAdjust="0"/>
    <p:restoredTop sz="88838" autoAdjust="0"/>
  </p:normalViewPr>
  <p:slideViewPr>
    <p:cSldViewPr snapToGrid="0">
      <p:cViewPr varScale="1">
        <p:scale>
          <a:sx n="100" d="100"/>
          <a:sy n="100" d="100"/>
        </p:scale>
        <p:origin x="184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48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7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B6BD846-0176-4365-9DD9-D22023592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420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Collagen is the most abundant protein in the human body, found in the bones, muscles, skin, and tendons. It is the substance that holds the body together</a:t>
            </a: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934C83D-199B-4652-BCB2-55596148C1B5}" type="slidenum">
              <a:rPr lang="en-US" altLang="en-US" smtClean="0"/>
              <a:pPr/>
              <a:t>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90900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Conspicuous,,,visible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0E6C971-FF1F-44B1-9AAD-BFD5F59A57F4}" type="slidenum">
              <a:rPr lang="en-US" altLang="en-US" smtClean="0"/>
              <a:pPr/>
              <a:t>7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12847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Tunica (biology), a layer, sheath or similar covering. "Tunica", an anatomical term for a membranous structure lining a cavity, or covering an organ such as a gland or a blood vessel.</a:t>
            </a: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6AF2AE-988F-4EF0-9848-6A27F1F5A44D}" type="slidenum">
              <a:rPr lang="en-US" altLang="en-US" smtClean="0"/>
              <a:pPr/>
              <a:t>8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89036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6BD846-0176-4365-9DD9-D22023592A8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64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8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2009, John Wiley &amp; Sons, Inc.</a:t>
            </a:r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B2FA1-E5AC-42E9-9063-93F15B652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43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2009, John Wiley &amp; Sons, Inc.</a:t>
            </a: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99798-82DD-461E-8F2A-6F5C4D11B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06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2009, John Wiley &amp; Sons, Inc.</a:t>
            </a: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74A1D-0EAF-4068-B890-70D21C82A8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435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2009, John Wiley &amp; Sons, Inc.</a:t>
            </a: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E327B-F237-49FF-844D-D106D818B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35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2009, John Wiley &amp; Sons, Inc.</a:t>
            </a: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4EA1E-DF8F-45EB-918D-869D13CF5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480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2009, John Wiley &amp; Sons, Inc.</a:t>
            </a:r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8815E-6EF4-42C8-962F-86B96665F4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92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2009, John Wiley &amp; Sons, Inc.</a:t>
            </a: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4E76B6-652B-4B20-A1D4-6D53A2AA7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48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2009, John Wiley &amp; Sons, Inc.</a:t>
            </a:r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2576A-6B35-4C43-BDB5-E0F83CF3E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91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2009, John Wiley &amp; Sons, Inc.</a:t>
            </a:r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84E2F-B67F-498B-93A9-2DFBE9F26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70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2009, John Wiley &amp; Sons, Inc.</a:t>
            </a:r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03121-9E80-4585-A8D6-3BF6DFA6D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76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2009, John Wiley &amp; Sons, Inc.</a:t>
            </a: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D22A-13FC-4BBC-8541-38D4D4FA1A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48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2009, John Wiley &amp; Sons, Inc.</a:t>
            </a:r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93F9A-91CD-4560-AA95-603B8DA8A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47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8436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j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7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j-lt"/>
              </a:defRPr>
            </a:lvl1pPr>
          </a:lstStyle>
          <a:p>
            <a:pPr>
              <a:defRPr/>
            </a:pPr>
            <a:r>
              <a:rPr lang="en-US"/>
              <a:t>Copyright 2009, John Wiley &amp; Sons, Inc.</a:t>
            </a:r>
          </a:p>
        </p:txBody>
      </p:sp>
      <p:sp>
        <p:nvSpPr>
          <p:cNvPr id="18438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j-lt"/>
              </a:defRPr>
            </a:lvl1pPr>
          </a:lstStyle>
          <a:p>
            <a:pPr>
              <a:defRPr/>
            </a:pPr>
            <a:fld id="{0422A187-F18C-4B9E-BE28-10DC587EF7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emf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480425" cy="1139825"/>
          </a:xfrm>
        </p:spPr>
        <p:txBody>
          <a:bodyPr/>
          <a:lstStyle/>
          <a:p>
            <a:r>
              <a:rPr lang="en-US" altLang="en-US" b="1" smtClean="0"/>
              <a:t>Conducting (elastic </a:t>
            </a:r>
            <a:r>
              <a:rPr lang="en-US" altLang="en-US" smtClean="0"/>
              <a:t>or </a:t>
            </a:r>
            <a:r>
              <a:rPr lang="en-US" altLang="en-US" b="1" smtClean="0"/>
              <a:t>large) arteries </a:t>
            </a:r>
            <a:r>
              <a:rPr lang="en-US" altLang="en-US" smtClean="0"/>
              <a:t/>
            </a:r>
            <a:br>
              <a:rPr lang="en-US" altLang="en-US" smtClean="0"/>
            </a:br>
            <a:endParaRPr lang="en-US" altLang="en-US" smtClean="0"/>
          </a:p>
        </p:txBody>
      </p:sp>
      <p:sp>
        <p:nvSpPr>
          <p:cNvPr id="1331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457200" y="847725"/>
            <a:ext cx="8229600" cy="5113338"/>
          </a:xfrm>
        </p:spPr>
        <p:txBody>
          <a:bodyPr/>
          <a:lstStyle/>
          <a:p>
            <a:r>
              <a:rPr lang="en-US" altLang="en-US" smtClean="0"/>
              <a:t>The aorta, common carotid and subclavian arteries, pulmonary trunk, and common iliac arteries (&gt;10 mm diameter) </a:t>
            </a:r>
          </a:p>
          <a:p>
            <a:r>
              <a:rPr lang="en-US" altLang="en-US" smtClean="0"/>
              <a:t>Have a layer of elastic tissue called the </a:t>
            </a:r>
            <a:r>
              <a:rPr lang="en-US" altLang="en-US" i="1" smtClean="0">
                <a:solidFill>
                  <a:srgbClr val="FF0000"/>
                </a:solidFill>
              </a:rPr>
              <a:t>internal elastic lamina</a:t>
            </a:r>
            <a:r>
              <a:rPr lang="en-US" altLang="en-US" i="1" smtClean="0"/>
              <a:t> </a:t>
            </a:r>
            <a:r>
              <a:rPr lang="en-US" altLang="en-US" smtClean="0"/>
              <a:t>at the border between the interna and media</a:t>
            </a:r>
          </a:p>
          <a:p>
            <a:r>
              <a:rPr lang="en-US" altLang="en-US" smtClean="0"/>
              <a:t>The </a:t>
            </a:r>
            <a:r>
              <a:rPr lang="en-US" altLang="en-US" smtClean="0">
                <a:solidFill>
                  <a:srgbClr val="FF0000"/>
                </a:solidFill>
              </a:rPr>
              <a:t>tunica media </a:t>
            </a:r>
            <a:r>
              <a:rPr lang="en-US" altLang="en-US" smtClean="0"/>
              <a:t>consists of 40 to 70 layers of elastic sheets, perforated like slices of Swiss cheese, alternating with thin layers of smooth muscle, collagen, and elastic fibers</a:t>
            </a:r>
          </a:p>
          <a:p>
            <a:r>
              <a:rPr lang="en-US" altLang="en-US" smtClean="0"/>
              <a:t>Histologically dominant</a:t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endParaRPr lang="en-US" altLang="en-US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933450"/>
            <a:ext cx="7100888" cy="463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2009, John Wiley &amp; Sons, Inc.</a:t>
            </a:r>
            <a:endParaRPr lang="en-US"/>
          </a:p>
        </p:txBody>
      </p:sp>
      <p:pic>
        <p:nvPicPr>
          <p:cNvPr id="15363" name="Picture 2" descr="http://cdn.shopify.com/s/files/1/0150/0232/products/Pearl_Valley_Swiss_Slices_36762caf-0757-45d2-91f0-424bcacc9892_grande.jpg?v=15348710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006475"/>
            <a:ext cx="571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2"/>
          <p:cNvSpPr>
            <a:spLocks noChangeArrowheads="1"/>
          </p:cNvSpPr>
          <p:nvPr/>
        </p:nvSpPr>
        <p:spPr bwMode="auto">
          <a:xfrm>
            <a:off x="3124200" y="5110163"/>
            <a:ext cx="25336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000">
                <a:solidFill>
                  <a:srgbClr val="000000"/>
                </a:solidFill>
              </a:rPr>
              <a:t>Swiss cheese</a:t>
            </a:r>
            <a:endParaRPr lang="en-US" alt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534988"/>
            <a:ext cx="8531225" cy="1139825"/>
          </a:xfrm>
        </p:spPr>
        <p:txBody>
          <a:bodyPr/>
          <a:lstStyle/>
          <a:p>
            <a:r>
              <a:rPr lang="en-US" altLang="en-US" b="1" dirty="0" smtClean="0"/>
              <a:t>Conducting (elastic </a:t>
            </a:r>
            <a:r>
              <a:rPr lang="en-US" altLang="en-US" dirty="0" smtClean="0"/>
              <a:t>or </a:t>
            </a:r>
            <a:r>
              <a:rPr lang="en-US" altLang="en-US" b="1" dirty="0" smtClean="0"/>
              <a:t>large) arteries </a:t>
            </a:r>
            <a:endParaRPr lang="en-US" altLang="en-US" dirty="0" smtClean="0"/>
          </a:p>
        </p:txBody>
      </p:sp>
      <p:sp>
        <p:nvSpPr>
          <p:cNvPr id="16387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457200" y="1876425"/>
            <a:ext cx="8229600" cy="4854575"/>
          </a:xfrm>
        </p:spPr>
        <p:txBody>
          <a:bodyPr/>
          <a:lstStyle/>
          <a:p>
            <a:r>
              <a:rPr lang="en-US" altLang="en-US" dirty="0" smtClean="0"/>
              <a:t>There is an </a:t>
            </a:r>
            <a:r>
              <a:rPr lang="en-US" altLang="en-US" i="1" dirty="0" smtClean="0"/>
              <a:t>external elastic lamina </a:t>
            </a:r>
            <a:r>
              <a:rPr lang="en-US" altLang="en-US" dirty="0" smtClean="0"/>
              <a:t>at the border between the media and externa</a:t>
            </a:r>
          </a:p>
          <a:p>
            <a:r>
              <a:rPr lang="en-US" altLang="en-US" dirty="0" smtClean="0"/>
              <a:t>Difficult to distinguish from the elastic</a:t>
            </a:r>
            <a:br>
              <a:rPr lang="en-US" altLang="en-US" dirty="0" smtClean="0"/>
            </a:br>
            <a:r>
              <a:rPr lang="en-US" altLang="en-US" dirty="0" smtClean="0"/>
              <a:t>sheets of the tunica media</a:t>
            </a:r>
          </a:p>
          <a:p>
            <a:r>
              <a:rPr lang="en-US" altLang="en-US" dirty="0" smtClean="0"/>
              <a:t>The tunica externa is less than half as thick as the tunica media and quite</a:t>
            </a:r>
            <a:br>
              <a:rPr lang="en-US" altLang="en-US" dirty="0" smtClean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" y="-83079"/>
            <a:ext cx="4071938" cy="365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2" descr="https://classconnection.s3.amazonaws.com/710/flashcards/1732710/jpg/07_slide_21-140C0FCE33B4E0DB17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107950"/>
            <a:ext cx="3381731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638300" y="3575050"/>
            <a:ext cx="3705225" cy="311884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2009, John Wiley &amp; Sons, Inc.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" y="405003"/>
            <a:ext cx="8591610" cy="548144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7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7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2009, John Wiley &amp; Sons, Inc.</a:t>
            </a:r>
            <a:endParaRPr lang="en-US"/>
          </a:p>
        </p:txBody>
      </p:sp>
      <p:pic>
        <p:nvPicPr>
          <p:cNvPr id="18435" name="Picture 2" descr="Subclavian Arte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806450"/>
            <a:ext cx="5375275" cy="454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2"/>
          <p:cNvSpPr>
            <a:spLocks noChangeArrowheads="1"/>
          </p:cNvSpPr>
          <p:nvPr/>
        </p:nvSpPr>
        <p:spPr bwMode="auto">
          <a:xfrm>
            <a:off x="4959350" y="2613025"/>
            <a:ext cx="41846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Garamond" panose="02020404030301010803" pitchFamily="18" charset="0"/>
              <a:buAutoNum type="arabicPeriod"/>
            </a:pPr>
            <a:r>
              <a:rPr lang="en-US" altLang="en-US" b="1">
                <a:solidFill>
                  <a:srgbClr val="000000"/>
                </a:solidFill>
                <a:latin typeface="inherit"/>
              </a:rPr>
              <a:t>Aorta</a:t>
            </a:r>
          </a:p>
          <a:p>
            <a:r>
              <a:rPr lang="en-US" altLang="en-US" b="1">
                <a:solidFill>
                  <a:srgbClr val="000000"/>
                </a:solidFill>
                <a:latin typeface="Open Sans"/>
              </a:rPr>
              <a:t> Diameter: </a:t>
            </a:r>
            <a:r>
              <a:rPr lang="en-US" altLang="en-US">
                <a:solidFill>
                  <a:srgbClr val="000000"/>
                </a:solidFill>
                <a:latin typeface="Open Sans"/>
              </a:rPr>
              <a:t>350mm</a:t>
            </a:r>
            <a:br>
              <a:rPr lang="en-US" altLang="en-US">
                <a:solidFill>
                  <a:srgbClr val="000000"/>
                </a:solidFill>
                <a:latin typeface="Open Sans"/>
              </a:rPr>
            </a:br>
            <a:r>
              <a:rPr lang="en-US" altLang="en-US" b="1">
                <a:solidFill>
                  <a:srgbClr val="000000"/>
                </a:solidFill>
                <a:latin typeface="Open Sans"/>
              </a:rPr>
              <a:t> Blood flow: </a:t>
            </a:r>
            <a:r>
              <a:rPr lang="en-US" altLang="en-US">
                <a:solidFill>
                  <a:srgbClr val="000000"/>
                </a:solidFill>
                <a:latin typeface="Open Sans"/>
              </a:rPr>
              <a:t>4900 milliliters per minute</a:t>
            </a:r>
            <a:br>
              <a:rPr lang="en-US" altLang="en-US">
                <a:solidFill>
                  <a:srgbClr val="000000"/>
                </a:solidFill>
                <a:latin typeface="Open Sans"/>
              </a:rPr>
            </a:br>
            <a:r>
              <a:rPr lang="en-US" altLang="en-US" b="1">
                <a:solidFill>
                  <a:srgbClr val="000000"/>
                </a:solidFill>
                <a:latin typeface="Open Sans"/>
              </a:rPr>
              <a:t> Common problem:</a:t>
            </a:r>
            <a:r>
              <a:rPr lang="en-US" altLang="en-US">
                <a:solidFill>
                  <a:srgbClr val="000000"/>
                </a:solidFill>
                <a:latin typeface="Open Sans"/>
              </a:rPr>
              <a:t> Aortic Stenosis</a:t>
            </a:r>
            <a:br>
              <a:rPr lang="en-US" altLang="en-US">
                <a:solidFill>
                  <a:srgbClr val="000000"/>
                </a:solidFill>
                <a:latin typeface="Open Sans"/>
              </a:rPr>
            </a:br>
            <a:r>
              <a:rPr lang="en-US" altLang="en-US" b="1">
                <a:solidFill>
                  <a:srgbClr val="000000"/>
                </a:solidFill>
                <a:latin typeface="Open Sans"/>
              </a:rPr>
              <a:t> Location:</a:t>
            </a:r>
            <a:r>
              <a:rPr lang="en-US" altLang="en-US">
                <a:solidFill>
                  <a:srgbClr val="000000"/>
                </a:solidFill>
                <a:latin typeface="Open Sans"/>
              </a:rPr>
              <a:t> Center of the thorax</a:t>
            </a:r>
          </a:p>
        </p:txBody>
      </p:sp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1866900" y="5867400"/>
            <a:ext cx="5429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https://largest.org/misc/arteries-in-the-human-body/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7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87313"/>
            <a:ext cx="8229600" cy="1139825"/>
          </a:xfrm>
        </p:spPr>
        <p:txBody>
          <a:bodyPr/>
          <a:lstStyle/>
          <a:p>
            <a:r>
              <a:rPr lang="en-US" altLang="en-US" b="1" smtClean="0"/>
              <a:t>Distributing (muscular </a:t>
            </a:r>
            <a:r>
              <a:rPr lang="en-US" altLang="en-US" smtClean="0"/>
              <a:t>or </a:t>
            </a:r>
            <a:r>
              <a:rPr lang="en-US" altLang="en-US" b="1" smtClean="0"/>
              <a:t>medium) arteries</a:t>
            </a:r>
            <a:endParaRPr lang="en-US" altLang="en-US" smtClean="0"/>
          </a:p>
        </p:txBody>
      </p:sp>
      <p:sp>
        <p:nvSpPr>
          <p:cNvPr id="19459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457200" y="1227138"/>
            <a:ext cx="8393113" cy="4530725"/>
          </a:xfrm>
        </p:spPr>
        <p:txBody>
          <a:bodyPr/>
          <a:lstStyle/>
          <a:p>
            <a:r>
              <a:rPr lang="en-US" altLang="en-US" smtClean="0"/>
              <a:t>Smaller branches that distribute blood to specific organs</a:t>
            </a:r>
          </a:p>
          <a:p>
            <a:r>
              <a:rPr lang="en-US" altLang="en-US" smtClean="0"/>
              <a:t>Distributing arteries typically have </a:t>
            </a:r>
            <a:r>
              <a:rPr lang="en-US" altLang="en-US" smtClean="0">
                <a:solidFill>
                  <a:srgbClr val="FF0000"/>
                </a:solidFill>
              </a:rPr>
              <a:t>up to 40 layers of smooth muscle </a:t>
            </a:r>
            <a:r>
              <a:rPr lang="en-US" altLang="en-US" smtClean="0"/>
              <a:t>constituting about three-quarters of the wall thickness</a:t>
            </a:r>
          </a:p>
          <a:p>
            <a:r>
              <a:rPr lang="en-US" altLang="en-US" smtClean="0"/>
              <a:t>In histological sections, this smooth muscle is more conspicuous ( visible) than the elastic tissue</a:t>
            </a:r>
          </a:p>
          <a:p>
            <a:r>
              <a:rPr lang="en-US" altLang="en-US" smtClean="0"/>
              <a:t>Both the internal and external elastic laminae, however, are thick and often conspicuous</a:t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endParaRPr lang="en-US" altLang="en-US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3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bcrc.bio.umass.edu/bestofhistology/sites/bcrc.bio.umass.edu.bestofhistology/files/imagecache/full/mammal_artery_100x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1255713"/>
            <a:ext cx="4325937" cy="39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177925"/>
            <a:ext cx="4170363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/>
              <a:t>Resistance (small) arteries</a:t>
            </a:r>
            <a:endParaRPr lang="en-US" altLang="en-US" smtClean="0"/>
          </a:p>
        </p:txBody>
      </p:sp>
      <p:sp>
        <p:nvSpPr>
          <p:cNvPr id="2355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457200" y="1190625"/>
            <a:ext cx="8229600" cy="4940300"/>
          </a:xfrm>
        </p:spPr>
        <p:txBody>
          <a:bodyPr/>
          <a:lstStyle/>
          <a:p>
            <a:r>
              <a:rPr lang="en-US" altLang="en-US" smtClean="0"/>
              <a:t>Usually too variable in number and location to be given individual names</a:t>
            </a:r>
          </a:p>
          <a:p>
            <a:r>
              <a:rPr lang="en-US" altLang="en-US" smtClean="0"/>
              <a:t>exhibit up to 25 layers of smooth muscle and</a:t>
            </a:r>
            <a:br>
              <a:rPr lang="en-US" altLang="en-US" smtClean="0"/>
            </a:br>
            <a:r>
              <a:rPr lang="en-US" altLang="en-US" smtClean="0"/>
              <a:t>relatively little elastic tissue</a:t>
            </a:r>
          </a:p>
          <a:p>
            <a:r>
              <a:rPr lang="en-US" altLang="en-US" smtClean="0"/>
              <a:t>Have a thicker tunica media in proportion to the lumen</a:t>
            </a:r>
          </a:p>
          <a:p>
            <a:r>
              <a:rPr lang="en-US" altLang="en-US" smtClean="0"/>
              <a:t>The smallest of these arteries, up to </a:t>
            </a:r>
            <a:r>
              <a:rPr lang="en-US" altLang="en-US" b="1" smtClean="0"/>
              <a:t>200 μm </a:t>
            </a:r>
            <a:r>
              <a:rPr lang="en-US" altLang="en-US" smtClean="0"/>
              <a:t>in diameter and with only one to three layers of smooth muscle, are called </a:t>
            </a:r>
            <a:r>
              <a:rPr lang="en-US" altLang="en-US" b="1" smtClean="0"/>
              <a:t>arterioles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endParaRPr lang="en-US" altLang="en-US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dge">
  <a:themeElements>
    <a:clrScheme name="Edge 8">
      <a:dk1>
        <a:srgbClr val="000000"/>
      </a:dk1>
      <a:lt1>
        <a:srgbClr val="FFFFFF"/>
      </a:lt1>
      <a:dk2>
        <a:srgbClr val="CC0000"/>
      </a:dk2>
      <a:lt2>
        <a:srgbClr val="666699"/>
      </a:lt2>
      <a:accent1>
        <a:srgbClr val="808080"/>
      </a:accent1>
      <a:accent2>
        <a:srgbClr val="999933"/>
      </a:accent2>
      <a:accent3>
        <a:srgbClr val="FFFFFF"/>
      </a:accent3>
      <a:accent4>
        <a:srgbClr val="000000"/>
      </a:accent4>
      <a:accent5>
        <a:srgbClr val="C0C0C0"/>
      </a:accent5>
      <a:accent6>
        <a:srgbClr val="8A8A2D"/>
      </a:accent6>
      <a:hlink>
        <a:srgbClr val="4C6D80"/>
      </a:hlink>
      <a:folHlink>
        <a:srgbClr val="B2B2B2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2418</TotalTime>
  <Words>315</Words>
  <Application>Microsoft Office PowerPoint</Application>
  <PresentationFormat>On-screen Show (4:3)</PresentationFormat>
  <Paragraphs>33</Paragraphs>
  <Slides>10</Slides>
  <Notes>4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Garamond</vt:lpstr>
      <vt:lpstr>inherit</vt:lpstr>
      <vt:lpstr>Open Sans</vt:lpstr>
      <vt:lpstr>Wingdings</vt:lpstr>
      <vt:lpstr>Edge</vt:lpstr>
      <vt:lpstr>Conducting (elastic or large) arteries  </vt:lpstr>
      <vt:lpstr>PowerPoint Presentation</vt:lpstr>
      <vt:lpstr>Conducting (elastic or large) arteries </vt:lpstr>
      <vt:lpstr>PowerPoint Presentation</vt:lpstr>
      <vt:lpstr>PowerPoint Presentation</vt:lpstr>
      <vt:lpstr>PowerPoint Presentation</vt:lpstr>
      <vt:lpstr>Distributing (muscular or medium) arteries</vt:lpstr>
      <vt:lpstr>PowerPoint Presentation</vt:lpstr>
      <vt:lpstr>Resistance (small) arteries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Ammar</dc:creator>
  <cp:lastModifiedBy>Administrator</cp:lastModifiedBy>
  <cp:revision>122</cp:revision>
  <cp:lastPrinted>2009-04-22T19:24:48Z</cp:lastPrinted>
  <dcterms:created xsi:type="dcterms:W3CDTF">2009-04-22T19:24:48Z</dcterms:created>
  <dcterms:modified xsi:type="dcterms:W3CDTF">2021-03-30T09:47:03Z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