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7" r:id="rId2"/>
    <p:sldId id="258" r:id="rId3"/>
    <p:sldId id="259" r:id="rId4"/>
    <p:sldId id="260" r:id="rId5"/>
    <p:sldId id="261" r:id="rId6"/>
    <p:sldId id="262" r:id="rId7"/>
    <p:sldId id="263" r:id="rId8"/>
    <p:sldId id="264" r:id="rId9"/>
    <p:sldId id="265" r:id="rId10"/>
    <p:sldId id="266" r:id="rId11"/>
    <p:sldId id="267" r:id="rId12"/>
    <p:sldId id="276" r:id="rId13"/>
    <p:sldId id="277" r:id="rId14"/>
    <p:sldId id="278" r:id="rId15"/>
    <p:sldId id="279" r:id="rId16"/>
    <p:sldId id="280" r:id="rId17"/>
    <p:sldId id="271" r:id="rId18"/>
    <p:sldId id="272" r:id="rId19"/>
    <p:sldId id="273" r:id="rId20"/>
    <p:sldId id="281" r:id="rId21"/>
    <p:sldId id="274" r:id="rId22"/>
    <p:sldId id="27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4DF6F7-433D-4C42-9A26-68869FCB794B}" type="datetimeFigureOut">
              <a:rPr lang="en-US" smtClean="0"/>
              <a:t>26-Oct-20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76C9C1-3B13-48D1-A260-AAE76F8A12A6}" type="slidenum">
              <a:rPr lang="en-US" smtClean="0"/>
              <a:t>‹#›</a:t>
            </a:fld>
            <a:endParaRPr lang="en-US"/>
          </a:p>
        </p:txBody>
      </p:sp>
    </p:spTree>
    <p:extLst>
      <p:ext uri="{BB962C8B-B14F-4D97-AF65-F5344CB8AC3E}">
        <p14:creationId xmlns:p14="http://schemas.microsoft.com/office/powerpoint/2010/main" val="251807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C392D5-AF46-44CB-BA5F-9F5BB6D91EC6}" type="slidenum">
              <a:rPr lang="en-US" smtClean="0"/>
              <a:t>1</a:t>
            </a:fld>
            <a:endParaRPr lang="en-US"/>
          </a:p>
        </p:txBody>
      </p:sp>
    </p:spTree>
    <p:extLst>
      <p:ext uri="{BB962C8B-B14F-4D97-AF65-F5344CB8AC3E}">
        <p14:creationId xmlns:p14="http://schemas.microsoft.com/office/powerpoint/2010/main" val="2782873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D1E18A7-D8FB-40A5-BD2A-1A5EA95ABF52}" type="datetimeFigureOut">
              <a:rPr lang="en-US" smtClean="0"/>
              <a:t>26-Oct-20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67E28-A0FF-445B-B6B7-D671C8A557E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0652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1E18A7-D8FB-40A5-BD2A-1A5EA95ABF52}" type="datetimeFigureOut">
              <a:rPr lang="en-US" smtClean="0"/>
              <a:t>26-Oct-20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67E28-A0FF-445B-B6B7-D671C8A557EA}" type="slidenum">
              <a:rPr lang="en-US" smtClean="0"/>
              <a:t>‹#›</a:t>
            </a:fld>
            <a:endParaRPr lang="en-US"/>
          </a:p>
        </p:txBody>
      </p:sp>
    </p:spTree>
    <p:extLst>
      <p:ext uri="{BB962C8B-B14F-4D97-AF65-F5344CB8AC3E}">
        <p14:creationId xmlns:p14="http://schemas.microsoft.com/office/powerpoint/2010/main" val="2814630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1E18A7-D8FB-40A5-BD2A-1A5EA95ABF52}" type="datetimeFigureOut">
              <a:rPr lang="en-US" smtClean="0"/>
              <a:t>26-Oct-20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67E28-A0FF-445B-B6B7-D671C8A557EA}" type="slidenum">
              <a:rPr lang="en-US" smtClean="0"/>
              <a:t>‹#›</a:t>
            </a:fld>
            <a:endParaRPr lang="en-US"/>
          </a:p>
        </p:txBody>
      </p:sp>
    </p:spTree>
    <p:extLst>
      <p:ext uri="{BB962C8B-B14F-4D97-AF65-F5344CB8AC3E}">
        <p14:creationId xmlns:p14="http://schemas.microsoft.com/office/powerpoint/2010/main" val="1293319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1E18A7-D8FB-40A5-BD2A-1A5EA95ABF52}" type="datetimeFigureOut">
              <a:rPr lang="en-US" smtClean="0"/>
              <a:t>26-Oct-20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67E28-A0FF-445B-B6B7-D671C8A557EA}" type="slidenum">
              <a:rPr lang="en-US" smtClean="0"/>
              <a:t>‹#›</a:t>
            </a:fld>
            <a:endParaRPr lang="en-US"/>
          </a:p>
        </p:txBody>
      </p:sp>
    </p:spTree>
    <p:extLst>
      <p:ext uri="{BB962C8B-B14F-4D97-AF65-F5344CB8AC3E}">
        <p14:creationId xmlns:p14="http://schemas.microsoft.com/office/powerpoint/2010/main" val="343020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1E18A7-D8FB-40A5-BD2A-1A5EA95ABF52}" type="datetimeFigureOut">
              <a:rPr lang="en-US" smtClean="0"/>
              <a:t>26-Oct-20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67E28-A0FF-445B-B6B7-D671C8A557E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778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D1E18A7-D8FB-40A5-BD2A-1A5EA95ABF52}" type="datetimeFigureOut">
              <a:rPr lang="en-US" smtClean="0"/>
              <a:t>26-Oct-20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267E28-A0FF-445B-B6B7-D671C8A557EA}" type="slidenum">
              <a:rPr lang="en-US" smtClean="0"/>
              <a:t>‹#›</a:t>
            </a:fld>
            <a:endParaRPr lang="en-US"/>
          </a:p>
        </p:txBody>
      </p:sp>
    </p:spTree>
    <p:extLst>
      <p:ext uri="{BB962C8B-B14F-4D97-AF65-F5344CB8AC3E}">
        <p14:creationId xmlns:p14="http://schemas.microsoft.com/office/powerpoint/2010/main" val="515814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D1E18A7-D8FB-40A5-BD2A-1A5EA95ABF52}" type="datetimeFigureOut">
              <a:rPr lang="en-US" smtClean="0"/>
              <a:t>26-Oct-20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267E28-A0FF-445B-B6B7-D671C8A557EA}" type="slidenum">
              <a:rPr lang="en-US" smtClean="0"/>
              <a:t>‹#›</a:t>
            </a:fld>
            <a:endParaRPr lang="en-US"/>
          </a:p>
        </p:txBody>
      </p:sp>
    </p:spTree>
    <p:extLst>
      <p:ext uri="{BB962C8B-B14F-4D97-AF65-F5344CB8AC3E}">
        <p14:creationId xmlns:p14="http://schemas.microsoft.com/office/powerpoint/2010/main" val="2389264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1E18A7-D8FB-40A5-BD2A-1A5EA95ABF52}" type="datetimeFigureOut">
              <a:rPr lang="en-US" smtClean="0"/>
              <a:t>26-Oct-20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267E28-A0FF-445B-B6B7-D671C8A557EA}" type="slidenum">
              <a:rPr lang="en-US" smtClean="0"/>
              <a:t>‹#›</a:t>
            </a:fld>
            <a:endParaRPr lang="en-US"/>
          </a:p>
        </p:txBody>
      </p:sp>
    </p:spTree>
    <p:extLst>
      <p:ext uri="{BB962C8B-B14F-4D97-AF65-F5344CB8AC3E}">
        <p14:creationId xmlns:p14="http://schemas.microsoft.com/office/powerpoint/2010/main" val="41286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D1E18A7-D8FB-40A5-BD2A-1A5EA95ABF52}" type="datetimeFigureOut">
              <a:rPr lang="en-US" smtClean="0"/>
              <a:t>26-Oct-20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9267E28-A0FF-445B-B6B7-D671C8A557EA}" type="slidenum">
              <a:rPr lang="en-US" smtClean="0"/>
              <a:t>‹#›</a:t>
            </a:fld>
            <a:endParaRPr lang="en-US"/>
          </a:p>
        </p:txBody>
      </p:sp>
    </p:spTree>
    <p:extLst>
      <p:ext uri="{BB962C8B-B14F-4D97-AF65-F5344CB8AC3E}">
        <p14:creationId xmlns:p14="http://schemas.microsoft.com/office/powerpoint/2010/main" val="1486552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D1E18A7-D8FB-40A5-BD2A-1A5EA95ABF52}" type="datetimeFigureOut">
              <a:rPr lang="en-US" smtClean="0"/>
              <a:t>26-Oct-20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9267E28-A0FF-445B-B6B7-D671C8A557EA}" type="slidenum">
              <a:rPr lang="en-US" smtClean="0"/>
              <a:t>‹#›</a:t>
            </a:fld>
            <a:endParaRPr lang="en-US"/>
          </a:p>
        </p:txBody>
      </p:sp>
    </p:spTree>
    <p:extLst>
      <p:ext uri="{BB962C8B-B14F-4D97-AF65-F5344CB8AC3E}">
        <p14:creationId xmlns:p14="http://schemas.microsoft.com/office/powerpoint/2010/main" val="2851480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1E18A7-D8FB-40A5-BD2A-1A5EA95ABF52}" type="datetimeFigureOut">
              <a:rPr lang="en-US" smtClean="0"/>
              <a:t>26-Oct-20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267E28-A0FF-445B-B6B7-D671C8A557EA}" type="slidenum">
              <a:rPr lang="en-US" smtClean="0"/>
              <a:t>‹#›</a:t>
            </a:fld>
            <a:endParaRPr lang="en-US"/>
          </a:p>
        </p:txBody>
      </p:sp>
    </p:spTree>
    <p:extLst>
      <p:ext uri="{BB962C8B-B14F-4D97-AF65-F5344CB8AC3E}">
        <p14:creationId xmlns:p14="http://schemas.microsoft.com/office/powerpoint/2010/main" val="1009314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D1E18A7-D8FB-40A5-BD2A-1A5EA95ABF52}" type="datetimeFigureOut">
              <a:rPr lang="en-US" smtClean="0"/>
              <a:t>26-Oct-20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9267E28-A0FF-445B-B6B7-D671C8A557EA}"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16693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7000" dirty="0" smtClean="0"/>
              <a:t>Introduction to Computer</a:t>
            </a:r>
            <a:endParaRPr lang="en-US" sz="7000" dirty="0"/>
          </a:p>
        </p:txBody>
      </p:sp>
      <p:sp>
        <p:nvSpPr>
          <p:cNvPr id="3" name="Subtitle 2"/>
          <p:cNvSpPr>
            <a:spLocks noGrp="1"/>
          </p:cNvSpPr>
          <p:nvPr>
            <p:ph type="subTitle" idx="1"/>
          </p:nvPr>
        </p:nvSpPr>
        <p:spPr/>
        <p:txBody>
          <a:bodyPr>
            <a:normAutofit/>
          </a:bodyPr>
          <a:lstStyle/>
          <a:p>
            <a:r>
              <a:rPr lang="en-US" dirty="0" smtClean="0"/>
              <a:t>Lecture # </a:t>
            </a:r>
            <a:r>
              <a:rPr lang="en-US" dirty="0"/>
              <a:t>6</a:t>
            </a:r>
            <a:endParaRPr lang="en-US" dirty="0" smtClean="0"/>
          </a:p>
        </p:txBody>
      </p:sp>
      <p:sp>
        <p:nvSpPr>
          <p:cNvPr id="4" name="Date Placeholder 3"/>
          <p:cNvSpPr>
            <a:spLocks noGrp="1"/>
          </p:cNvSpPr>
          <p:nvPr>
            <p:ph type="dt" sz="half" idx="10"/>
          </p:nvPr>
        </p:nvSpPr>
        <p:spPr/>
        <p:txBody>
          <a:bodyPr/>
          <a:lstStyle/>
          <a:p>
            <a:fld id="{DD15FA6F-44C3-4DEE-A14F-853C7FA02E91}" type="datetime1">
              <a:rPr lang="en-US" smtClean="0"/>
              <a:t>26-Oct-20</a:t>
            </a:fld>
            <a:endParaRPr lang="en-US"/>
          </a:p>
        </p:txBody>
      </p:sp>
      <p:sp>
        <p:nvSpPr>
          <p:cNvPr id="5" name="Slide Number Placeholder 4"/>
          <p:cNvSpPr>
            <a:spLocks noGrp="1"/>
          </p:cNvSpPr>
          <p:nvPr>
            <p:ph type="sldNum" sz="quarter" idx="12"/>
          </p:nvPr>
        </p:nvSpPr>
        <p:spPr/>
        <p:txBody>
          <a:bodyPr/>
          <a:lstStyle/>
          <a:p>
            <a:fld id="{AAE72A04-BED9-4375-AD78-EBA75F5DE3A2}" type="slidenum">
              <a:rPr lang="en-US" smtClean="0"/>
              <a:t>1</a:t>
            </a:fld>
            <a:endParaRPr lang="en-US"/>
          </a:p>
        </p:txBody>
      </p:sp>
    </p:spTree>
    <p:extLst>
      <p:ext uri="{BB962C8B-B14F-4D97-AF65-F5344CB8AC3E}">
        <p14:creationId xmlns:p14="http://schemas.microsoft.com/office/powerpoint/2010/main" val="429229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638" y="0"/>
            <a:ext cx="10058400" cy="819885"/>
          </a:xfrm>
        </p:spPr>
        <p:txBody>
          <a:bodyPr/>
          <a:lstStyle/>
          <a:p>
            <a:r>
              <a:rPr lang="en-US" dirty="0" smtClean="0"/>
              <a:t>Types of Web Pages</a:t>
            </a:r>
            <a:endParaRPr lang="en-US" dirty="0"/>
          </a:p>
        </p:txBody>
      </p:sp>
      <p:pic>
        <p:nvPicPr>
          <p:cNvPr id="4" name="Content Placeholder 3"/>
          <p:cNvPicPr>
            <a:picLocks noGrp="1" noChangeAspect="1"/>
          </p:cNvPicPr>
          <p:nvPr>
            <p:ph idx="1"/>
          </p:nvPr>
        </p:nvPicPr>
        <p:blipFill>
          <a:blip r:embed="rId2"/>
          <a:stretch>
            <a:fillRect/>
          </a:stretch>
        </p:blipFill>
        <p:spPr>
          <a:xfrm>
            <a:off x="0" y="819884"/>
            <a:ext cx="6354007" cy="5426369"/>
          </a:xfrm>
          <a:prstGeom prst="rect">
            <a:avLst/>
          </a:prstGeom>
        </p:spPr>
      </p:pic>
      <p:pic>
        <p:nvPicPr>
          <p:cNvPr id="5" name="Picture 4"/>
          <p:cNvPicPr>
            <a:picLocks noChangeAspect="1"/>
          </p:cNvPicPr>
          <p:nvPr/>
        </p:nvPicPr>
        <p:blipFill>
          <a:blip r:embed="rId3"/>
          <a:stretch>
            <a:fillRect/>
          </a:stretch>
        </p:blipFill>
        <p:spPr>
          <a:xfrm>
            <a:off x="6354007" y="819883"/>
            <a:ext cx="5837993" cy="5426370"/>
          </a:xfrm>
          <a:prstGeom prst="rect">
            <a:avLst/>
          </a:prstGeom>
        </p:spPr>
      </p:pic>
    </p:spTree>
    <p:extLst>
      <p:ext uri="{BB962C8B-B14F-4D97-AF65-F5344CB8AC3E}">
        <p14:creationId xmlns:p14="http://schemas.microsoft.com/office/powerpoint/2010/main" val="3584132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a:t>
            </a:r>
            <a:endParaRPr lang="en-US" dirty="0"/>
          </a:p>
        </p:txBody>
      </p:sp>
      <p:sp>
        <p:nvSpPr>
          <p:cNvPr id="3" name="Content Placeholder 2"/>
          <p:cNvSpPr>
            <a:spLocks noGrp="1"/>
          </p:cNvSpPr>
          <p:nvPr>
            <p:ph idx="1"/>
          </p:nvPr>
        </p:nvSpPr>
        <p:spPr/>
        <p:txBody>
          <a:bodyPr/>
          <a:lstStyle/>
          <a:p>
            <a:r>
              <a:rPr lang="en-US" b="1" dirty="0" smtClean="0"/>
              <a:t>Portal</a:t>
            </a:r>
          </a:p>
          <a:p>
            <a:r>
              <a:rPr lang="en-US" dirty="0" smtClean="0"/>
              <a:t>A </a:t>
            </a:r>
            <a:r>
              <a:rPr lang="en-US" dirty="0"/>
              <a:t>portal is a Web site that offers a variety of Internet services from a single, convenient </a:t>
            </a:r>
            <a:r>
              <a:rPr lang="en-US" dirty="0" smtClean="0"/>
              <a:t>location. Most </a:t>
            </a:r>
            <a:r>
              <a:rPr lang="en-US" dirty="0"/>
              <a:t>portals offer these free services: search engine; news; sports and weather; Web publishing; reference tools such as yellow pages, stock quotes, and maps; shopping; and e-mail communications services. Popular portals include AltaVista, AOL, Excite, GO.com, </a:t>
            </a:r>
            <a:r>
              <a:rPr lang="en-US" dirty="0" err="1"/>
              <a:t>iGoogle</a:t>
            </a:r>
            <a:r>
              <a:rPr lang="en-US" dirty="0"/>
              <a:t>, Lycos, MSN, and Yahoo!. </a:t>
            </a:r>
            <a:endParaRPr lang="en-US" dirty="0" smtClean="0"/>
          </a:p>
          <a:p>
            <a:r>
              <a:rPr lang="en-US" b="1" dirty="0" smtClean="0"/>
              <a:t>News</a:t>
            </a:r>
          </a:p>
          <a:p>
            <a:r>
              <a:rPr lang="en-US" dirty="0" smtClean="0"/>
              <a:t>A </a:t>
            </a:r>
            <a:r>
              <a:rPr lang="en-US" dirty="0"/>
              <a:t>news Web site contains newsworthy material including stories and articles relating to current events, life, money, sports, and the </a:t>
            </a:r>
            <a:r>
              <a:rPr lang="en-US" dirty="0" smtClean="0"/>
              <a:t>weather. </a:t>
            </a:r>
            <a:r>
              <a:rPr lang="en-US" dirty="0"/>
              <a:t>News papers and television and radio stations are some of the media that maintain news Web sites.</a:t>
            </a:r>
          </a:p>
        </p:txBody>
      </p:sp>
    </p:spTree>
    <p:extLst>
      <p:ext uri="{BB962C8B-B14F-4D97-AF65-F5344CB8AC3E}">
        <p14:creationId xmlns:p14="http://schemas.microsoft.com/office/powerpoint/2010/main" val="3297177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a:t>
            </a:r>
          </a:p>
        </p:txBody>
      </p:sp>
      <p:sp>
        <p:nvSpPr>
          <p:cNvPr id="3" name="Content Placeholder 2"/>
          <p:cNvSpPr>
            <a:spLocks noGrp="1"/>
          </p:cNvSpPr>
          <p:nvPr>
            <p:ph idx="1"/>
          </p:nvPr>
        </p:nvSpPr>
        <p:spPr/>
        <p:txBody>
          <a:bodyPr/>
          <a:lstStyle/>
          <a:p>
            <a:r>
              <a:rPr lang="en-US" b="1" dirty="0"/>
              <a:t>Informational</a:t>
            </a:r>
            <a:r>
              <a:rPr lang="en-US" dirty="0"/>
              <a:t> </a:t>
            </a:r>
          </a:p>
          <a:p>
            <a:r>
              <a:rPr lang="en-US" dirty="0"/>
              <a:t>An informational Web site contains factual information. Many United States government agencies have informational Web sites providing information such as census data, tax codes, and the congressional budget. Other organizations provide information such as public transportation schedules and published research findings. </a:t>
            </a:r>
          </a:p>
          <a:p>
            <a:r>
              <a:rPr lang="en-US" b="1" dirty="0"/>
              <a:t>Business/Marketing </a:t>
            </a:r>
          </a:p>
          <a:p>
            <a:r>
              <a:rPr lang="en-US" dirty="0"/>
              <a:t>A business/marketing Web site contains content that promotes or sells products or services. Nearly every enterprise has a business/marketing Web site. Many companies also allow you to purchase their products or services online. </a:t>
            </a:r>
          </a:p>
          <a:p>
            <a:endParaRPr lang="en-US" dirty="0"/>
          </a:p>
        </p:txBody>
      </p:sp>
    </p:spTree>
    <p:extLst>
      <p:ext uri="{BB962C8B-B14F-4D97-AF65-F5344CB8AC3E}">
        <p14:creationId xmlns:p14="http://schemas.microsoft.com/office/powerpoint/2010/main" val="744857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a:t>
            </a:r>
          </a:p>
        </p:txBody>
      </p:sp>
      <p:sp>
        <p:nvSpPr>
          <p:cNvPr id="3" name="Content Placeholder 2"/>
          <p:cNvSpPr>
            <a:spLocks noGrp="1"/>
          </p:cNvSpPr>
          <p:nvPr>
            <p:ph idx="1"/>
          </p:nvPr>
        </p:nvSpPr>
        <p:spPr/>
        <p:txBody>
          <a:bodyPr>
            <a:normAutofit fontScale="92500" lnSpcReduction="10000"/>
          </a:bodyPr>
          <a:lstStyle/>
          <a:p>
            <a:r>
              <a:rPr lang="en-US" b="1" dirty="0"/>
              <a:t>Blog</a:t>
            </a:r>
            <a:r>
              <a:rPr lang="en-US" dirty="0"/>
              <a:t> </a:t>
            </a:r>
          </a:p>
          <a:p>
            <a:r>
              <a:rPr lang="en-US" dirty="0"/>
              <a:t>A blog, short for Weblog, is an informal Web site consisting of time-stamped articles, or posts, in a diary or journal format, usually listed in reverse chronological order. A blog that contains video clips is called a video blog or vlog.</a:t>
            </a:r>
            <a:endParaRPr lang="en-US" b="1" dirty="0"/>
          </a:p>
          <a:p>
            <a:r>
              <a:rPr lang="en-US" b="1" dirty="0"/>
              <a:t>Wiki </a:t>
            </a:r>
          </a:p>
          <a:p>
            <a:r>
              <a:rPr lang="en-US" dirty="0"/>
              <a:t>A wiki is a collaborative Web site that allows users to create, add to, modify, or delete the Web site content via their Web browser. Most wikis are open to modification by the general public. Wikis usually collect recent edits on a Web page</a:t>
            </a:r>
            <a:endParaRPr lang="en-US" b="1" dirty="0"/>
          </a:p>
          <a:p>
            <a:r>
              <a:rPr lang="en-US" b="1" dirty="0"/>
              <a:t>Online Social Networks </a:t>
            </a:r>
          </a:p>
          <a:p>
            <a:r>
              <a:rPr lang="en-US" dirty="0"/>
              <a:t>An online social network, also called a social networking Web site, is a Web site that encourages members in its online community to share their interests, ideas, stories, photos, music, and videos with other registered users. Popular social networking Web sites include </a:t>
            </a:r>
            <a:r>
              <a:rPr lang="en-US" dirty="0" err="1"/>
              <a:t>MySpace</a:t>
            </a:r>
            <a:r>
              <a:rPr lang="en-US" dirty="0"/>
              <a:t> and Facebook</a:t>
            </a:r>
            <a:r>
              <a:rPr lang="en-US" dirty="0" smtClean="0"/>
              <a:t>.</a:t>
            </a:r>
            <a:endParaRPr lang="en-US" dirty="0"/>
          </a:p>
        </p:txBody>
      </p:sp>
    </p:spTree>
    <p:extLst>
      <p:ext uri="{BB962C8B-B14F-4D97-AF65-F5344CB8AC3E}">
        <p14:creationId xmlns:p14="http://schemas.microsoft.com/office/powerpoint/2010/main" val="1982764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a:t>
            </a:r>
          </a:p>
        </p:txBody>
      </p:sp>
      <p:sp>
        <p:nvSpPr>
          <p:cNvPr id="3" name="Content Placeholder 2"/>
          <p:cNvSpPr>
            <a:spLocks noGrp="1"/>
          </p:cNvSpPr>
          <p:nvPr>
            <p:ph idx="1"/>
          </p:nvPr>
        </p:nvSpPr>
        <p:spPr/>
        <p:txBody>
          <a:bodyPr>
            <a:normAutofit fontScale="92500" lnSpcReduction="10000"/>
          </a:bodyPr>
          <a:lstStyle/>
          <a:p>
            <a:r>
              <a:rPr lang="en-US" b="1" dirty="0"/>
              <a:t>Educational</a:t>
            </a:r>
          </a:p>
          <a:p>
            <a:r>
              <a:rPr lang="en-US" dirty="0" smtClean="0"/>
              <a:t>An </a:t>
            </a:r>
            <a:r>
              <a:rPr lang="en-US" dirty="0"/>
              <a:t>educational Web site offers exciting, challenging avenues for formal and informal teaching and learning. For a more structured learning experience, companies provide online training to employees; and colleges offer online classes and degrees. Instructors often use the Web to enhance classroom teaching by publishing course materials, grades, and other pertinent class information. so that someone can review them for accuracy. </a:t>
            </a:r>
            <a:endParaRPr lang="en-US" b="1" dirty="0"/>
          </a:p>
          <a:p>
            <a:r>
              <a:rPr lang="en-US" b="1" dirty="0"/>
              <a:t>Entertainment</a:t>
            </a:r>
            <a:r>
              <a:rPr lang="en-US" dirty="0"/>
              <a:t> </a:t>
            </a:r>
          </a:p>
          <a:p>
            <a:r>
              <a:rPr lang="en-US" dirty="0"/>
              <a:t>An entertainment Web site offers an interactive and engaging environment. Popular entertainment Web sites offer music, videos, sports, games, ongoing Web episodes, sweepstakes, chat rooms, and more. </a:t>
            </a:r>
          </a:p>
          <a:p>
            <a:r>
              <a:rPr lang="en-US" b="1" dirty="0"/>
              <a:t>Advocacy</a:t>
            </a:r>
          </a:p>
          <a:p>
            <a:r>
              <a:rPr lang="en-US" dirty="0" smtClean="0"/>
              <a:t>An </a:t>
            </a:r>
            <a:r>
              <a:rPr lang="en-US" dirty="0"/>
              <a:t>advocacy Web site contains content that describes a cause, opinion, or idea. These Web sites usually present views of a particular group or association</a:t>
            </a:r>
          </a:p>
        </p:txBody>
      </p:sp>
    </p:spTree>
    <p:extLst>
      <p:ext uri="{BB962C8B-B14F-4D97-AF65-F5344CB8AC3E}">
        <p14:creationId xmlns:p14="http://schemas.microsoft.com/office/powerpoint/2010/main" val="2613338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a:t>
            </a:r>
          </a:p>
        </p:txBody>
      </p:sp>
      <p:sp>
        <p:nvSpPr>
          <p:cNvPr id="3" name="Content Placeholder 2"/>
          <p:cNvSpPr>
            <a:spLocks noGrp="1"/>
          </p:cNvSpPr>
          <p:nvPr>
            <p:ph idx="1"/>
          </p:nvPr>
        </p:nvSpPr>
        <p:spPr/>
        <p:txBody>
          <a:bodyPr/>
          <a:lstStyle/>
          <a:p>
            <a:r>
              <a:rPr lang="en-US" b="1" dirty="0"/>
              <a:t>Web Application </a:t>
            </a:r>
          </a:p>
          <a:p>
            <a:r>
              <a:rPr lang="en-US" dirty="0"/>
              <a:t>A Web application, or Web app, is a Web site that allows users to access and interact with software through a Web browser on any computer or device that is connected to the Internet. Some Web applications provide free access to their software. Examples of Web applications include Google Docs (word processing, spreadsheets, presentations), TurboTax Online (tax preparation), and Windows Live Hotmail (e-mail).</a:t>
            </a:r>
          </a:p>
          <a:p>
            <a:r>
              <a:rPr lang="en-US" b="1" dirty="0"/>
              <a:t>Content Aggregator </a:t>
            </a:r>
          </a:p>
          <a:p>
            <a:r>
              <a:rPr lang="en-US" dirty="0"/>
              <a:t>A content aggregator is a business that gathers and organizes Web content and then distributes, or feeds, the content to subscribers for free or a fee. Examples of distributed content include news, music, video, and pictures. Subscribers select content in which they are interested. Whenever this content changes, it is downloaded automatically (pushed) to the subscriber’s computer or mobile device.</a:t>
            </a:r>
          </a:p>
        </p:txBody>
      </p:sp>
    </p:spTree>
    <p:extLst>
      <p:ext uri="{BB962C8B-B14F-4D97-AF65-F5344CB8AC3E}">
        <p14:creationId xmlns:p14="http://schemas.microsoft.com/office/powerpoint/2010/main" val="2233354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a:t>
            </a:r>
          </a:p>
        </p:txBody>
      </p:sp>
      <p:sp>
        <p:nvSpPr>
          <p:cNvPr id="3" name="Content Placeholder 2"/>
          <p:cNvSpPr>
            <a:spLocks noGrp="1"/>
          </p:cNvSpPr>
          <p:nvPr>
            <p:ph idx="1"/>
          </p:nvPr>
        </p:nvSpPr>
        <p:spPr/>
        <p:txBody>
          <a:bodyPr/>
          <a:lstStyle/>
          <a:p>
            <a:r>
              <a:rPr lang="en-US" b="1" dirty="0"/>
              <a:t>Personal</a:t>
            </a:r>
          </a:p>
          <a:p>
            <a:r>
              <a:rPr lang="en-US" dirty="0" smtClean="0"/>
              <a:t>A </a:t>
            </a:r>
            <a:r>
              <a:rPr lang="en-US" dirty="0"/>
              <a:t>private individual or family not usually associated with any organization may maintain a personal Web site. People publish personal Web pages for a variety of reasons. Some are job hunting. </a:t>
            </a:r>
          </a:p>
          <a:p>
            <a:endParaRPr lang="en-US" dirty="0"/>
          </a:p>
        </p:txBody>
      </p:sp>
    </p:spTree>
    <p:extLst>
      <p:ext uri="{BB962C8B-B14F-4D97-AF65-F5344CB8AC3E}">
        <p14:creationId xmlns:p14="http://schemas.microsoft.com/office/powerpoint/2010/main" val="303146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Casting</a:t>
            </a:r>
            <a:endParaRPr lang="en-US" dirty="0"/>
          </a:p>
        </p:txBody>
      </p:sp>
      <p:sp>
        <p:nvSpPr>
          <p:cNvPr id="3" name="Content Placeholder 2"/>
          <p:cNvSpPr>
            <a:spLocks noGrp="1"/>
          </p:cNvSpPr>
          <p:nvPr>
            <p:ph idx="1"/>
          </p:nvPr>
        </p:nvSpPr>
        <p:spPr/>
        <p:txBody>
          <a:bodyPr/>
          <a:lstStyle/>
          <a:p>
            <a:r>
              <a:rPr lang="en-US" dirty="0"/>
              <a:t>A combination of the words “web” and “broadcast,” a </a:t>
            </a:r>
            <a:r>
              <a:rPr lang="en-US" b="1" dirty="0" smtClean="0"/>
              <a:t>webcast.</a:t>
            </a:r>
          </a:p>
          <a:p>
            <a:r>
              <a:rPr lang="en-US" dirty="0"/>
              <a:t>Webcasting is the process of </a:t>
            </a:r>
            <a:r>
              <a:rPr lang="en-US" b="1" dirty="0"/>
              <a:t>video broadcasting live over the internet.</a:t>
            </a:r>
            <a:r>
              <a:rPr lang="en-US" dirty="0"/>
              <a:t> This technology operates in real-time and allows for active conversations among and between the webcaster and their viewers</a:t>
            </a:r>
            <a:r>
              <a:rPr lang="en-US" dirty="0" smtClean="0"/>
              <a:t>.</a:t>
            </a:r>
          </a:p>
          <a:p>
            <a:r>
              <a:rPr lang="en-US" dirty="0" smtClean="0"/>
              <a:t>Recent </a:t>
            </a:r>
            <a:r>
              <a:rPr lang="en-US" dirty="0"/>
              <a:t>developments in technology have made this both an </a:t>
            </a:r>
            <a:r>
              <a:rPr lang="en-US" b="1" dirty="0"/>
              <a:t>affordable and an effective tool</a:t>
            </a:r>
            <a:r>
              <a:rPr lang="en-US" dirty="0"/>
              <a:t> for communication. </a:t>
            </a:r>
            <a:endParaRPr lang="en-US" dirty="0" smtClean="0"/>
          </a:p>
          <a:p>
            <a:r>
              <a:rPr lang="en-US" dirty="0" smtClean="0"/>
              <a:t>Embracing </a:t>
            </a:r>
            <a:r>
              <a:rPr lang="en-US" dirty="0"/>
              <a:t>webcasting as a marketing initiative for your company is beneficial in that it is a popular, new trend, allows for </a:t>
            </a:r>
            <a:r>
              <a:rPr lang="en-US" b="1" dirty="0"/>
              <a:t>direct communication with your audience</a:t>
            </a:r>
            <a:r>
              <a:rPr lang="en-US" dirty="0"/>
              <a:t>, and can portray to your customers that you are a subject matter expert.</a:t>
            </a:r>
          </a:p>
        </p:txBody>
      </p:sp>
    </p:spTree>
    <p:extLst>
      <p:ext uri="{BB962C8B-B14F-4D97-AF65-F5344CB8AC3E}">
        <p14:creationId xmlns:p14="http://schemas.microsoft.com/office/powerpoint/2010/main" val="3780392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Benefits to </a:t>
            </a:r>
            <a:r>
              <a:rPr lang="en-US" b="1" dirty="0" smtClean="0"/>
              <a:t>Webcasting</a:t>
            </a:r>
            <a:endParaRPr lang="en-US" dirty="0"/>
          </a:p>
        </p:txBody>
      </p:sp>
      <p:sp>
        <p:nvSpPr>
          <p:cNvPr id="3" name="Content Placeholder 2"/>
          <p:cNvSpPr>
            <a:spLocks noGrp="1"/>
          </p:cNvSpPr>
          <p:nvPr>
            <p:ph idx="1"/>
          </p:nvPr>
        </p:nvSpPr>
        <p:spPr>
          <a:xfrm>
            <a:off x="1097280" y="1635617"/>
            <a:ext cx="10058400" cy="4619843"/>
          </a:xfrm>
        </p:spPr>
        <p:txBody>
          <a:bodyPr>
            <a:normAutofit lnSpcReduction="10000"/>
          </a:bodyPr>
          <a:lstStyle/>
          <a:p>
            <a:r>
              <a:rPr lang="en-US" dirty="0"/>
              <a:t/>
            </a:r>
            <a:br>
              <a:rPr lang="en-US" dirty="0"/>
            </a:br>
            <a:r>
              <a:rPr lang="en-US" dirty="0"/>
              <a:t>There are a host of benefits that come with utilizing webcasts for your overall marketing strategy. </a:t>
            </a:r>
            <a:endParaRPr lang="en-US" dirty="0" smtClean="0"/>
          </a:p>
          <a:p>
            <a:r>
              <a:rPr lang="en-US" dirty="0" smtClean="0"/>
              <a:t>As </a:t>
            </a:r>
            <a:r>
              <a:rPr lang="en-US" dirty="0"/>
              <a:t>mentioned above, it is a popular trend. By embracing trends you can </a:t>
            </a:r>
            <a:r>
              <a:rPr lang="en-US" b="1" dirty="0"/>
              <a:t>show that your company is on top of the game.</a:t>
            </a:r>
            <a:r>
              <a:rPr lang="en-US" dirty="0"/>
              <a:t> </a:t>
            </a:r>
            <a:endParaRPr lang="en-US" dirty="0" smtClean="0"/>
          </a:p>
          <a:p>
            <a:r>
              <a:rPr lang="en-US" dirty="0" smtClean="0"/>
              <a:t>In </a:t>
            </a:r>
            <a:r>
              <a:rPr lang="en-US" dirty="0"/>
              <a:t>addition, people generally enjoy visual media content, so by offering something that is both visual and interactive, you will </a:t>
            </a:r>
            <a:r>
              <a:rPr lang="en-US" b="1" dirty="0"/>
              <a:t>draw in a large audience.</a:t>
            </a:r>
            <a:r>
              <a:rPr lang="en-US" dirty="0"/>
              <a:t> </a:t>
            </a:r>
            <a:endParaRPr lang="en-US" dirty="0" smtClean="0"/>
          </a:p>
          <a:p>
            <a:r>
              <a:rPr lang="en-US" dirty="0" smtClean="0"/>
              <a:t>Another </a:t>
            </a:r>
            <a:r>
              <a:rPr lang="en-US" dirty="0"/>
              <a:t>major benefit to webcasting is the ability to</a:t>
            </a:r>
            <a:r>
              <a:rPr lang="en-US" b="1" dirty="0"/>
              <a:t> talk with your customers in real-time. </a:t>
            </a:r>
            <a:r>
              <a:rPr lang="en-US" dirty="0"/>
              <a:t>By setting up interactive chat rooms, your audience can interact with one another while also asking you questions which you can answer without delay. </a:t>
            </a:r>
            <a:endParaRPr lang="en-US" dirty="0" smtClean="0"/>
          </a:p>
          <a:p>
            <a:r>
              <a:rPr lang="en-US" dirty="0" smtClean="0"/>
              <a:t>There </a:t>
            </a:r>
            <a:r>
              <a:rPr lang="en-US" dirty="0"/>
              <a:t>are many uses for webcasting from marketing, training, and corporate communications, to press conferences and Q&amp;A sessions with customers. Overall, webcasting is capable of </a:t>
            </a:r>
            <a:r>
              <a:rPr lang="en-US" b="1" dirty="0"/>
              <a:t>reaching geographically dispersed audiences</a:t>
            </a:r>
            <a:r>
              <a:rPr lang="en-US" dirty="0"/>
              <a:t>,</a:t>
            </a:r>
            <a:r>
              <a:rPr lang="en-US" b="1" dirty="0"/>
              <a:t> maximizing brand opportunities</a:t>
            </a:r>
            <a:r>
              <a:rPr lang="en-US" dirty="0"/>
              <a:t>, interacting and </a:t>
            </a:r>
            <a:r>
              <a:rPr lang="en-US" b="1" dirty="0"/>
              <a:t>engaging your audience</a:t>
            </a:r>
            <a:r>
              <a:rPr lang="en-US" dirty="0"/>
              <a:t>, and e</a:t>
            </a:r>
            <a:r>
              <a:rPr lang="en-US" b="1" dirty="0"/>
              <a:t>xtending your company’s value</a:t>
            </a:r>
            <a:endParaRPr lang="en-US" dirty="0"/>
          </a:p>
          <a:p>
            <a:endParaRPr lang="en-US" dirty="0"/>
          </a:p>
        </p:txBody>
      </p:sp>
    </p:spTree>
    <p:extLst>
      <p:ext uri="{BB962C8B-B14F-4D97-AF65-F5344CB8AC3E}">
        <p14:creationId xmlns:p14="http://schemas.microsoft.com/office/powerpoint/2010/main" val="3701791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801759"/>
            <a:ext cx="10058400" cy="756586"/>
          </a:xfrm>
        </p:spPr>
        <p:txBody>
          <a:bodyPr/>
          <a:lstStyle/>
          <a:p>
            <a:r>
              <a:rPr lang="en-US" dirty="0"/>
              <a:t>Web Publishing</a:t>
            </a:r>
          </a:p>
        </p:txBody>
      </p:sp>
      <p:sp>
        <p:nvSpPr>
          <p:cNvPr id="3" name="Content Placeholder 2"/>
          <p:cNvSpPr>
            <a:spLocks noGrp="1"/>
          </p:cNvSpPr>
          <p:nvPr>
            <p:ph idx="1"/>
          </p:nvPr>
        </p:nvSpPr>
        <p:spPr>
          <a:xfrm>
            <a:off x="1097280" y="1867438"/>
            <a:ext cx="10058400" cy="4825904"/>
          </a:xfrm>
        </p:spPr>
        <p:txBody>
          <a:bodyPr/>
          <a:lstStyle/>
          <a:p>
            <a:r>
              <a:rPr lang="en-US" dirty="0" smtClean="0"/>
              <a:t>Web </a:t>
            </a:r>
            <a:r>
              <a:rPr lang="en-US" dirty="0"/>
              <a:t>publishing is the development and maintenance of Web pages. </a:t>
            </a:r>
            <a:r>
              <a:rPr lang="en-US" dirty="0" smtClean="0"/>
              <a:t>To </a:t>
            </a:r>
            <a:r>
              <a:rPr lang="en-US" dirty="0"/>
              <a:t>develop a Web page, you do not have to be a computer programmer. </a:t>
            </a:r>
            <a:endParaRPr lang="en-US" dirty="0" smtClean="0"/>
          </a:p>
          <a:p>
            <a:r>
              <a:rPr lang="en-US" dirty="0" smtClean="0"/>
              <a:t>For </a:t>
            </a:r>
            <a:r>
              <a:rPr lang="en-US" dirty="0"/>
              <a:t>the small business or home user, Web publishing is fairly easy as long as you have the proper tools. </a:t>
            </a:r>
            <a:endParaRPr lang="en-US" dirty="0" smtClean="0"/>
          </a:p>
        </p:txBody>
      </p:sp>
    </p:spTree>
    <p:extLst>
      <p:ext uri="{BB962C8B-B14F-4D97-AF65-F5344CB8AC3E}">
        <p14:creationId xmlns:p14="http://schemas.microsoft.com/office/powerpoint/2010/main" val="1564976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Server</a:t>
            </a:r>
            <a:endParaRPr lang="en-US" dirty="0"/>
          </a:p>
        </p:txBody>
      </p:sp>
      <p:sp>
        <p:nvSpPr>
          <p:cNvPr id="3" name="Content Placeholder 2"/>
          <p:cNvSpPr>
            <a:spLocks noGrp="1"/>
          </p:cNvSpPr>
          <p:nvPr>
            <p:ph idx="1"/>
          </p:nvPr>
        </p:nvSpPr>
        <p:spPr/>
        <p:txBody>
          <a:bodyPr>
            <a:noAutofit/>
          </a:bodyPr>
          <a:lstStyle/>
          <a:p>
            <a:pPr>
              <a:buFont typeface="Wingdings" panose="05000000000000000000" pitchFamily="2" charset="2"/>
              <a:buChar char="v"/>
            </a:pPr>
            <a:r>
              <a:rPr lang="en-US" sz="2200" dirty="0">
                <a:solidFill>
                  <a:schemeClr val="tx1"/>
                </a:solidFill>
              </a:rPr>
              <a:t>A Web server is software or hardware that uses HTTP (Hypertext Transfer Protocol) and other protocols to respond to client requests made over the World Wide Web (WWW). </a:t>
            </a:r>
            <a:endParaRPr lang="en-US" sz="2200" dirty="0" smtClean="0">
              <a:solidFill>
                <a:schemeClr val="tx1"/>
              </a:solidFill>
            </a:endParaRPr>
          </a:p>
          <a:p>
            <a:pPr>
              <a:buFont typeface="Wingdings" panose="05000000000000000000" pitchFamily="2" charset="2"/>
              <a:buChar char="v"/>
            </a:pPr>
            <a:r>
              <a:rPr lang="en-US" sz="2200" b="1" dirty="0" smtClean="0">
                <a:solidFill>
                  <a:schemeClr val="tx1"/>
                </a:solidFill>
              </a:rPr>
              <a:t>Web </a:t>
            </a:r>
            <a:r>
              <a:rPr lang="en-US" sz="2200" b="1" dirty="0">
                <a:solidFill>
                  <a:schemeClr val="tx1"/>
                </a:solidFill>
              </a:rPr>
              <a:t>server software </a:t>
            </a:r>
            <a:r>
              <a:rPr lang="en-US" sz="2200" dirty="0">
                <a:solidFill>
                  <a:schemeClr val="tx1"/>
                </a:solidFill>
              </a:rPr>
              <a:t>controls how a user accesses hosted files. </a:t>
            </a:r>
            <a:endParaRPr lang="en-US" sz="2200" dirty="0" smtClean="0">
              <a:solidFill>
                <a:schemeClr val="tx1"/>
              </a:solidFill>
            </a:endParaRPr>
          </a:p>
          <a:p>
            <a:pPr>
              <a:buFont typeface="Wingdings" panose="05000000000000000000" pitchFamily="2" charset="2"/>
              <a:buChar char="v"/>
            </a:pPr>
            <a:r>
              <a:rPr lang="en-US" sz="2200" dirty="0" smtClean="0">
                <a:solidFill>
                  <a:schemeClr val="tx1"/>
                </a:solidFill>
              </a:rPr>
              <a:t>It </a:t>
            </a:r>
            <a:r>
              <a:rPr lang="en-US" sz="2200" dirty="0">
                <a:solidFill>
                  <a:schemeClr val="tx1"/>
                </a:solidFill>
              </a:rPr>
              <a:t>is accessed through the domain names of websites and ensures the delivery of the site's content to the requesting user. </a:t>
            </a:r>
            <a:endParaRPr lang="en-US" sz="2200" dirty="0" smtClean="0">
              <a:solidFill>
                <a:schemeClr val="tx1"/>
              </a:solidFill>
            </a:endParaRPr>
          </a:p>
          <a:p>
            <a:pPr>
              <a:buFont typeface="Wingdings" panose="05000000000000000000" pitchFamily="2" charset="2"/>
              <a:buChar char="v"/>
            </a:pPr>
            <a:r>
              <a:rPr lang="en-US" sz="2200" b="1" dirty="0" smtClean="0">
                <a:solidFill>
                  <a:schemeClr val="tx1"/>
                </a:solidFill>
              </a:rPr>
              <a:t>As </a:t>
            </a:r>
            <a:r>
              <a:rPr lang="en-US" sz="2200" b="1" dirty="0">
                <a:solidFill>
                  <a:schemeClr val="tx1"/>
                </a:solidFill>
              </a:rPr>
              <a:t>hardware, a Web server </a:t>
            </a:r>
            <a:r>
              <a:rPr lang="en-US" sz="2200" dirty="0">
                <a:solidFill>
                  <a:schemeClr val="tx1"/>
                </a:solidFill>
              </a:rPr>
              <a:t>is a computer that holds web server software and other files related to a website, such as HTML documents, images and JavaScript files. </a:t>
            </a:r>
            <a:endParaRPr lang="en-US" sz="2200" dirty="0" smtClean="0">
              <a:solidFill>
                <a:schemeClr val="tx1"/>
              </a:solidFill>
            </a:endParaRPr>
          </a:p>
          <a:p>
            <a:pPr>
              <a:buFont typeface="Wingdings" panose="05000000000000000000" pitchFamily="2" charset="2"/>
              <a:buChar char="v"/>
            </a:pPr>
            <a:r>
              <a:rPr lang="en-US" sz="2200" dirty="0" smtClean="0">
                <a:solidFill>
                  <a:schemeClr val="tx1"/>
                </a:solidFill>
              </a:rPr>
              <a:t>Web </a:t>
            </a:r>
            <a:r>
              <a:rPr lang="en-US" sz="2200" dirty="0">
                <a:solidFill>
                  <a:schemeClr val="tx1"/>
                </a:solidFill>
              </a:rPr>
              <a:t>server hardware is connected to the internet and allows data to be exchanged with other connected devices.</a:t>
            </a:r>
          </a:p>
        </p:txBody>
      </p:sp>
    </p:spTree>
    <p:extLst>
      <p:ext uri="{BB962C8B-B14F-4D97-AF65-F5344CB8AC3E}">
        <p14:creationId xmlns:p14="http://schemas.microsoft.com/office/powerpoint/2010/main" val="4152564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 Publishing</a:t>
            </a:r>
          </a:p>
        </p:txBody>
      </p:sp>
      <p:sp>
        <p:nvSpPr>
          <p:cNvPr id="3" name="Content Placeholder 2"/>
          <p:cNvSpPr>
            <a:spLocks noGrp="1"/>
          </p:cNvSpPr>
          <p:nvPr>
            <p:ph idx="1"/>
          </p:nvPr>
        </p:nvSpPr>
        <p:spPr/>
        <p:txBody>
          <a:bodyPr/>
          <a:lstStyle/>
          <a:p>
            <a:r>
              <a:rPr lang="en-US" dirty="0"/>
              <a:t>The five major steps to Web publishing are as follows:</a:t>
            </a:r>
          </a:p>
          <a:p>
            <a:r>
              <a:rPr lang="en-US" b="1" dirty="0"/>
              <a:t> 1. Plan a Web site: </a:t>
            </a:r>
            <a:r>
              <a:rPr lang="en-US" dirty="0"/>
              <a:t>Think about issues that could affect the design of the Web site. </a:t>
            </a:r>
          </a:p>
          <a:p>
            <a:r>
              <a:rPr lang="en-US" b="1" dirty="0"/>
              <a:t>2. Analyze and design a Web site: </a:t>
            </a:r>
            <a:r>
              <a:rPr lang="en-US" dirty="0"/>
              <a:t>Design the layout of elements of the Web site such as links, text, graphics, animation, audio, video, and virtual reality. </a:t>
            </a:r>
          </a:p>
          <a:p>
            <a:r>
              <a:rPr lang="en-US" b="1" dirty="0"/>
              <a:t>3. Create a Web site: </a:t>
            </a:r>
            <a:r>
              <a:rPr lang="en-US" dirty="0"/>
              <a:t> Use a word processing program to create basic Web pages or Web page authoring software to create more sophisticated Web sites. </a:t>
            </a:r>
          </a:p>
          <a:p>
            <a:r>
              <a:rPr lang="en-US" b="1" dirty="0"/>
              <a:t>4. Deploy a Web site: </a:t>
            </a:r>
            <a:r>
              <a:rPr lang="en-US" dirty="0"/>
              <a:t>Transfer the Web pages from your computer to a Web server. </a:t>
            </a:r>
          </a:p>
          <a:p>
            <a:r>
              <a:rPr lang="en-US" b="1" dirty="0"/>
              <a:t>5. Maintain a Web site: </a:t>
            </a:r>
            <a:r>
              <a:rPr lang="en-US" dirty="0"/>
              <a:t>Ensure the Web site contents remain current and all links work properly</a:t>
            </a:r>
            <a:r>
              <a:rPr lang="en-US" dirty="0" smtClean="0"/>
              <a:t>.</a:t>
            </a:r>
            <a:endParaRPr lang="en-US" dirty="0"/>
          </a:p>
        </p:txBody>
      </p:sp>
    </p:spTree>
    <p:extLst>
      <p:ext uri="{BB962C8B-B14F-4D97-AF65-F5344CB8AC3E}">
        <p14:creationId xmlns:p14="http://schemas.microsoft.com/office/powerpoint/2010/main" val="196804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664895"/>
            <a:ext cx="10058400" cy="949769"/>
          </a:xfrm>
        </p:spPr>
        <p:txBody>
          <a:bodyPr/>
          <a:lstStyle/>
          <a:p>
            <a:r>
              <a:rPr lang="en-US" dirty="0" smtClean="0"/>
              <a:t>E-Commerce</a:t>
            </a:r>
            <a:endParaRPr lang="en-US" dirty="0"/>
          </a:p>
        </p:txBody>
      </p:sp>
      <p:sp>
        <p:nvSpPr>
          <p:cNvPr id="3" name="Content Placeholder 2"/>
          <p:cNvSpPr>
            <a:spLocks noGrp="1"/>
          </p:cNvSpPr>
          <p:nvPr>
            <p:ph idx="1"/>
          </p:nvPr>
        </p:nvSpPr>
        <p:spPr>
          <a:xfrm>
            <a:off x="1097280" y="1893194"/>
            <a:ext cx="10058400" cy="4632722"/>
          </a:xfrm>
        </p:spPr>
        <p:txBody>
          <a:bodyPr>
            <a:normAutofit/>
          </a:bodyPr>
          <a:lstStyle/>
          <a:p>
            <a:r>
              <a:rPr lang="en-US" dirty="0"/>
              <a:t>E-commerce, short for electronic commerce, is a business transaction that occurs over an electronic network such as the Internet</a:t>
            </a:r>
            <a:r>
              <a:rPr lang="en-US" dirty="0" smtClean="0"/>
              <a:t>.</a:t>
            </a:r>
          </a:p>
          <a:p>
            <a:r>
              <a:rPr lang="en-US" dirty="0" smtClean="0"/>
              <a:t> </a:t>
            </a:r>
            <a:r>
              <a:rPr lang="en-US" dirty="0"/>
              <a:t>Anyone with access to a computer or mobile device, an Internet connection, and a means to pay for purchased goods or services can participate in e-commerce. </a:t>
            </a:r>
            <a:endParaRPr lang="en-US" dirty="0" smtClean="0"/>
          </a:p>
        </p:txBody>
      </p:sp>
      <p:pic>
        <p:nvPicPr>
          <p:cNvPr id="4" name="Picture 3"/>
          <p:cNvPicPr>
            <a:picLocks noChangeAspect="1"/>
          </p:cNvPicPr>
          <p:nvPr/>
        </p:nvPicPr>
        <p:blipFill>
          <a:blip r:embed="rId2"/>
          <a:stretch>
            <a:fillRect/>
          </a:stretch>
        </p:blipFill>
        <p:spPr>
          <a:xfrm>
            <a:off x="6777672" y="3503054"/>
            <a:ext cx="3971155" cy="2559223"/>
          </a:xfrm>
          <a:prstGeom prst="rect">
            <a:avLst/>
          </a:prstGeom>
        </p:spPr>
      </p:pic>
    </p:spTree>
    <p:extLst>
      <p:ext uri="{BB962C8B-B14F-4D97-AF65-F5344CB8AC3E}">
        <p14:creationId xmlns:p14="http://schemas.microsoft.com/office/powerpoint/2010/main" val="1627211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25003"/>
            <a:ext cx="10058400" cy="1312357"/>
          </a:xfrm>
        </p:spPr>
        <p:txBody>
          <a:bodyPr>
            <a:normAutofit/>
          </a:bodyPr>
          <a:lstStyle/>
          <a:p>
            <a:r>
              <a:rPr lang="en-US" b="1" dirty="0"/>
              <a:t>T</a:t>
            </a:r>
            <a:r>
              <a:rPr lang="en-US" b="1" dirty="0" smtClean="0"/>
              <a:t>ypes </a:t>
            </a:r>
            <a:r>
              <a:rPr lang="en-US" b="1" dirty="0"/>
              <a:t>of </a:t>
            </a:r>
            <a:r>
              <a:rPr lang="en-US" b="1" dirty="0" smtClean="0"/>
              <a:t>E-commerce</a:t>
            </a:r>
            <a:endParaRPr lang="en-US" dirty="0"/>
          </a:p>
        </p:txBody>
      </p:sp>
      <p:sp>
        <p:nvSpPr>
          <p:cNvPr id="3" name="Content Placeholder 2"/>
          <p:cNvSpPr>
            <a:spLocks noGrp="1"/>
          </p:cNvSpPr>
          <p:nvPr>
            <p:ph idx="1"/>
          </p:nvPr>
        </p:nvSpPr>
        <p:spPr/>
        <p:txBody>
          <a:bodyPr/>
          <a:lstStyle/>
          <a:p>
            <a:r>
              <a:rPr lang="en-US" dirty="0"/>
              <a:t>Business-to-consumer, consumer-to-consumer, and business-to-business.</a:t>
            </a:r>
          </a:p>
          <a:p>
            <a:r>
              <a:rPr lang="en-US" b="1" dirty="0"/>
              <a:t>1.Business-to-consumer (B2C) </a:t>
            </a:r>
            <a:r>
              <a:rPr lang="en-US" dirty="0"/>
              <a:t>e-commerce consists of the sale of goods and services to the general public. For example, Apple has a B2C Web site. Instead of visiting a retail store to purchase an iPod, for example, customers can order one directly from Apple’s Web site.</a:t>
            </a:r>
          </a:p>
          <a:p>
            <a:r>
              <a:rPr lang="en-US" b="1" dirty="0"/>
              <a:t>2. Consumer-to-consumer (C2C) </a:t>
            </a:r>
            <a:r>
              <a:rPr lang="en-US" dirty="0"/>
              <a:t>e-commerce occurs when one consumer sells directly to another, such as in an online auction.</a:t>
            </a:r>
          </a:p>
          <a:p>
            <a:r>
              <a:rPr lang="en-US" b="1" dirty="0"/>
              <a:t>3. Business-to business (B2B) e-commerce </a:t>
            </a:r>
            <a:r>
              <a:rPr lang="en-US" dirty="0"/>
              <a:t>Most e-commerce, though, actually takes place between businesses, which is called </a:t>
            </a:r>
            <a:r>
              <a:rPr lang="en-US" b="1" dirty="0"/>
              <a:t>business-to business (B2B) e-commerce. </a:t>
            </a:r>
            <a:r>
              <a:rPr lang="en-US" dirty="0"/>
              <a:t>Many businesses provide goods and services to other businesses, such as online advertising, recruiting, credit, sales, market research, technical support, and training</a:t>
            </a:r>
          </a:p>
          <a:p>
            <a:endParaRPr lang="en-US" dirty="0"/>
          </a:p>
        </p:txBody>
      </p:sp>
    </p:spTree>
    <p:extLst>
      <p:ext uri="{BB962C8B-B14F-4D97-AF65-F5344CB8AC3E}">
        <p14:creationId xmlns:p14="http://schemas.microsoft.com/office/powerpoint/2010/main" val="1034362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a:t>
            </a:r>
            <a:endParaRPr lang="en-US" dirty="0"/>
          </a:p>
        </p:txBody>
      </p:sp>
      <p:sp>
        <p:nvSpPr>
          <p:cNvPr id="3" name="Content Placeholder 2"/>
          <p:cNvSpPr>
            <a:spLocks noGrp="1"/>
          </p:cNvSpPr>
          <p:nvPr>
            <p:ph idx="1"/>
          </p:nvPr>
        </p:nvSpPr>
        <p:spPr/>
        <p:txBody>
          <a:bodyPr>
            <a:normAutofit fontScale="92500"/>
          </a:bodyPr>
          <a:lstStyle/>
          <a:p>
            <a:r>
              <a:rPr lang="en-US" sz="2800" dirty="0"/>
              <a:t>Web servers often come as part of a larger package of internet- and intranet-related programs that are used for:</a:t>
            </a:r>
          </a:p>
          <a:p>
            <a:pPr lvl="1"/>
            <a:r>
              <a:rPr lang="en-US" sz="2400" dirty="0"/>
              <a:t>Sending and receiving emails.</a:t>
            </a:r>
          </a:p>
          <a:p>
            <a:pPr lvl="1"/>
            <a:r>
              <a:rPr lang="en-US" sz="2400" dirty="0"/>
              <a:t>Downloading requests for File Transfer Protocol (</a:t>
            </a:r>
            <a:r>
              <a:rPr lang="en-US" sz="2400" u="sng" dirty="0"/>
              <a:t>FTP</a:t>
            </a:r>
            <a:r>
              <a:rPr lang="en-US" sz="2400" dirty="0"/>
              <a:t>) files.</a:t>
            </a:r>
          </a:p>
          <a:p>
            <a:pPr lvl="1"/>
            <a:r>
              <a:rPr lang="en-US" sz="2400" dirty="0"/>
              <a:t>Building and publishing Web pages.</a:t>
            </a:r>
          </a:p>
          <a:p>
            <a:r>
              <a:rPr lang="en-US" sz="2800" b="1" dirty="0"/>
              <a:t>Considerations</a:t>
            </a:r>
            <a:r>
              <a:rPr lang="en-US" sz="2800" dirty="0"/>
              <a:t> in choosing a Web server </a:t>
            </a:r>
            <a:r>
              <a:rPr lang="en-US" sz="2800" dirty="0" smtClean="0"/>
              <a:t>include:</a:t>
            </a:r>
          </a:p>
          <a:p>
            <a:pPr lvl="1"/>
            <a:r>
              <a:rPr lang="en-US" sz="2400" dirty="0" smtClean="0"/>
              <a:t> </a:t>
            </a:r>
            <a:r>
              <a:rPr lang="en-US" sz="2400" dirty="0"/>
              <a:t>how well it works with the operating system and other </a:t>
            </a:r>
            <a:r>
              <a:rPr lang="en-US" sz="2400" dirty="0" smtClean="0"/>
              <a:t>servers</a:t>
            </a:r>
          </a:p>
          <a:p>
            <a:pPr lvl="1"/>
            <a:r>
              <a:rPr lang="en-US" sz="2400" dirty="0" smtClean="0"/>
              <a:t>its </a:t>
            </a:r>
            <a:r>
              <a:rPr lang="en-US" sz="2400" dirty="0"/>
              <a:t>ability to handle server-side </a:t>
            </a:r>
            <a:r>
              <a:rPr lang="en-US" sz="2400" dirty="0" smtClean="0"/>
              <a:t>programming</a:t>
            </a:r>
          </a:p>
          <a:p>
            <a:pPr lvl="1"/>
            <a:r>
              <a:rPr lang="en-US" sz="2400" dirty="0" smtClean="0"/>
              <a:t>security characteristics </a:t>
            </a:r>
            <a:r>
              <a:rPr lang="en-US" sz="2400" dirty="0"/>
              <a:t>and </a:t>
            </a:r>
            <a:endParaRPr lang="en-US" sz="2400" dirty="0" smtClean="0"/>
          </a:p>
          <a:p>
            <a:pPr lvl="1"/>
            <a:r>
              <a:rPr lang="en-US" sz="2400" dirty="0" smtClean="0"/>
              <a:t>the </a:t>
            </a:r>
            <a:r>
              <a:rPr lang="en-US" sz="2400" dirty="0"/>
              <a:t>particular publishing, search engine and site building tools that come with it.</a:t>
            </a:r>
          </a:p>
          <a:p>
            <a:endParaRPr lang="en-US" dirty="0"/>
          </a:p>
        </p:txBody>
      </p:sp>
    </p:spTree>
    <p:extLst>
      <p:ext uri="{BB962C8B-B14F-4D97-AF65-F5344CB8AC3E}">
        <p14:creationId xmlns:p14="http://schemas.microsoft.com/office/powerpoint/2010/main" val="1963723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the Web</a:t>
            </a:r>
            <a:endParaRPr lang="en-US" dirty="0"/>
          </a:p>
        </p:txBody>
      </p:sp>
      <p:sp>
        <p:nvSpPr>
          <p:cNvPr id="3" name="Content Placeholder 2"/>
          <p:cNvSpPr>
            <a:spLocks noGrp="1"/>
          </p:cNvSpPr>
          <p:nvPr>
            <p:ph idx="1"/>
          </p:nvPr>
        </p:nvSpPr>
        <p:spPr/>
        <p:txBody>
          <a:bodyPr>
            <a:normAutofit/>
          </a:bodyPr>
          <a:lstStyle/>
          <a:p>
            <a:r>
              <a:rPr lang="en-US" sz="2400" dirty="0"/>
              <a:t>The Web is a worldwide resource of information. A primary reason that people use the Web is to search for specific information, including text, pictures, music, and video. </a:t>
            </a:r>
            <a:endParaRPr lang="en-US" sz="2400" dirty="0" smtClean="0"/>
          </a:p>
          <a:p>
            <a:r>
              <a:rPr lang="en-US" sz="2400" dirty="0" smtClean="0"/>
              <a:t>The </a:t>
            </a:r>
            <a:r>
              <a:rPr lang="en-US" sz="2400" dirty="0"/>
              <a:t>first step in successful searching is to identify the main idea or concept in the topic about which you are seeking information. </a:t>
            </a:r>
            <a:endParaRPr lang="en-US" sz="2400" dirty="0" smtClean="0"/>
          </a:p>
          <a:p>
            <a:r>
              <a:rPr lang="en-US" sz="2400" dirty="0" smtClean="0"/>
              <a:t>Determine </a:t>
            </a:r>
            <a:r>
              <a:rPr lang="en-US" sz="2400" dirty="0"/>
              <a:t>any synonyms, alternate spellings, or variant word forms for the topic. Then, use a search tool to locate the </a:t>
            </a:r>
            <a:r>
              <a:rPr lang="en-US" sz="2400" dirty="0" smtClean="0"/>
              <a:t>information.</a:t>
            </a:r>
            <a:endParaRPr lang="en-US" sz="2400" dirty="0"/>
          </a:p>
        </p:txBody>
      </p:sp>
    </p:spTree>
    <p:extLst>
      <p:ext uri="{BB962C8B-B14F-4D97-AF65-F5344CB8AC3E}">
        <p14:creationId xmlns:p14="http://schemas.microsoft.com/office/powerpoint/2010/main" val="2149844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a:t>
            </a:r>
            <a:r>
              <a:rPr lang="en-US" dirty="0"/>
              <a:t>of search tools</a:t>
            </a:r>
          </a:p>
        </p:txBody>
      </p:sp>
      <p:sp>
        <p:nvSpPr>
          <p:cNvPr id="3" name="Content Placeholder 2"/>
          <p:cNvSpPr>
            <a:spLocks noGrp="1"/>
          </p:cNvSpPr>
          <p:nvPr>
            <p:ph idx="1"/>
          </p:nvPr>
        </p:nvSpPr>
        <p:spPr/>
        <p:txBody>
          <a:bodyPr>
            <a:normAutofit/>
          </a:bodyPr>
          <a:lstStyle/>
          <a:p>
            <a:r>
              <a:rPr lang="en-US" sz="2400" dirty="0"/>
              <a:t>Two types of search tools are search engines and subject </a:t>
            </a:r>
            <a:r>
              <a:rPr lang="en-US" sz="2400" dirty="0" smtClean="0"/>
              <a:t>directories.</a:t>
            </a:r>
          </a:p>
          <a:p>
            <a:r>
              <a:rPr lang="en-US" sz="2400" dirty="0" smtClean="0"/>
              <a:t> </a:t>
            </a:r>
            <a:r>
              <a:rPr lang="en-US" sz="2400" b="1" dirty="0"/>
              <a:t>A search engine </a:t>
            </a:r>
            <a:r>
              <a:rPr lang="en-US" sz="2400" dirty="0"/>
              <a:t>is a program that finds Web sites, Web pages, images, videos, news, maps, and other information related to a specific topic</a:t>
            </a:r>
            <a:r>
              <a:rPr lang="en-US" sz="2400" dirty="0" smtClean="0"/>
              <a:t>.</a:t>
            </a:r>
          </a:p>
          <a:p>
            <a:r>
              <a:rPr lang="en-US" sz="2400" b="1" dirty="0" smtClean="0"/>
              <a:t> </a:t>
            </a:r>
            <a:r>
              <a:rPr lang="en-US" sz="2400" b="1" dirty="0"/>
              <a:t>A subject directory </a:t>
            </a:r>
            <a:r>
              <a:rPr lang="en-US" sz="2400" dirty="0"/>
              <a:t>classifies Web pages in an organized set of categories or groups, such as sports or shopping, and related subcategories.</a:t>
            </a:r>
          </a:p>
        </p:txBody>
      </p:sp>
    </p:spTree>
    <p:extLst>
      <p:ext uri="{BB962C8B-B14F-4D97-AF65-F5344CB8AC3E}">
        <p14:creationId xmlns:p14="http://schemas.microsoft.com/office/powerpoint/2010/main" val="1393160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Engines</a:t>
            </a:r>
            <a:endParaRPr lang="en-US" dirty="0"/>
          </a:p>
        </p:txBody>
      </p:sp>
      <p:sp>
        <p:nvSpPr>
          <p:cNvPr id="3" name="Content Placeholder 2"/>
          <p:cNvSpPr>
            <a:spLocks noGrp="1"/>
          </p:cNvSpPr>
          <p:nvPr>
            <p:ph idx="1"/>
          </p:nvPr>
        </p:nvSpPr>
        <p:spPr/>
        <p:txBody>
          <a:bodyPr>
            <a:normAutofit/>
          </a:bodyPr>
          <a:lstStyle/>
          <a:p>
            <a:r>
              <a:rPr lang="en-US" dirty="0"/>
              <a:t>A search engine is helpful in locating information for which you do not know an exact Web address or are not seeking a particular Web site. </a:t>
            </a:r>
            <a:endParaRPr lang="en-US" dirty="0" smtClean="0"/>
          </a:p>
          <a:p>
            <a:r>
              <a:rPr lang="en-US" dirty="0" smtClean="0"/>
              <a:t>Some </a:t>
            </a:r>
            <a:r>
              <a:rPr lang="en-US" dirty="0"/>
              <a:t>search engines look through Web pages for all types of information. Others can restrict their searches to a specific type of information, such as images, videos, audio, news, maps, people or businesses, and blogs. </a:t>
            </a:r>
            <a:endParaRPr lang="en-US" dirty="0" smtClean="0"/>
          </a:p>
          <a:p>
            <a:r>
              <a:rPr lang="en-US" dirty="0" smtClean="0"/>
              <a:t>Search </a:t>
            </a:r>
            <a:r>
              <a:rPr lang="en-US" dirty="0"/>
              <a:t>engines require that you enter a word or phrase, called </a:t>
            </a:r>
            <a:r>
              <a:rPr lang="en-US" b="1" dirty="0"/>
              <a:t>search text</a:t>
            </a:r>
            <a:r>
              <a:rPr lang="en-US" dirty="0"/>
              <a:t>, that describes the item you want to find. </a:t>
            </a:r>
            <a:endParaRPr lang="en-US" dirty="0" smtClean="0"/>
          </a:p>
          <a:p>
            <a:r>
              <a:rPr lang="en-US" dirty="0" smtClean="0"/>
              <a:t>Your </a:t>
            </a:r>
            <a:r>
              <a:rPr lang="en-US" dirty="0"/>
              <a:t>search text can be broad, such as spring break destinations, or more specific, such as Walt Disney World. </a:t>
            </a:r>
          </a:p>
        </p:txBody>
      </p:sp>
    </p:spTree>
    <p:extLst>
      <p:ext uri="{BB962C8B-B14F-4D97-AF65-F5344CB8AC3E}">
        <p14:creationId xmlns:p14="http://schemas.microsoft.com/office/powerpoint/2010/main" val="2571155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669146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Continue</a:t>
            </a:r>
            <a:r>
              <a:rPr lang="en-US" dirty="0" smtClean="0"/>
              <a:t>..</a:t>
            </a:r>
            <a:endParaRPr lang="en-US" dirty="0"/>
          </a:p>
        </p:txBody>
      </p:sp>
      <p:sp>
        <p:nvSpPr>
          <p:cNvPr id="3" name="Content Placeholder 2"/>
          <p:cNvSpPr>
            <a:spLocks noGrp="1"/>
          </p:cNvSpPr>
          <p:nvPr>
            <p:ph idx="1"/>
          </p:nvPr>
        </p:nvSpPr>
        <p:spPr/>
        <p:txBody>
          <a:bodyPr/>
          <a:lstStyle/>
          <a:p>
            <a:r>
              <a:rPr lang="en-US" dirty="0"/>
              <a:t>Some Web browsers contain an Instant Search box to eliminate the steps of displaying the search engine’s Web page prior to entering the search </a:t>
            </a:r>
            <a:r>
              <a:rPr lang="en-US" dirty="0" smtClean="0"/>
              <a:t>text.</a:t>
            </a:r>
          </a:p>
          <a:p>
            <a:endParaRPr lang="en-US" dirty="0"/>
          </a:p>
        </p:txBody>
      </p:sp>
      <p:pic>
        <p:nvPicPr>
          <p:cNvPr id="4" name="Picture 3"/>
          <p:cNvPicPr>
            <a:picLocks noChangeAspect="1"/>
          </p:cNvPicPr>
          <p:nvPr/>
        </p:nvPicPr>
        <p:blipFill>
          <a:blip r:embed="rId2"/>
          <a:stretch>
            <a:fillRect/>
          </a:stretch>
        </p:blipFill>
        <p:spPr>
          <a:xfrm>
            <a:off x="3241451" y="2659169"/>
            <a:ext cx="5219700" cy="3209925"/>
          </a:xfrm>
          <a:prstGeom prst="rect">
            <a:avLst/>
          </a:prstGeom>
        </p:spPr>
      </p:pic>
    </p:spTree>
    <p:extLst>
      <p:ext uri="{BB962C8B-B14F-4D97-AF65-F5344CB8AC3E}">
        <p14:creationId xmlns:p14="http://schemas.microsoft.com/office/powerpoint/2010/main" val="2267591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537645"/>
          </a:xfrm>
        </p:spPr>
        <p:txBody>
          <a:bodyPr>
            <a:normAutofit fontScale="90000"/>
          </a:bodyPr>
          <a:lstStyle/>
          <a:p>
            <a:r>
              <a:rPr lang="en-US" dirty="0"/>
              <a:t>Search operators</a:t>
            </a:r>
          </a:p>
        </p:txBody>
      </p:sp>
      <p:sp>
        <p:nvSpPr>
          <p:cNvPr id="3" name="Content Placeholder 2"/>
          <p:cNvSpPr>
            <a:spLocks noGrp="1"/>
          </p:cNvSpPr>
          <p:nvPr>
            <p:ph idx="1"/>
          </p:nvPr>
        </p:nvSpPr>
        <p:spPr>
          <a:xfrm>
            <a:off x="1097280" y="824248"/>
            <a:ext cx="10058400" cy="5044846"/>
          </a:xfrm>
        </p:spPr>
        <p:txBody>
          <a:bodyPr>
            <a:normAutofit/>
          </a:bodyPr>
          <a:lstStyle/>
          <a:p>
            <a:r>
              <a:rPr lang="en-US" sz="2400" dirty="0" smtClean="0"/>
              <a:t>Search </a:t>
            </a:r>
            <a:r>
              <a:rPr lang="en-US" sz="2400" dirty="0"/>
              <a:t>operators can help to refine your </a:t>
            </a:r>
            <a:r>
              <a:rPr lang="en-US" sz="2400" dirty="0" smtClean="0"/>
              <a:t>search.</a:t>
            </a:r>
          </a:p>
          <a:p>
            <a:endParaRPr lang="en-US" sz="2400" dirty="0"/>
          </a:p>
        </p:txBody>
      </p:sp>
      <p:pic>
        <p:nvPicPr>
          <p:cNvPr id="4" name="Picture 3"/>
          <p:cNvPicPr>
            <a:picLocks noChangeAspect="1"/>
          </p:cNvPicPr>
          <p:nvPr/>
        </p:nvPicPr>
        <p:blipFill>
          <a:blip r:embed="rId2"/>
          <a:stretch>
            <a:fillRect/>
          </a:stretch>
        </p:blipFill>
        <p:spPr>
          <a:xfrm>
            <a:off x="489397" y="1197735"/>
            <a:ext cx="11346287" cy="5074276"/>
          </a:xfrm>
          <a:prstGeom prst="rect">
            <a:avLst/>
          </a:prstGeom>
        </p:spPr>
      </p:pic>
    </p:spTree>
    <p:extLst>
      <p:ext uri="{BB962C8B-B14F-4D97-AF65-F5344CB8AC3E}">
        <p14:creationId xmlns:p14="http://schemas.microsoft.com/office/powerpoint/2010/main" val="3180656803"/>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143</TotalTime>
  <Words>1520</Words>
  <Application>Microsoft Office PowerPoint</Application>
  <PresentationFormat>Widescreen</PresentationFormat>
  <Paragraphs>100</Paragraphs>
  <Slides>22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Calibri</vt:lpstr>
      <vt:lpstr>Calibri Light</vt:lpstr>
      <vt:lpstr>Wingdings</vt:lpstr>
      <vt:lpstr>Retrospect</vt:lpstr>
      <vt:lpstr>Introduction to Computer</vt:lpstr>
      <vt:lpstr>Web Server</vt:lpstr>
      <vt:lpstr>Continue..</vt:lpstr>
      <vt:lpstr>Searching the Web</vt:lpstr>
      <vt:lpstr>Types of search tools</vt:lpstr>
      <vt:lpstr>Search Engines</vt:lpstr>
      <vt:lpstr>PowerPoint Presentation</vt:lpstr>
      <vt:lpstr>Continue..</vt:lpstr>
      <vt:lpstr>Search operators</vt:lpstr>
      <vt:lpstr>Types of Web Pages</vt:lpstr>
      <vt:lpstr>Continue..</vt:lpstr>
      <vt:lpstr>Continue..</vt:lpstr>
      <vt:lpstr>Continue..</vt:lpstr>
      <vt:lpstr>Continue..</vt:lpstr>
      <vt:lpstr>Continue..</vt:lpstr>
      <vt:lpstr>Continue..</vt:lpstr>
      <vt:lpstr>Web Casting</vt:lpstr>
      <vt:lpstr>Benefits to Webcasting</vt:lpstr>
      <vt:lpstr>Web Publishing</vt:lpstr>
      <vt:lpstr>Web Publishing</vt:lpstr>
      <vt:lpstr>E-Commerce</vt:lpstr>
      <vt:lpstr>Types of E-commerce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Science &amp; Information Technology(CS-301)</dc:title>
  <dc:creator>admin</dc:creator>
  <cp:lastModifiedBy>Maham Chattha</cp:lastModifiedBy>
  <cp:revision>28</cp:revision>
  <dcterms:created xsi:type="dcterms:W3CDTF">2020-01-14T19:19:18Z</dcterms:created>
  <dcterms:modified xsi:type="dcterms:W3CDTF">2020-10-26T18:28:47Z</dcterms:modified>
</cp:coreProperties>
</file>