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12" r:id="rId3"/>
    <p:sldMasterId id="2147483729" r:id="rId4"/>
    <p:sldMasterId id="2147483889" r:id="rId5"/>
  </p:sldMasterIdLst>
  <p:notesMasterIdLst>
    <p:notesMasterId r:id="rId12"/>
  </p:notesMasterIdLst>
  <p:sldIdLst>
    <p:sldId id="431" r:id="rId6"/>
    <p:sldId id="432" r:id="rId7"/>
    <p:sldId id="270" r:id="rId8"/>
    <p:sldId id="288" r:id="rId9"/>
    <p:sldId id="257" r:id="rId10"/>
    <p:sldId id="41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7457" autoAdjust="0"/>
  </p:normalViewPr>
  <p:slideViewPr>
    <p:cSldViewPr snapToGrid="0">
      <p:cViewPr varScale="1">
        <p:scale>
          <a:sx n="98" d="100"/>
          <a:sy n="98" d="100"/>
        </p:scale>
        <p:origin x="70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B5A5D-3DAC-4CF4-A3AA-12FA3B8CEC51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2426E-C2D5-469F-AB56-841895D7F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7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6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4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1185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06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57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1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6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3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1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20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72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57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86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77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18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4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2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51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0459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8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33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3169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73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11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96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06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62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34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6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2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81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90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35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30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51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82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0774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37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7972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1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60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4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88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1E638-C669-4BEA-8235-1933AD61714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60440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DCAD3B-F8AE-4312-AD4A-5791F10DD13A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40158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71469B-17ED-4C98-B34D-4BA08A3A7550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8361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3672DD-344D-4970-81D7-7300AA61236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2836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7BAF36-0566-4951-B4A7-CDA04DFECA16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51120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9AF579-9528-4A75-90F6-4D9694ED5F78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1981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B0249-A65A-45FA-98D7-2D29F99A01D6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48916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1667ED-66C1-4CED-9AEA-00D5467688A2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532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562564-980D-4F1B-9BED-2C272C3CA662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6671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88F99-38D8-455F-9E8A-8F00ECCCC9AB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601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11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F2BEBC-12B6-45FD-9744-ACBCB54819DF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51859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2CF7BD-4A29-44E6-91FC-DE11A56354E5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5549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9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8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693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1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9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1DB965-C3FD-4B23-98C6-757D83AC5E9C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4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-106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-106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C3D376-4A31-4441-BE3D-CFF1C11E0B5E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912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pirin Journey through the body - 3D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715" y="89535"/>
            <a:ext cx="108712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7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he Body Absorbs and Uses Medicine - Merck Manual Consumer Ver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806" y="356235"/>
            <a:ext cx="10461413" cy="588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0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3198" y="1565097"/>
            <a:ext cx="106186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prstClr val="black"/>
                </a:solidFill>
                <a:latin typeface="Helvetica" panose="020B0604020202020204" pitchFamily="34" charset="0"/>
              </a:rPr>
              <a:t>Using knowledge of pharmacokinetic parameters, clinicians can design optimal drug regimens, including the route of administration, the dose, the frequency, and the duration of treatment</a:t>
            </a:r>
            <a:r>
              <a:rPr lang="en-US" sz="3200" dirty="0" smtClean="0">
                <a:solidFill>
                  <a:prstClr val="black"/>
                </a:solidFill>
                <a:latin typeface="Helvetica" panose="020B0604020202020204" pitchFamily="34" charset="0"/>
              </a:rPr>
              <a:t>.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prstClr val="black"/>
                </a:solidFill>
              </a:rPr>
              <a:t>Consequently, through the study </a:t>
            </a:r>
            <a:r>
              <a:rPr lang="en-US" sz="3200" dirty="0" smtClean="0">
                <a:solidFill>
                  <a:prstClr val="black"/>
                </a:solidFill>
              </a:rPr>
              <a:t>of pharmacokinetics</a:t>
            </a:r>
            <a:r>
              <a:rPr lang="en-US" sz="3200" dirty="0">
                <a:solidFill>
                  <a:prstClr val="black"/>
                </a:solidFill>
              </a:rPr>
              <a:t>, the </a:t>
            </a:r>
            <a:r>
              <a:rPr lang="en-US" sz="3200" dirty="0" smtClean="0">
                <a:solidFill>
                  <a:prstClr val="black"/>
                </a:solidFill>
              </a:rPr>
              <a:t>researchers will </a:t>
            </a:r>
            <a:r>
              <a:rPr lang="en-US" sz="3200" dirty="0">
                <a:solidFill>
                  <a:prstClr val="black"/>
                </a:solidFill>
              </a:rPr>
              <a:t>be able to individualize </a:t>
            </a:r>
            <a:r>
              <a:rPr lang="en-US" sz="3200" b="1" dirty="0">
                <a:solidFill>
                  <a:srgbClr val="C00000"/>
                </a:solidFill>
              </a:rPr>
              <a:t>therapy</a:t>
            </a:r>
            <a:r>
              <a:rPr lang="en-US" sz="3200" dirty="0">
                <a:solidFill>
                  <a:prstClr val="black"/>
                </a:solidFill>
              </a:rPr>
              <a:t> for </a:t>
            </a:r>
            <a:r>
              <a:rPr lang="en-US" sz="3200" dirty="0" smtClean="0">
                <a:solidFill>
                  <a:prstClr val="black"/>
                </a:solidFill>
              </a:rPr>
              <a:t>the patient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2925" y="5300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haki01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683913" y="400363"/>
            <a:ext cx="8686800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4867" y="1938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4501" y="962799"/>
            <a:ext cx="1074506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Absorption is the transfer of a drug from the site of administration to the bloodstream. </a:t>
            </a:r>
          </a:p>
          <a:p>
            <a:r>
              <a:rPr lang="en-US" sz="2800" dirty="0" smtClean="0"/>
              <a:t>The rate and extent of absorption depend 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/>
              <a:t>the environment where the drug is absorbed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C</a:t>
            </a:r>
            <a:r>
              <a:rPr lang="en-US" sz="3600" dirty="0" smtClean="0"/>
              <a:t>hemical characteristics of the drug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T</a:t>
            </a:r>
            <a:r>
              <a:rPr lang="en-US" sz="3600" dirty="0" smtClean="0"/>
              <a:t>he route of administration (which influences bioavailability).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/>
              <a:t>Routes of administration other than intravenous may result in partial absorption and lower bioavailability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164482" y="455414"/>
            <a:ext cx="5007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ABSORPTION OF DRUGS</a:t>
            </a:r>
            <a:endParaRPr lang="en-US" sz="36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9450" y="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2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251" y="0"/>
            <a:ext cx="8808720" cy="666526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4782" y="3997707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4382" y="1334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6600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B8A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8195</TotalTime>
  <Words>112</Words>
  <Application>Microsoft Office PowerPoint</Application>
  <PresentationFormat>Widescreen</PresentationFormat>
  <Paragraphs>9</Paragraphs>
  <Slides>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21" baseType="lpstr">
      <vt:lpstr>ＭＳ Ｐゴシック</vt:lpstr>
      <vt:lpstr>Arial</vt:lpstr>
      <vt:lpstr>Calibri</vt:lpstr>
      <vt:lpstr>Century Gothic</vt:lpstr>
      <vt:lpstr>Helvetica</vt:lpstr>
      <vt:lpstr>Times New Roman</vt:lpstr>
      <vt:lpstr>Trebuchet MS</vt:lpstr>
      <vt:lpstr>Tw Cen MT</vt:lpstr>
      <vt:lpstr>Wingdings</vt:lpstr>
      <vt:lpstr>Wingdings 3</vt:lpstr>
      <vt:lpstr>Circuit</vt:lpstr>
      <vt:lpstr>1_Wisp</vt:lpstr>
      <vt:lpstr>2_Wisp</vt:lpstr>
      <vt:lpstr>1_Default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Muhamamd Atif Nazir</dc:creator>
  <cp:lastModifiedBy>Administrator</cp:lastModifiedBy>
  <cp:revision>204</cp:revision>
  <dcterms:created xsi:type="dcterms:W3CDTF">2015-03-15T18:25:27Z</dcterms:created>
  <dcterms:modified xsi:type="dcterms:W3CDTF">2021-02-10T06:09:49Z</dcterms:modified>
</cp:coreProperties>
</file>