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70" r:id="rId8"/>
    <p:sldId id="281" r:id="rId9"/>
    <p:sldId id="285" r:id="rId10"/>
    <p:sldId id="262" r:id="rId11"/>
    <p:sldId id="264" r:id="rId12"/>
    <p:sldId id="27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5FF8B-3D0E-496C-BE8D-7FCA0FAC1898}" v="303" dt="2020-06-07T13:54:08.149"/>
    <p1510:client id="{5FB42F96-4C47-4BED-9509-6F5054AF4747}" v="66" dt="2020-06-07T14:04:47.815"/>
    <p1510:client id="{68DF17EE-0E4B-4670-B635-3B6EA564BE3C}" v="75" dt="2020-06-07T14:12:53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C504DC-3260-4B96-A99A-24AEC0EBB40F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8D39B3-8F5F-4F4D-AE81-11C314794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4724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Hypertensive</a:t>
            </a:r>
            <a:r>
              <a:rPr lang="en-US" sz="7200" dirty="0">
                <a:solidFill>
                  <a:srgbClr val="FF0000"/>
                </a:solidFill>
              </a:rPr>
              <a:t> Eye </a:t>
            </a:r>
            <a:r>
              <a:rPr lang="en-US" sz="7200" b="1" dirty="0">
                <a:solidFill>
                  <a:srgbClr val="FF0000"/>
                </a:solidFill>
              </a:rPr>
              <a:t>Disease</a:t>
            </a:r>
            <a:r>
              <a:rPr lang="en-US" sz="7200" dirty="0">
                <a:solidFill>
                  <a:srgbClr val="FF0000"/>
                </a:solidFill>
              </a:rPr>
              <a:t> 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76007"/>
            <a:ext cx="8077200" cy="38000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C000"/>
                </a:solidFill>
              </a:rPr>
              <a:t> Retinopathy and</a:t>
            </a:r>
            <a:endParaRPr lang="en-US" sz="3200" dirty="0"/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  Choroidopathy</a:t>
            </a:r>
            <a:endParaRPr lang="en-US" sz="3200" dirty="0"/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BY</a:t>
            </a:r>
            <a:endParaRPr lang="en-US" b="1" dirty="0"/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sz="2400" b="1" dirty="0">
                <a:solidFill>
                  <a:schemeClr val="tx1"/>
                </a:solidFill>
              </a:rPr>
              <a:t>Dr. Suhail </a:t>
            </a:r>
            <a:r>
              <a:rPr lang="en-US" sz="2400" b="1" dirty="0" err="1">
                <a:solidFill>
                  <a:schemeClr val="tx1"/>
                </a:solidFill>
              </a:rPr>
              <a:t>MushtaqBoobak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MBBS,DOMS,MCPS,ICO(UK),FCPS,FRCS(UK)</a:t>
            </a:r>
            <a:endParaRPr lang="en-US" b="1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Associate Professor Ophthalmology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 Sargodha Medical College, University of Sargodha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200" b="1" dirty="0">
                <a:solidFill>
                  <a:srgbClr val="0070C0"/>
                </a:solidFill>
              </a:rPr>
              <a:t>B- </a:t>
            </a:r>
            <a:r>
              <a:rPr lang="en-US" sz="4200" b="1" dirty="0" err="1">
                <a:solidFill>
                  <a:srgbClr val="0070C0"/>
                </a:solidFill>
              </a:rPr>
              <a:t>Arteriolo</a:t>
            </a:r>
            <a:r>
              <a:rPr lang="en-US" sz="4200" b="1" dirty="0">
                <a:solidFill>
                  <a:srgbClr val="0070C0"/>
                </a:solidFill>
              </a:rPr>
              <a:t>-sclerotic features</a:t>
            </a:r>
          </a:p>
          <a:p>
            <a:pPr>
              <a:buNone/>
            </a:pPr>
            <a:r>
              <a:rPr lang="en-US" sz="4200" b="1" dirty="0">
                <a:solidFill>
                  <a:srgbClr val="0070C0"/>
                </a:solidFill>
              </a:rPr>
              <a:t>  </a:t>
            </a:r>
            <a:r>
              <a:rPr lang="en-US" sz="3600" b="1" dirty="0"/>
              <a:t>Grade 0 </a:t>
            </a:r>
            <a:r>
              <a:rPr lang="en-US" sz="3600" dirty="0"/>
              <a:t>-- Normal </a:t>
            </a:r>
            <a:r>
              <a:rPr lang="en-US" sz="3600" dirty="0" err="1"/>
              <a:t>fundus</a:t>
            </a:r>
            <a:endParaRPr lang="en-US" sz="3600" dirty="0"/>
          </a:p>
          <a:p>
            <a:pPr>
              <a:buNone/>
            </a:pPr>
            <a:r>
              <a:rPr lang="en-US" sz="3600" b="1" dirty="0"/>
              <a:t>  Graded 1</a:t>
            </a:r>
            <a:r>
              <a:rPr lang="en-US" sz="3600" dirty="0"/>
              <a:t>– </a:t>
            </a:r>
            <a:r>
              <a:rPr lang="en-US" sz="3900" dirty="0"/>
              <a:t>Widening of arteriolar light-			   reflex with simple concealment </a:t>
            </a:r>
          </a:p>
          <a:p>
            <a:pPr>
              <a:buNone/>
            </a:pPr>
            <a:r>
              <a:rPr lang="en-US" sz="3900" b="1" dirty="0"/>
              <a:t>  Graded 2-</a:t>
            </a:r>
            <a:r>
              <a:rPr lang="en-US" sz="3900" dirty="0"/>
              <a:t>Grade 1 changes with    	    	          	             deflection of veins at the AV(</a:t>
            </a:r>
            <a:r>
              <a:rPr lang="en-US" sz="3900" dirty="0" err="1"/>
              <a:t>Salus</a:t>
            </a:r>
            <a:r>
              <a:rPr lang="en-US" sz="3900" dirty="0"/>
              <a:t> 		   sign)</a:t>
            </a:r>
          </a:p>
          <a:p>
            <a:pPr>
              <a:buNone/>
            </a:pPr>
            <a:r>
              <a:rPr lang="en-US" sz="3900" b="1" dirty="0"/>
              <a:t>  Graded 3</a:t>
            </a:r>
            <a:r>
              <a:rPr lang="en-US" sz="3900" dirty="0"/>
              <a:t>–Grade 2 changes with ‘copper 		               wire 'arteriole and marked AV 	               crossing changes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Banking of veins distil to </a:t>
            </a:r>
            <a:r>
              <a:rPr lang="en-US" sz="3200" dirty="0" err="1"/>
              <a:t>arteriovenous</a:t>
            </a:r>
            <a:r>
              <a:rPr lang="en-US" sz="3200" dirty="0"/>
              <a:t> crossing(Bonnet sign)</a:t>
            </a:r>
          </a:p>
          <a:p>
            <a:pPr lvl="2"/>
            <a:r>
              <a:rPr lang="en-US" sz="3200" dirty="0"/>
              <a:t>Tapering of veins on both sides of the AV crossing(Gunn sign) and right angle deflection of veins</a:t>
            </a:r>
          </a:p>
          <a:p>
            <a:r>
              <a:rPr lang="en-US" sz="3600" b="1" dirty="0"/>
              <a:t>Graded 4</a:t>
            </a:r>
            <a:r>
              <a:rPr lang="en-US" sz="3600" dirty="0"/>
              <a:t>– Grade 3 changes with ‘silver 	wire 'arterioles and marked AV 	crossing changes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Choroidopathy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	Occurs in young adults as a result of acute hypertensive crisis.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    </a:t>
            </a:r>
            <a:r>
              <a:rPr lang="en-US" sz="3600" b="1" dirty="0" err="1"/>
              <a:t>Choroidal</a:t>
            </a:r>
            <a:r>
              <a:rPr lang="en-US" sz="3600" b="1" dirty="0"/>
              <a:t> infarcts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    </a:t>
            </a:r>
            <a:r>
              <a:rPr lang="en-US" sz="3600" b="1" dirty="0" err="1"/>
              <a:t>Exudative</a:t>
            </a:r>
            <a:r>
              <a:rPr lang="en-US" sz="3600" b="1" dirty="0"/>
              <a:t> retinal detachment 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/>
          </a:p>
          <a:p>
            <a:pPr>
              <a:buNone/>
            </a:pPr>
            <a:r>
              <a:rPr lang="en-US" sz="7200" dirty="0"/>
              <a:t>	         </a:t>
            </a:r>
            <a:r>
              <a:rPr lang="en-US" sz="7200" b="1" dirty="0">
                <a:solidFill>
                  <a:srgbClr val="FF0000"/>
                </a:solidFill>
              </a:rPr>
              <a:t>Thanks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Retinopathy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Microvascular</a:t>
            </a:r>
            <a:r>
              <a:rPr lang="en-US" sz="4000" dirty="0"/>
              <a:t> damage from elevated BP</a:t>
            </a:r>
          </a:p>
          <a:p>
            <a:r>
              <a:rPr lang="en-US" sz="4000" dirty="0"/>
              <a:t>Vasoconstriction but preexisting fibrosis matters</a:t>
            </a:r>
          </a:p>
          <a:p>
            <a:r>
              <a:rPr lang="en-US" sz="4000" dirty="0"/>
              <a:t>Inner blood retinal barrier is disrupted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C000"/>
                </a:solidFill>
              </a:rPr>
              <a:t>Fundus</a:t>
            </a:r>
            <a:r>
              <a:rPr lang="en-US" sz="4000" b="1" dirty="0">
                <a:solidFill>
                  <a:srgbClr val="FFC000"/>
                </a:solidFill>
              </a:rPr>
              <a:t> picture of hypertensive retinopathy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 Arteriolar narrowing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 Vascular leakage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 </a:t>
            </a:r>
            <a:r>
              <a:rPr lang="en-US" sz="3600" b="1" dirty="0" err="1"/>
              <a:t>Artriolosclerosis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endParaRPr lang="en-US" sz="3600" b="1" dirty="0"/>
          </a:p>
          <a:p>
            <a:pPr marL="1143000" lvl="1" indent="-742950">
              <a:buNone/>
            </a:pPr>
            <a:endParaRPr lang="en-US" b="1" dirty="0"/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800" b="1" dirty="0">
                <a:solidFill>
                  <a:srgbClr val="FFC000"/>
                </a:solidFill>
              </a:rPr>
              <a:t> </a:t>
            </a:r>
            <a:r>
              <a:rPr lang="en-US" sz="5800" b="1" dirty="0" err="1">
                <a:solidFill>
                  <a:srgbClr val="FFC000"/>
                </a:solidFill>
              </a:rPr>
              <a:t>Scheie’s</a:t>
            </a:r>
            <a:r>
              <a:rPr lang="en-US" sz="5800" b="1" dirty="0">
                <a:solidFill>
                  <a:srgbClr val="FFC000"/>
                </a:solidFill>
              </a:rPr>
              <a:t> classification</a:t>
            </a:r>
          </a:p>
          <a:p>
            <a:pPr>
              <a:buNone/>
            </a:pPr>
            <a:r>
              <a:rPr lang="en-US" sz="5800" b="1" dirty="0">
                <a:solidFill>
                  <a:srgbClr val="0070C0"/>
                </a:solidFill>
              </a:rPr>
              <a:t>A- Hypertensive features</a:t>
            </a:r>
          </a:p>
          <a:p>
            <a:pPr>
              <a:buNone/>
            </a:pPr>
            <a:r>
              <a:rPr lang="en-US" sz="3600" b="1" dirty="0"/>
              <a:t>        </a:t>
            </a:r>
          </a:p>
          <a:p>
            <a:pPr>
              <a:buNone/>
            </a:pPr>
            <a:r>
              <a:rPr lang="en-US" sz="3600" b="1" dirty="0"/>
              <a:t>       </a:t>
            </a:r>
            <a:r>
              <a:rPr lang="en-US" sz="5100" b="1" dirty="0"/>
              <a:t>Grade  0 </a:t>
            </a:r>
            <a:r>
              <a:rPr lang="en-US" sz="5100" dirty="0"/>
              <a:t>– Normal </a:t>
            </a:r>
            <a:r>
              <a:rPr lang="en-US" sz="5100" dirty="0" err="1"/>
              <a:t>fundus</a:t>
            </a:r>
            <a:endParaRPr lang="en-US" sz="5100" dirty="0"/>
          </a:p>
          <a:p>
            <a:pPr>
              <a:buNone/>
            </a:pPr>
            <a:r>
              <a:rPr lang="en-US" sz="5100" b="1" dirty="0"/>
              <a:t>     Grade  1 </a:t>
            </a:r>
            <a:r>
              <a:rPr lang="en-US" sz="5100" dirty="0"/>
              <a:t>– Narrowing of smaller retinal 		         arterioles</a:t>
            </a:r>
          </a:p>
          <a:p>
            <a:pPr>
              <a:buNone/>
            </a:pPr>
            <a:r>
              <a:rPr lang="en-US" sz="5100" dirty="0"/>
              <a:t>      </a:t>
            </a:r>
            <a:r>
              <a:rPr lang="en-US" sz="5100" b="1" dirty="0"/>
              <a:t>Grade 2 </a:t>
            </a:r>
            <a:r>
              <a:rPr lang="en-US" sz="5100" dirty="0"/>
              <a:t>– Severe narrowing with 	 		localized irregular constriction of 		the arterioles</a:t>
            </a:r>
          </a:p>
          <a:p>
            <a:pPr>
              <a:buNone/>
            </a:pPr>
            <a:r>
              <a:rPr lang="en-US" sz="5100" dirty="0"/>
              <a:t>     </a:t>
            </a:r>
            <a:endParaRPr lang="en-US" sz="5100" b="1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 </a:t>
            </a:r>
            <a:r>
              <a:rPr lang="en-US" sz="3600" dirty="0"/>
              <a:t> </a:t>
            </a:r>
            <a:r>
              <a:rPr lang="en-US" sz="3600" b="1" dirty="0"/>
              <a:t>Grade 3 </a:t>
            </a:r>
            <a:r>
              <a:rPr lang="en-US" sz="3600" dirty="0"/>
              <a:t>– Changes in grade 2,retinal 			   exudates and </a:t>
            </a:r>
            <a:r>
              <a:rPr lang="en-US" sz="3600" dirty="0" err="1"/>
              <a:t>haemorrhages</a:t>
            </a:r>
            <a:endParaRPr lang="en-US" sz="3600" dirty="0"/>
          </a:p>
          <a:p>
            <a:pPr>
              <a:buNone/>
            </a:pPr>
            <a:r>
              <a:rPr lang="en-US" sz="3600" b="1" dirty="0"/>
              <a:t>  Grade 4 </a:t>
            </a:r>
            <a:r>
              <a:rPr lang="en-US" sz="3600" dirty="0"/>
              <a:t>-- Changes in grade 	   		         			3,neuroretinal </a:t>
            </a:r>
            <a:r>
              <a:rPr lang="en-US" sz="3600" dirty="0" err="1"/>
              <a:t>oedema</a:t>
            </a:r>
            <a:r>
              <a:rPr lang="en-US" sz="3600" dirty="0"/>
              <a:t> 		</a:t>
            </a:r>
            <a:r>
              <a:rPr lang="en-US" sz="3600"/>
              <a:t>                    and / Disc </a:t>
            </a:r>
            <a:r>
              <a:rPr lang="en-US" sz="3600" dirty="0" err="1"/>
              <a:t>oedema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893984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288</TotalTime>
  <Words>117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Hypertensive Eye Disease </vt:lpstr>
      <vt:lpstr>Retinopathy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Choroidopathy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Disease</dc:title>
  <dc:creator>Dr. Suhail</dc:creator>
  <cp:lastModifiedBy>Dr.Suhail</cp:lastModifiedBy>
  <cp:revision>169</cp:revision>
  <dcterms:created xsi:type="dcterms:W3CDTF">2010-01-30T14:11:48Z</dcterms:created>
  <dcterms:modified xsi:type="dcterms:W3CDTF">2020-06-07T14:13:43Z</dcterms:modified>
</cp:coreProperties>
</file>