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63" r:id="rId5"/>
    <p:sldId id="259" r:id="rId6"/>
    <p:sldId id="260" r:id="rId7"/>
    <p:sldId id="261" r:id="rId8"/>
    <p:sldId id="26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4706" autoAdjust="0"/>
  </p:normalViewPr>
  <p:slideViewPr>
    <p:cSldViewPr snapToGrid="0">
      <p:cViewPr varScale="1">
        <p:scale>
          <a:sx n="58" d="100"/>
          <a:sy n="58" d="100"/>
        </p:scale>
        <p:origin x="12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EBDB66-6DAA-4D63-97CF-0AFDF387B938}" type="datetimeFigureOut">
              <a:rPr lang="en-US" smtClean="0"/>
              <a:t>2/23/2020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2CD5F2-4EAD-4651-8A74-86661E3CD0D4}" type="slidenum">
              <a:rPr lang="en-US" smtClean="0"/>
              <a:t>‹#›</a:t>
            </a:fld>
            <a:endParaRPr lang="en-US"/>
          </a:p>
        </p:txBody>
      </p:sp>
    </p:spTree>
    <p:extLst>
      <p:ext uri="{BB962C8B-B14F-4D97-AF65-F5344CB8AC3E}">
        <p14:creationId xmlns:p14="http://schemas.microsoft.com/office/powerpoint/2010/main" val="3343804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The central one consists of the </a:t>
            </a:r>
            <a:r>
              <a:rPr lang="en-GB" sz="1200" b="0" i="1" u="none" strike="noStrike" kern="1200" baseline="0" dirty="0">
                <a:solidFill>
                  <a:schemeClr val="tx1"/>
                </a:solidFill>
                <a:latin typeface="+mn-lt"/>
                <a:ea typeface="+mn-ea"/>
                <a:cs typeface="+mn-cs"/>
              </a:rPr>
              <a:t>services </a:t>
            </a:r>
            <a:r>
              <a:rPr lang="en-GB" sz="1200" b="0" i="0" u="none" strike="noStrike" kern="1200" baseline="0" dirty="0">
                <a:solidFill>
                  <a:schemeClr val="tx1"/>
                </a:solidFill>
                <a:latin typeface="+mn-lt"/>
                <a:ea typeface="+mn-ea"/>
                <a:cs typeface="+mn-cs"/>
              </a:rPr>
              <a:t>available to environment end-users. </a:t>
            </a:r>
          </a:p>
          <a:p>
            <a:r>
              <a:rPr lang="en-GB" sz="1200" b="0" i="0" u="none" strike="noStrike" kern="1200" baseline="0" dirty="0">
                <a:solidFill>
                  <a:schemeClr val="tx1"/>
                </a:solidFill>
                <a:latin typeface="+mn-lt"/>
                <a:ea typeface="+mn-ea"/>
                <a:cs typeface="+mn-cs"/>
              </a:rPr>
              <a:t>The second level consists of the </a:t>
            </a:r>
            <a:r>
              <a:rPr lang="en-GB" sz="1200" b="0" i="1" u="none" strike="noStrike" kern="1200" baseline="0" dirty="0">
                <a:solidFill>
                  <a:schemeClr val="tx1"/>
                </a:solidFill>
                <a:latin typeface="+mn-lt"/>
                <a:ea typeface="+mn-ea"/>
                <a:cs typeface="+mn-cs"/>
              </a:rPr>
              <a:t>mechanisms </a:t>
            </a:r>
            <a:r>
              <a:rPr lang="en-GB" sz="1200" b="0" i="0" u="none" strike="noStrike" kern="1200" baseline="0" dirty="0">
                <a:solidFill>
                  <a:schemeClr val="tx1"/>
                </a:solidFill>
                <a:latin typeface="+mn-lt"/>
                <a:ea typeface="+mn-ea"/>
                <a:cs typeface="+mn-cs"/>
              </a:rPr>
              <a:t>that implement the end-user services. </a:t>
            </a:r>
          </a:p>
          <a:p>
            <a:r>
              <a:rPr lang="en-GB" sz="1200" b="0" i="0" u="none" strike="noStrike" kern="1200" baseline="0" dirty="0">
                <a:solidFill>
                  <a:schemeClr val="tx1"/>
                </a:solidFill>
                <a:latin typeface="+mn-lt"/>
                <a:ea typeface="+mn-ea"/>
                <a:cs typeface="+mn-cs"/>
              </a:rPr>
              <a:t>The third level of interest is that of the </a:t>
            </a:r>
            <a:r>
              <a:rPr lang="en-GB" sz="1200" b="0" i="1" u="none" strike="noStrike" kern="1200" baseline="0" dirty="0">
                <a:solidFill>
                  <a:schemeClr val="tx1"/>
                </a:solidFill>
                <a:latin typeface="+mn-lt"/>
                <a:ea typeface="+mn-ea"/>
                <a:cs typeface="+mn-cs"/>
              </a:rPr>
              <a:t>process </a:t>
            </a:r>
            <a:r>
              <a:rPr lang="en-GB" sz="1200" b="0" i="0" u="none" strike="noStrike" kern="1200" baseline="0" dirty="0">
                <a:solidFill>
                  <a:schemeClr val="tx1"/>
                </a:solidFill>
                <a:latin typeface="+mn-lt"/>
                <a:ea typeface="+mn-ea"/>
                <a:cs typeface="+mn-cs"/>
              </a:rPr>
              <a:t>that encodes the set of goals and constraints of a project or organization,</a:t>
            </a:r>
          </a:p>
          <a:p>
            <a:r>
              <a:rPr lang="en-GB" sz="1200" b="0" i="0" u="none" strike="noStrike" kern="1200" baseline="0" dirty="0">
                <a:solidFill>
                  <a:schemeClr val="tx1"/>
                </a:solidFill>
                <a:latin typeface="+mn-lt"/>
                <a:ea typeface="+mn-ea"/>
                <a:cs typeface="+mn-cs"/>
              </a:rPr>
              <a:t>providing the context in which the end-user services must be related.</a:t>
            </a:r>
            <a:endParaRPr lang="en-US" dirty="0"/>
          </a:p>
        </p:txBody>
      </p:sp>
      <p:sp>
        <p:nvSpPr>
          <p:cNvPr id="4" name="Slide Number Placeholder 3"/>
          <p:cNvSpPr>
            <a:spLocks noGrp="1"/>
          </p:cNvSpPr>
          <p:nvPr>
            <p:ph type="sldNum" sz="quarter" idx="5"/>
          </p:nvPr>
        </p:nvSpPr>
        <p:spPr/>
        <p:txBody>
          <a:bodyPr/>
          <a:lstStyle/>
          <a:p>
            <a:fld id="{A02CD5F2-4EAD-4651-8A74-86661E3CD0D4}" type="slidenum">
              <a:rPr lang="en-US" smtClean="0"/>
              <a:t>4</a:t>
            </a:fld>
            <a:endParaRPr lang="en-US"/>
          </a:p>
        </p:txBody>
      </p:sp>
    </p:spTree>
    <p:extLst>
      <p:ext uri="{BB962C8B-B14F-4D97-AF65-F5344CB8AC3E}">
        <p14:creationId xmlns:p14="http://schemas.microsoft.com/office/powerpoint/2010/main" val="559633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9A5795-10FE-47EC-BAAA-361FA2A58E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1754173-1867-4761-8740-D128D8024D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C570D1C-736C-4AAC-AFFD-CAF967FE9B96}"/>
              </a:ext>
            </a:extLst>
          </p:cNvPr>
          <p:cNvSpPr>
            <a:spLocks noGrp="1"/>
          </p:cNvSpPr>
          <p:nvPr>
            <p:ph type="dt" sz="half" idx="10"/>
          </p:nvPr>
        </p:nvSpPr>
        <p:spPr/>
        <p:txBody>
          <a:bodyPr/>
          <a:lstStyle/>
          <a:p>
            <a:fld id="{570CB7A3-36A0-401B-BBD1-11D543E28D85}" type="datetimeFigureOut">
              <a:rPr lang="en-US" smtClean="0"/>
              <a:t>2/23/2020</a:t>
            </a:fld>
            <a:endParaRPr lang="en-US"/>
          </a:p>
        </p:txBody>
      </p:sp>
      <p:sp>
        <p:nvSpPr>
          <p:cNvPr id="5" name="Footer Placeholder 4">
            <a:extLst>
              <a:ext uri="{FF2B5EF4-FFF2-40B4-BE49-F238E27FC236}">
                <a16:creationId xmlns:a16="http://schemas.microsoft.com/office/drawing/2014/main" id="{2EF37983-8A2B-4410-9FC4-69FA4FEBB2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8056FE-DB4A-46C2-B104-DBB3D363FD3C}"/>
              </a:ext>
            </a:extLst>
          </p:cNvPr>
          <p:cNvSpPr>
            <a:spLocks noGrp="1"/>
          </p:cNvSpPr>
          <p:nvPr>
            <p:ph type="sldNum" sz="quarter" idx="12"/>
          </p:nvPr>
        </p:nvSpPr>
        <p:spPr/>
        <p:txBody>
          <a:bodyPr/>
          <a:lstStyle/>
          <a:p>
            <a:fld id="{31255EC5-88AC-42EE-AEF0-F706ADB8CA0D}" type="slidenum">
              <a:rPr lang="en-US" smtClean="0"/>
              <a:t>‹#›</a:t>
            </a:fld>
            <a:endParaRPr lang="en-US"/>
          </a:p>
        </p:txBody>
      </p:sp>
    </p:spTree>
    <p:extLst>
      <p:ext uri="{BB962C8B-B14F-4D97-AF65-F5344CB8AC3E}">
        <p14:creationId xmlns:p14="http://schemas.microsoft.com/office/powerpoint/2010/main" val="780989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70421-BA62-45A1-A564-300D6C024FD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EC5F325-7671-46A1-A098-79C82FBC96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C6C674-F616-4B0B-AB99-8C1CA3D20E45}"/>
              </a:ext>
            </a:extLst>
          </p:cNvPr>
          <p:cNvSpPr>
            <a:spLocks noGrp="1"/>
          </p:cNvSpPr>
          <p:nvPr>
            <p:ph type="dt" sz="half" idx="10"/>
          </p:nvPr>
        </p:nvSpPr>
        <p:spPr/>
        <p:txBody>
          <a:bodyPr/>
          <a:lstStyle/>
          <a:p>
            <a:fld id="{570CB7A3-36A0-401B-BBD1-11D543E28D85}" type="datetimeFigureOut">
              <a:rPr lang="en-US" smtClean="0"/>
              <a:t>2/23/2020</a:t>
            </a:fld>
            <a:endParaRPr lang="en-US"/>
          </a:p>
        </p:txBody>
      </p:sp>
      <p:sp>
        <p:nvSpPr>
          <p:cNvPr id="5" name="Footer Placeholder 4">
            <a:extLst>
              <a:ext uri="{FF2B5EF4-FFF2-40B4-BE49-F238E27FC236}">
                <a16:creationId xmlns:a16="http://schemas.microsoft.com/office/drawing/2014/main" id="{69783D30-207F-4181-B256-3A63DFA6B3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8C5757-D8E8-49C8-AD56-D0402F018EEB}"/>
              </a:ext>
            </a:extLst>
          </p:cNvPr>
          <p:cNvSpPr>
            <a:spLocks noGrp="1"/>
          </p:cNvSpPr>
          <p:nvPr>
            <p:ph type="sldNum" sz="quarter" idx="12"/>
          </p:nvPr>
        </p:nvSpPr>
        <p:spPr/>
        <p:txBody>
          <a:bodyPr/>
          <a:lstStyle/>
          <a:p>
            <a:fld id="{31255EC5-88AC-42EE-AEF0-F706ADB8CA0D}" type="slidenum">
              <a:rPr lang="en-US" smtClean="0"/>
              <a:t>‹#›</a:t>
            </a:fld>
            <a:endParaRPr lang="en-US"/>
          </a:p>
        </p:txBody>
      </p:sp>
    </p:spTree>
    <p:extLst>
      <p:ext uri="{BB962C8B-B14F-4D97-AF65-F5344CB8AC3E}">
        <p14:creationId xmlns:p14="http://schemas.microsoft.com/office/powerpoint/2010/main" val="1490721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890D8A-B929-4A06-B338-589C52F218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F2B7D26-96EF-4C7F-9320-7B4980369F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9C196D-850E-4C82-B523-9CD3645218BD}"/>
              </a:ext>
            </a:extLst>
          </p:cNvPr>
          <p:cNvSpPr>
            <a:spLocks noGrp="1"/>
          </p:cNvSpPr>
          <p:nvPr>
            <p:ph type="dt" sz="half" idx="10"/>
          </p:nvPr>
        </p:nvSpPr>
        <p:spPr/>
        <p:txBody>
          <a:bodyPr/>
          <a:lstStyle/>
          <a:p>
            <a:fld id="{570CB7A3-36A0-401B-BBD1-11D543E28D85}" type="datetimeFigureOut">
              <a:rPr lang="en-US" smtClean="0"/>
              <a:t>2/23/2020</a:t>
            </a:fld>
            <a:endParaRPr lang="en-US"/>
          </a:p>
        </p:txBody>
      </p:sp>
      <p:sp>
        <p:nvSpPr>
          <p:cNvPr id="5" name="Footer Placeholder 4">
            <a:extLst>
              <a:ext uri="{FF2B5EF4-FFF2-40B4-BE49-F238E27FC236}">
                <a16:creationId xmlns:a16="http://schemas.microsoft.com/office/drawing/2014/main" id="{57C61FD9-FB12-4360-8948-EF2A487F70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9966BE-E356-4C60-A47A-49508F6E4A9F}"/>
              </a:ext>
            </a:extLst>
          </p:cNvPr>
          <p:cNvSpPr>
            <a:spLocks noGrp="1"/>
          </p:cNvSpPr>
          <p:nvPr>
            <p:ph type="sldNum" sz="quarter" idx="12"/>
          </p:nvPr>
        </p:nvSpPr>
        <p:spPr/>
        <p:txBody>
          <a:bodyPr/>
          <a:lstStyle/>
          <a:p>
            <a:fld id="{31255EC5-88AC-42EE-AEF0-F706ADB8CA0D}" type="slidenum">
              <a:rPr lang="en-US" smtClean="0"/>
              <a:t>‹#›</a:t>
            </a:fld>
            <a:endParaRPr lang="en-US"/>
          </a:p>
        </p:txBody>
      </p:sp>
    </p:spTree>
    <p:extLst>
      <p:ext uri="{BB962C8B-B14F-4D97-AF65-F5344CB8AC3E}">
        <p14:creationId xmlns:p14="http://schemas.microsoft.com/office/powerpoint/2010/main" val="2130049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804DB-F32F-4E35-A3A9-38CF4BA768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77351C-6DED-461A-893A-0C1265882F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F87B40-AF33-4CC4-954C-067FB53B1BEA}"/>
              </a:ext>
            </a:extLst>
          </p:cNvPr>
          <p:cNvSpPr>
            <a:spLocks noGrp="1"/>
          </p:cNvSpPr>
          <p:nvPr>
            <p:ph type="dt" sz="half" idx="10"/>
          </p:nvPr>
        </p:nvSpPr>
        <p:spPr/>
        <p:txBody>
          <a:bodyPr/>
          <a:lstStyle/>
          <a:p>
            <a:fld id="{570CB7A3-36A0-401B-BBD1-11D543E28D85}" type="datetimeFigureOut">
              <a:rPr lang="en-US" smtClean="0"/>
              <a:t>2/23/2020</a:t>
            </a:fld>
            <a:endParaRPr lang="en-US"/>
          </a:p>
        </p:txBody>
      </p:sp>
      <p:sp>
        <p:nvSpPr>
          <p:cNvPr id="5" name="Footer Placeholder 4">
            <a:extLst>
              <a:ext uri="{FF2B5EF4-FFF2-40B4-BE49-F238E27FC236}">
                <a16:creationId xmlns:a16="http://schemas.microsoft.com/office/drawing/2014/main" id="{8C4251D2-56F2-4BBF-BF13-0994806201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1D2F198-0FC4-4EB8-A332-C843E255D9DF}"/>
              </a:ext>
            </a:extLst>
          </p:cNvPr>
          <p:cNvSpPr>
            <a:spLocks noGrp="1"/>
          </p:cNvSpPr>
          <p:nvPr>
            <p:ph type="sldNum" sz="quarter" idx="12"/>
          </p:nvPr>
        </p:nvSpPr>
        <p:spPr/>
        <p:txBody>
          <a:bodyPr/>
          <a:lstStyle/>
          <a:p>
            <a:fld id="{31255EC5-88AC-42EE-AEF0-F706ADB8CA0D}" type="slidenum">
              <a:rPr lang="en-US" smtClean="0"/>
              <a:t>‹#›</a:t>
            </a:fld>
            <a:endParaRPr lang="en-US"/>
          </a:p>
        </p:txBody>
      </p:sp>
    </p:spTree>
    <p:extLst>
      <p:ext uri="{BB962C8B-B14F-4D97-AF65-F5344CB8AC3E}">
        <p14:creationId xmlns:p14="http://schemas.microsoft.com/office/powerpoint/2010/main" val="2397654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9368A-0A9F-424F-9A3D-242E446B008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0B3F92-B588-4650-9BF6-2843832158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AB9CEA-0FA6-4148-9440-BB619BC94A2B}"/>
              </a:ext>
            </a:extLst>
          </p:cNvPr>
          <p:cNvSpPr>
            <a:spLocks noGrp="1"/>
          </p:cNvSpPr>
          <p:nvPr>
            <p:ph type="dt" sz="half" idx="10"/>
          </p:nvPr>
        </p:nvSpPr>
        <p:spPr/>
        <p:txBody>
          <a:bodyPr/>
          <a:lstStyle/>
          <a:p>
            <a:fld id="{570CB7A3-36A0-401B-BBD1-11D543E28D85}" type="datetimeFigureOut">
              <a:rPr lang="en-US" smtClean="0"/>
              <a:t>2/23/2020</a:t>
            </a:fld>
            <a:endParaRPr lang="en-US"/>
          </a:p>
        </p:txBody>
      </p:sp>
      <p:sp>
        <p:nvSpPr>
          <p:cNvPr id="5" name="Footer Placeholder 4">
            <a:extLst>
              <a:ext uri="{FF2B5EF4-FFF2-40B4-BE49-F238E27FC236}">
                <a16:creationId xmlns:a16="http://schemas.microsoft.com/office/drawing/2014/main" id="{7C750406-9E5C-4B72-8A96-EAE7FA4098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D61FD7-1106-4DE9-97F3-7BA677349FAB}"/>
              </a:ext>
            </a:extLst>
          </p:cNvPr>
          <p:cNvSpPr>
            <a:spLocks noGrp="1"/>
          </p:cNvSpPr>
          <p:nvPr>
            <p:ph type="sldNum" sz="quarter" idx="12"/>
          </p:nvPr>
        </p:nvSpPr>
        <p:spPr/>
        <p:txBody>
          <a:bodyPr/>
          <a:lstStyle/>
          <a:p>
            <a:fld id="{31255EC5-88AC-42EE-AEF0-F706ADB8CA0D}" type="slidenum">
              <a:rPr lang="en-US" smtClean="0"/>
              <a:t>‹#›</a:t>
            </a:fld>
            <a:endParaRPr lang="en-US"/>
          </a:p>
        </p:txBody>
      </p:sp>
    </p:spTree>
    <p:extLst>
      <p:ext uri="{BB962C8B-B14F-4D97-AF65-F5344CB8AC3E}">
        <p14:creationId xmlns:p14="http://schemas.microsoft.com/office/powerpoint/2010/main" val="3929931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268FE-029E-4720-A49C-78CBB9B271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958357-8426-4C32-B7A9-5DDA61CFF6A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5546ACF-ABC7-4BD0-929F-2613509A7A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1DA30F7-0BBE-442F-AAF1-C5DC35AF2B49}"/>
              </a:ext>
            </a:extLst>
          </p:cNvPr>
          <p:cNvSpPr>
            <a:spLocks noGrp="1"/>
          </p:cNvSpPr>
          <p:nvPr>
            <p:ph type="dt" sz="half" idx="10"/>
          </p:nvPr>
        </p:nvSpPr>
        <p:spPr/>
        <p:txBody>
          <a:bodyPr/>
          <a:lstStyle/>
          <a:p>
            <a:fld id="{570CB7A3-36A0-401B-BBD1-11D543E28D85}" type="datetimeFigureOut">
              <a:rPr lang="en-US" smtClean="0"/>
              <a:t>2/23/2020</a:t>
            </a:fld>
            <a:endParaRPr lang="en-US"/>
          </a:p>
        </p:txBody>
      </p:sp>
      <p:sp>
        <p:nvSpPr>
          <p:cNvPr id="6" name="Footer Placeholder 5">
            <a:extLst>
              <a:ext uri="{FF2B5EF4-FFF2-40B4-BE49-F238E27FC236}">
                <a16:creationId xmlns:a16="http://schemas.microsoft.com/office/drawing/2014/main" id="{7F1C1B2B-7453-4058-ADA4-878849B020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FE90856-6390-403C-B20D-3BA0D6CE814E}"/>
              </a:ext>
            </a:extLst>
          </p:cNvPr>
          <p:cNvSpPr>
            <a:spLocks noGrp="1"/>
          </p:cNvSpPr>
          <p:nvPr>
            <p:ph type="sldNum" sz="quarter" idx="12"/>
          </p:nvPr>
        </p:nvSpPr>
        <p:spPr/>
        <p:txBody>
          <a:bodyPr/>
          <a:lstStyle/>
          <a:p>
            <a:fld id="{31255EC5-88AC-42EE-AEF0-F706ADB8CA0D}" type="slidenum">
              <a:rPr lang="en-US" smtClean="0"/>
              <a:t>‹#›</a:t>
            </a:fld>
            <a:endParaRPr lang="en-US"/>
          </a:p>
        </p:txBody>
      </p:sp>
    </p:spTree>
    <p:extLst>
      <p:ext uri="{BB962C8B-B14F-4D97-AF65-F5344CB8AC3E}">
        <p14:creationId xmlns:p14="http://schemas.microsoft.com/office/powerpoint/2010/main" val="1977478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9F679-70E3-4634-80AE-F7AA05CC7C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26C03E-E1CB-4BCB-81E0-6ADEFFCE45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CFA3BB-5CFE-4A16-9F53-630E7AB3C58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8C8D67-F32A-4DB8-9329-8EBFF06F3E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12E741-4692-4C3F-A1F6-6390461551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03BD283-501E-4B46-9C0A-E5AAC9E1E693}"/>
              </a:ext>
            </a:extLst>
          </p:cNvPr>
          <p:cNvSpPr>
            <a:spLocks noGrp="1"/>
          </p:cNvSpPr>
          <p:nvPr>
            <p:ph type="dt" sz="half" idx="10"/>
          </p:nvPr>
        </p:nvSpPr>
        <p:spPr/>
        <p:txBody>
          <a:bodyPr/>
          <a:lstStyle/>
          <a:p>
            <a:fld id="{570CB7A3-36A0-401B-BBD1-11D543E28D85}" type="datetimeFigureOut">
              <a:rPr lang="en-US" smtClean="0"/>
              <a:t>2/23/2020</a:t>
            </a:fld>
            <a:endParaRPr lang="en-US"/>
          </a:p>
        </p:txBody>
      </p:sp>
      <p:sp>
        <p:nvSpPr>
          <p:cNvPr id="8" name="Footer Placeholder 7">
            <a:extLst>
              <a:ext uri="{FF2B5EF4-FFF2-40B4-BE49-F238E27FC236}">
                <a16:creationId xmlns:a16="http://schemas.microsoft.com/office/drawing/2014/main" id="{61CC42E8-F88D-47BC-9744-C626F5432F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16F6D8C-167A-4F31-8741-331BB2E67FB1}"/>
              </a:ext>
            </a:extLst>
          </p:cNvPr>
          <p:cNvSpPr>
            <a:spLocks noGrp="1"/>
          </p:cNvSpPr>
          <p:nvPr>
            <p:ph type="sldNum" sz="quarter" idx="12"/>
          </p:nvPr>
        </p:nvSpPr>
        <p:spPr/>
        <p:txBody>
          <a:bodyPr/>
          <a:lstStyle/>
          <a:p>
            <a:fld id="{31255EC5-88AC-42EE-AEF0-F706ADB8CA0D}" type="slidenum">
              <a:rPr lang="en-US" smtClean="0"/>
              <a:t>‹#›</a:t>
            </a:fld>
            <a:endParaRPr lang="en-US"/>
          </a:p>
        </p:txBody>
      </p:sp>
    </p:spTree>
    <p:extLst>
      <p:ext uri="{BB962C8B-B14F-4D97-AF65-F5344CB8AC3E}">
        <p14:creationId xmlns:p14="http://schemas.microsoft.com/office/powerpoint/2010/main" val="2960909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C4144-7786-484B-BDF7-241F142B37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63D1DE0-28A8-48B1-B8A1-3A5B511D51A9}"/>
              </a:ext>
            </a:extLst>
          </p:cNvPr>
          <p:cNvSpPr>
            <a:spLocks noGrp="1"/>
          </p:cNvSpPr>
          <p:nvPr>
            <p:ph type="dt" sz="half" idx="10"/>
          </p:nvPr>
        </p:nvSpPr>
        <p:spPr/>
        <p:txBody>
          <a:bodyPr/>
          <a:lstStyle/>
          <a:p>
            <a:fld id="{570CB7A3-36A0-401B-BBD1-11D543E28D85}" type="datetimeFigureOut">
              <a:rPr lang="en-US" smtClean="0"/>
              <a:t>2/23/2020</a:t>
            </a:fld>
            <a:endParaRPr lang="en-US"/>
          </a:p>
        </p:txBody>
      </p:sp>
      <p:sp>
        <p:nvSpPr>
          <p:cNvPr id="4" name="Footer Placeholder 3">
            <a:extLst>
              <a:ext uri="{FF2B5EF4-FFF2-40B4-BE49-F238E27FC236}">
                <a16:creationId xmlns:a16="http://schemas.microsoft.com/office/drawing/2014/main" id="{80DBEA91-6773-48B9-B8F2-42AAD8F2D0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4332396-D5A0-4999-B1F0-E15F196F6A26}"/>
              </a:ext>
            </a:extLst>
          </p:cNvPr>
          <p:cNvSpPr>
            <a:spLocks noGrp="1"/>
          </p:cNvSpPr>
          <p:nvPr>
            <p:ph type="sldNum" sz="quarter" idx="12"/>
          </p:nvPr>
        </p:nvSpPr>
        <p:spPr/>
        <p:txBody>
          <a:bodyPr/>
          <a:lstStyle/>
          <a:p>
            <a:fld id="{31255EC5-88AC-42EE-AEF0-F706ADB8CA0D}" type="slidenum">
              <a:rPr lang="en-US" smtClean="0"/>
              <a:t>‹#›</a:t>
            </a:fld>
            <a:endParaRPr lang="en-US"/>
          </a:p>
        </p:txBody>
      </p:sp>
    </p:spTree>
    <p:extLst>
      <p:ext uri="{BB962C8B-B14F-4D97-AF65-F5344CB8AC3E}">
        <p14:creationId xmlns:p14="http://schemas.microsoft.com/office/powerpoint/2010/main" val="2257006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BC3DD23-D520-4B41-816A-8B46ACD81040}"/>
              </a:ext>
            </a:extLst>
          </p:cNvPr>
          <p:cNvSpPr>
            <a:spLocks noGrp="1"/>
          </p:cNvSpPr>
          <p:nvPr>
            <p:ph type="dt" sz="half" idx="10"/>
          </p:nvPr>
        </p:nvSpPr>
        <p:spPr/>
        <p:txBody>
          <a:bodyPr/>
          <a:lstStyle/>
          <a:p>
            <a:fld id="{570CB7A3-36A0-401B-BBD1-11D543E28D85}" type="datetimeFigureOut">
              <a:rPr lang="en-US" smtClean="0"/>
              <a:t>2/23/2020</a:t>
            </a:fld>
            <a:endParaRPr lang="en-US"/>
          </a:p>
        </p:txBody>
      </p:sp>
      <p:sp>
        <p:nvSpPr>
          <p:cNvPr id="3" name="Footer Placeholder 2">
            <a:extLst>
              <a:ext uri="{FF2B5EF4-FFF2-40B4-BE49-F238E27FC236}">
                <a16:creationId xmlns:a16="http://schemas.microsoft.com/office/drawing/2014/main" id="{E65F3900-58DB-46CC-B3E5-5F3DFCDCA17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A058EB8-D417-4402-8DBD-18693CAEBF87}"/>
              </a:ext>
            </a:extLst>
          </p:cNvPr>
          <p:cNvSpPr>
            <a:spLocks noGrp="1"/>
          </p:cNvSpPr>
          <p:nvPr>
            <p:ph type="sldNum" sz="quarter" idx="12"/>
          </p:nvPr>
        </p:nvSpPr>
        <p:spPr/>
        <p:txBody>
          <a:bodyPr/>
          <a:lstStyle/>
          <a:p>
            <a:fld id="{31255EC5-88AC-42EE-AEF0-F706ADB8CA0D}" type="slidenum">
              <a:rPr lang="en-US" smtClean="0"/>
              <a:t>‹#›</a:t>
            </a:fld>
            <a:endParaRPr lang="en-US"/>
          </a:p>
        </p:txBody>
      </p:sp>
    </p:spTree>
    <p:extLst>
      <p:ext uri="{BB962C8B-B14F-4D97-AF65-F5344CB8AC3E}">
        <p14:creationId xmlns:p14="http://schemas.microsoft.com/office/powerpoint/2010/main" val="3043995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B2B62-456C-4C79-B2F0-06BE24C2CD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72A656-583B-4AD2-980F-21D2B871FA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009A3EE-57EB-439D-A018-C8CD6B76CB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5D5054-129B-4A21-B0BE-C1347FD4C408}"/>
              </a:ext>
            </a:extLst>
          </p:cNvPr>
          <p:cNvSpPr>
            <a:spLocks noGrp="1"/>
          </p:cNvSpPr>
          <p:nvPr>
            <p:ph type="dt" sz="half" idx="10"/>
          </p:nvPr>
        </p:nvSpPr>
        <p:spPr/>
        <p:txBody>
          <a:bodyPr/>
          <a:lstStyle/>
          <a:p>
            <a:fld id="{570CB7A3-36A0-401B-BBD1-11D543E28D85}" type="datetimeFigureOut">
              <a:rPr lang="en-US" smtClean="0"/>
              <a:t>2/23/2020</a:t>
            </a:fld>
            <a:endParaRPr lang="en-US"/>
          </a:p>
        </p:txBody>
      </p:sp>
      <p:sp>
        <p:nvSpPr>
          <p:cNvPr id="6" name="Footer Placeholder 5">
            <a:extLst>
              <a:ext uri="{FF2B5EF4-FFF2-40B4-BE49-F238E27FC236}">
                <a16:creationId xmlns:a16="http://schemas.microsoft.com/office/drawing/2014/main" id="{7BCB64DC-F290-4119-8571-657E093A70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BEB75C-314C-416A-A1BD-6FA8A2386480}"/>
              </a:ext>
            </a:extLst>
          </p:cNvPr>
          <p:cNvSpPr>
            <a:spLocks noGrp="1"/>
          </p:cNvSpPr>
          <p:nvPr>
            <p:ph type="sldNum" sz="quarter" idx="12"/>
          </p:nvPr>
        </p:nvSpPr>
        <p:spPr/>
        <p:txBody>
          <a:bodyPr/>
          <a:lstStyle/>
          <a:p>
            <a:fld id="{31255EC5-88AC-42EE-AEF0-F706ADB8CA0D}" type="slidenum">
              <a:rPr lang="en-US" smtClean="0"/>
              <a:t>‹#›</a:t>
            </a:fld>
            <a:endParaRPr lang="en-US"/>
          </a:p>
        </p:txBody>
      </p:sp>
    </p:spTree>
    <p:extLst>
      <p:ext uri="{BB962C8B-B14F-4D97-AF65-F5344CB8AC3E}">
        <p14:creationId xmlns:p14="http://schemas.microsoft.com/office/powerpoint/2010/main" val="2920549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5BB44-0AA2-43AB-BC08-5CB38CB4B4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816AE2E-4DE7-4174-B542-67C9503FAB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1D7F75-9D9C-4A94-A070-6FF1A80536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6A4468-07EB-45FE-BBBA-CCC2481FF2A9}"/>
              </a:ext>
            </a:extLst>
          </p:cNvPr>
          <p:cNvSpPr>
            <a:spLocks noGrp="1"/>
          </p:cNvSpPr>
          <p:nvPr>
            <p:ph type="dt" sz="half" idx="10"/>
          </p:nvPr>
        </p:nvSpPr>
        <p:spPr/>
        <p:txBody>
          <a:bodyPr/>
          <a:lstStyle/>
          <a:p>
            <a:fld id="{570CB7A3-36A0-401B-BBD1-11D543E28D85}" type="datetimeFigureOut">
              <a:rPr lang="en-US" smtClean="0"/>
              <a:t>2/23/2020</a:t>
            </a:fld>
            <a:endParaRPr lang="en-US"/>
          </a:p>
        </p:txBody>
      </p:sp>
      <p:sp>
        <p:nvSpPr>
          <p:cNvPr id="6" name="Footer Placeholder 5">
            <a:extLst>
              <a:ext uri="{FF2B5EF4-FFF2-40B4-BE49-F238E27FC236}">
                <a16:creationId xmlns:a16="http://schemas.microsoft.com/office/drawing/2014/main" id="{77323D7C-DF45-421E-B30E-60D8785F04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B4ACE4-3171-4D9E-969E-E5FF132CA88D}"/>
              </a:ext>
            </a:extLst>
          </p:cNvPr>
          <p:cNvSpPr>
            <a:spLocks noGrp="1"/>
          </p:cNvSpPr>
          <p:nvPr>
            <p:ph type="sldNum" sz="quarter" idx="12"/>
          </p:nvPr>
        </p:nvSpPr>
        <p:spPr/>
        <p:txBody>
          <a:bodyPr/>
          <a:lstStyle/>
          <a:p>
            <a:fld id="{31255EC5-88AC-42EE-AEF0-F706ADB8CA0D}" type="slidenum">
              <a:rPr lang="en-US" smtClean="0"/>
              <a:t>‹#›</a:t>
            </a:fld>
            <a:endParaRPr lang="en-US"/>
          </a:p>
        </p:txBody>
      </p:sp>
    </p:spTree>
    <p:extLst>
      <p:ext uri="{BB962C8B-B14F-4D97-AF65-F5344CB8AC3E}">
        <p14:creationId xmlns:p14="http://schemas.microsoft.com/office/powerpoint/2010/main" val="3234937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3FB659-89BF-454E-8C52-2F5C58127E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29621F-811A-44CB-A05E-F0C33B5C74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F87D47-92B0-4D1D-9E1E-FCF3F940F35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0CB7A3-36A0-401B-BBD1-11D543E28D85}" type="datetimeFigureOut">
              <a:rPr lang="en-US" smtClean="0"/>
              <a:t>2/23/2020</a:t>
            </a:fld>
            <a:endParaRPr lang="en-US"/>
          </a:p>
        </p:txBody>
      </p:sp>
      <p:sp>
        <p:nvSpPr>
          <p:cNvPr id="5" name="Footer Placeholder 4">
            <a:extLst>
              <a:ext uri="{FF2B5EF4-FFF2-40B4-BE49-F238E27FC236}">
                <a16:creationId xmlns:a16="http://schemas.microsoft.com/office/drawing/2014/main" id="{08FB93F3-E3A6-41BB-B2F3-F83CCFFC4A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AACF1A2-E3D1-44E1-9370-BA2681952C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255EC5-88AC-42EE-AEF0-F706ADB8CA0D}" type="slidenum">
              <a:rPr lang="en-US" smtClean="0"/>
              <a:t>‹#›</a:t>
            </a:fld>
            <a:endParaRPr lang="en-US"/>
          </a:p>
        </p:txBody>
      </p:sp>
    </p:spTree>
    <p:extLst>
      <p:ext uri="{BB962C8B-B14F-4D97-AF65-F5344CB8AC3E}">
        <p14:creationId xmlns:p14="http://schemas.microsoft.com/office/powerpoint/2010/main" val="2216675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B68FC-F65A-4B03-A76E-16B37A5FB10F}"/>
              </a:ext>
            </a:extLst>
          </p:cNvPr>
          <p:cNvSpPr>
            <a:spLocks noGrp="1"/>
          </p:cNvSpPr>
          <p:nvPr>
            <p:ph type="ctrTitle"/>
          </p:nvPr>
        </p:nvSpPr>
        <p:spPr/>
        <p:txBody>
          <a:bodyPr/>
          <a:lstStyle/>
          <a:p>
            <a:r>
              <a:rPr lang="en-US" b="1"/>
              <a:t>Toward a Better</a:t>
            </a:r>
            <a:br>
              <a:rPr lang="en-US" b="1"/>
            </a:br>
            <a:r>
              <a:rPr lang="en-US" b="1"/>
              <a:t>Understanding of Integration</a:t>
            </a:r>
            <a:endParaRPr lang="en-US"/>
          </a:p>
        </p:txBody>
      </p:sp>
      <p:sp>
        <p:nvSpPr>
          <p:cNvPr id="3" name="Subtitle 2">
            <a:extLst>
              <a:ext uri="{FF2B5EF4-FFF2-40B4-BE49-F238E27FC236}">
                <a16:creationId xmlns:a16="http://schemas.microsoft.com/office/drawing/2014/main" id="{458FF5BC-E9EF-4DBD-A7D2-95E1D7559248}"/>
              </a:ext>
            </a:extLst>
          </p:cNvPr>
          <p:cNvSpPr>
            <a:spLocks noGrp="1"/>
          </p:cNvSpPr>
          <p:nvPr>
            <p:ph type="subTitle" idx="1"/>
          </p:nvPr>
        </p:nvSpPr>
        <p:spPr/>
        <p:txBody>
          <a:bodyPr/>
          <a:lstStyle/>
          <a:p>
            <a:r>
              <a:rPr lang="en-US" dirty="0"/>
              <a:t>Chapter # 3</a:t>
            </a:r>
          </a:p>
        </p:txBody>
      </p:sp>
    </p:spTree>
    <p:extLst>
      <p:ext uri="{BB962C8B-B14F-4D97-AF65-F5344CB8AC3E}">
        <p14:creationId xmlns:p14="http://schemas.microsoft.com/office/powerpoint/2010/main" val="3236651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521A8-39F9-40F9-A618-286B0EB389EF}"/>
              </a:ext>
            </a:extLst>
          </p:cNvPr>
          <p:cNvSpPr>
            <a:spLocks noGrp="1"/>
          </p:cNvSpPr>
          <p:nvPr>
            <p:ph type="title"/>
          </p:nvPr>
        </p:nvSpPr>
        <p:spPr/>
        <p:txBody>
          <a:bodyPr/>
          <a:lstStyle/>
          <a:p>
            <a:r>
              <a:rPr lang="en-GB" b="1" dirty="0"/>
              <a:t>Introduction</a:t>
            </a:r>
            <a:endParaRPr lang="en-US" dirty="0"/>
          </a:p>
        </p:txBody>
      </p:sp>
      <p:sp>
        <p:nvSpPr>
          <p:cNvPr id="3" name="Content Placeholder 2">
            <a:extLst>
              <a:ext uri="{FF2B5EF4-FFF2-40B4-BE49-F238E27FC236}">
                <a16:creationId xmlns:a16="http://schemas.microsoft.com/office/drawing/2014/main" id="{2C8181B5-E6EC-4644-AECB-FDDCB80F7F1D}"/>
              </a:ext>
            </a:extLst>
          </p:cNvPr>
          <p:cNvSpPr>
            <a:spLocks noGrp="1"/>
          </p:cNvSpPr>
          <p:nvPr>
            <p:ph idx="1"/>
          </p:nvPr>
        </p:nvSpPr>
        <p:spPr>
          <a:xfrm>
            <a:off x="838200" y="1825625"/>
            <a:ext cx="10669172" cy="4351338"/>
          </a:xfrm>
        </p:spPr>
        <p:txBody>
          <a:bodyPr>
            <a:normAutofit fontScale="92500"/>
          </a:bodyPr>
          <a:lstStyle/>
          <a:p>
            <a:r>
              <a:rPr lang="en-GB" dirty="0"/>
              <a:t>Much of the work is focused on how a CASE environment can be designed and assembled with its integration characteristics in mind. </a:t>
            </a:r>
          </a:p>
          <a:p>
            <a:r>
              <a:rPr lang="en-GB" dirty="0"/>
              <a:t>In particular, the aim has been to develop an approach that considers integration as a key factor that influences many of the design decisions that take place while assembling a CASE environment. </a:t>
            </a:r>
          </a:p>
          <a:p>
            <a:r>
              <a:rPr lang="en-GB" dirty="0"/>
              <a:t>If this view is adopted, then the most important factors in constructing the CASE environment are considerations of how integration is embodied within the CASE environment, decisions concerning what trade-offs need to be made in its assembly, recording the reasons for the design decisions that are made, and measuring the results of the design activities when compared to the stated needs for the environment.</a:t>
            </a:r>
            <a:endParaRPr lang="en-US" dirty="0"/>
          </a:p>
        </p:txBody>
      </p:sp>
    </p:spTree>
    <p:extLst>
      <p:ext uri="{BB962C8B-B14F-4D97-AF65-F5344CB8AC3E}">
        <p14:creationId xmlns:p14="http://schemas.microsoft.com/office/powerpoint/2010/main" val="1373082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D8842-E841-487C-B29A-42DDEA5A7F76}"/>
              </a:ext>
            </a:extLst>
          </p:cNvPr>
          <p:cNvSpPr>
            <a:spLocks noGrp="1"/>
          </p:cNvSpPr>
          <p:nvPr>
            <p:ph type="title"/>
          </p:nvPr>
        </p:nvSpPr>
        <p:spPr/>
        <p:txBody>
          <a:bodyPr/>
          <a:lstStyle/>
          <a:p>
            <a:r>
              <a:rPr lang="en-GB" b="1" dirty="0"/>
              <a:t>Integration as a Design Activity</a:t>
            </a:r>
            <a:endParaRPr lang="en-US" dirty="0"/>
          </a:p>
        </p:txBody>
      </p:sp>
      <p:sp>
        <p:nvSpPr>
          <p:cNvPr id="3" name="Content Placeholder 2">
            <a:extLst>
              <a:ext uri="{FF2B5EF4-FFF2-40B4-BE49-F238E27FC236}">
                <a16:creationId xmlns:a16="http://schemas.microsoft.com/office/drawing/2014/main" id="{1FACD009-830D-4DB3-AD69-D2E3B2078DB0}"/>
              </a:ext>
            </a:extLst>
          </p:cNvPr>
          <p:cNvSpPr>
            <a:spLocks noGrp="1"/>
          </p:cNvSpPr>
          <p:nvPr>
            <p:ph idx="1"/>
          </p:nvPr>
        </p:nvSpPr>
        <p:spPr>
          <a:xfrm>
            <a:off x="838200" y="1825625"/>
            <a:ext cx="10515600" cy="4667250"/>
          </a:xfrm>
        </p:spPr>
        <p:txBody>
          <a:bodyPr>
            <a:normAutofit fontScale="92500" lnSpcReduction="20000"/>
          </a:bodyPr>
          <a:lstStyle/>
          <a:p>
            <a:r>
              <a:rPr lang="en-GB" dirty="0"/>
              <a:t>The basis of this view is a separation of the mechanistic level issues (how the interrelationships among components are implemented) and semantic level issues (what services are provided, and how those services are related). </a:t>
            </a:r>
          </a:p>
          <a:p>
            <a:r>
              <a:rPr lang="en-GB" dirty="0"/>
              <a:t>However, of equal importance is a description of the context in which the environment will operate. </a:t>
            </a:r>
          </a:p>
          <a:p>
            <a:r>
              <a:rPr lang="en-GB" dirty="0"/>
              <a:t>This is a description of the software development processes that are being supported by the environment. </a:t>
            </a:r>
          </a:p>
          <a:p>
            <a:r>
              <a:rPr lang="en-GB" dirty="0"/>
              <a:t>This results in the three-level view of integration — end-user services, mechanisms, and process.</a:t>
            </a:r>
          </a:p>
          <a:p>
            <a:r>
              <a:rPr lang="en-GB" dirty="0"/>
              <a:t>With this view of integration as a design activity in mind, and having the conceptual framework provided by the three-level model, it is possible to sketch the outline of a method for assembling an integrated CASE environment.</a:t>
            </a:r>
          </a:p>
          <a:p>
            <a:endParaRPr lang="en-US" dirty="0"/>
          </a:p>
        </p:txBody>
      </p:sp>
    </p:spTree>
    <p:extLst>
      <p:ext uri="{BB962C8B-B14F-4D97-AF65-F5344CB8AC3E}">
        <p14:creationId xmlns:p14="http://schemas.microsoft.com/office/powerpoint/2010/main" val="1238895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B8272-7FDB-4A9F-8BA0-941FE33CA253}"/>
              </a:ext>
            </a:extLst>
          </p:cNvPr>
          <p:cNvSpPr>
            <a:spLocks noGrp="1"/>
          </p:cNvSpPr>
          <p:nvPr>
            <p:ph type="title"/>
          </p:nvPr>
        </p:nvSpPr>
        <p:spPr/>
        <p:txBody>
          <a:bodyPr>
            <a:normAutofit fontScale="90000"/>
          </a:bodyPr>
          <a:lstStyle/>
          <a:p>
            <a:r>
              <a:rPr lang="en-GB" sz="4800" b="1" dirty="0"/>
              <a:t>A Three-Level Conceptual Model of CASE Environment </a:t>
            </a:r>
            <a:r>
              <a:rPr lang="en-US" sz="4800" b="1" dirty="0"/>
              <a:t>Integration</a:t>
            </a:r>
          </a:p>
        </p:txBody>
      </p:sp>
      <p:pic>
        <p:nvPicPr>
          <p:cNvPr id="5" name="Content Placeholder 4">
            <a:extLst>
              <a:ext uri="{FF2B5EF4-FFF2-40B4-BE49-F238E27FC236}">
                <a16:creationId xmlns:a16="http://schemas.microsoft.com/office/drawing/2014/main" id="{E95A5F68-A26A-41D8-9934-DE114C537C6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406769" y="1825625"/>
            <a:ext cx="9073662" cy="4351338"/>
          </a:xfrm>
        </p:spPr>
      </p:pic>
    </p:spTree>
    <p:extLst>
      <p:ext uri="{BB962C8B-B14F-4D97-AF65-F5344CB8AC3E}">
        <p14:creationId xmlns:p14="http://schemas.microsoft.com/office/powerpoint/2010/main" val="271770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92C8A-17B3-4E1F-A992-D7743E7768FB}"/>
              </a:ext>
            </a:extLst>
          </p:cNvPr>
          <p:cNvSpPr>
            <a:spLocks noGrp="1"/>
          </p:cNvSpPr>
          <p:nvPr>
            <p:ph type="title"/>
          </p:nvPr>
        </p:nvSpPr>
        <p:spPr/>
        <p:txBody>
          <a:bodyPr/>
          <a:lstStyle/>
          <a:p>
            <a:r>
              <a:rPr lang="en-GB" b="1" dirty="0"/>
              <a:t>Process</a:t>
            </a:r>
            <a:endParaRPr lang="en-US" dirty="0"/>
          </a:p>
        </p:txBody>
      </p:sp>
      <p:sp>
        <p:nvSpPr>
          <p:cNvPr id="3" name="Content Placeholder 2">
            <a:extLst>
              <a:ext uri="{FF2B5EF4-FFF2-40B4-BE49-F238E27FC236}">
                <a16:creationId xmlns:a16="http://schemas.microsoft.com/office/drawing/2014/main" id="{9878C578-33B8-4444-8108-99FA364D5662}"/>
              </a:ext>
            </a:extLst>
          </p:cNvPr>
          <p:cNvSpPr>
            <a:spLocks noGrp="1"/>
          </p:cNvSpPr>
          <p:nvPr>
            <p:ph idx="1"/>
          </p:nvPr>
        </p:nvSpPr>
        <p:spPr>
          <a:xfrm>
            <a:off x="838200" y="1825624"/>
            <a:ext cx="10515600" cy="4807931"/>
          </a:xfrm>
        </p:spPr>
        <p:txBody>
          <a:bodyPr>
            <a:normAutofit/>
          </a:bodyPr>
          <a:lstStyle/>
          <a:p>
            <a:r>
              <a:rPr lang="en-GB" dirty="0"/>
              <a:t>The first step in this approach is to analyse and record the processes that are to be supported, and the constraints on the organization in carrying out these processes.</a:t>
            </a:r>
          </a:p>
          <a:p>
            <a:r>
              <a:rPr lang="en-GB" dirty="0"/>
              <a:t>For example, an organization may have a suitable approach to designing, coding, and testing individual software modules that has been institutionalized </a:t>
            </a:r>
            <a:r>
              <a:rPr lang="en-US" dirty="0"/>
              <a:t>throughout the organization.</a:t>
            </a:r>
          </a:p>
          <a:p>
            <a:r>
              <a:rPr lang="en-GB" dirty="0"/>
              <a:t>This approach must be documented to produce a process model of the description of the practices as they currently take place.</a:t>
            </a:r>
          </a:p>
          <a:p>
            <a:r>
              <a:rPr lang="en-GB" dirty="0"/>
              <a:t>Connections between this process and related practices (e.g., the methods for system building and system integration testing) must then be defined.</a:t>
            </a:r>
          </a:p>
        </p:txBody>
      </p:sp>
    </p:spTree>
    <p:extLst>
      <p:ext uri="{BB962C8B-B14F-4D97-AF65-F5344CB8AC3E}">
        <p14:creationId xmlns:p14="http://schemas.microsoft.com/office/powerpoint/2010/main" val="2111077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D95C0-3277-44BE-82F6-5F5E73F22A8E}"/>
              </a:ext>
            </a:extLst>
          </p:cNvPr>
          <p:cNvSpPr>
            <a:spLocks noGrp="1"/>
          </p:cNvSpPr>
          <p:nvPr>
            <p:ph type="title"/>
          </p:nvPr>
        </p:nvSpPr>
        <p:spPr/>
        <p:txBody>
          <a:bodyPr/>
          <a:lstStyle/>
          <a:p>
            <a:r>
              <a:rPr lang="en-GB" b="1" dirty="0"/>
              <a:t>Services</a:t>
            </a:r>
            <a:endParaRPr lang="en-US" dirty="0"/>
          </a:p>
        </p:txBody>
      </p:sp>
      <p:sp>
        <p:nvSpPr>
          <p:cNvPr id="3" name="Content Placeholder 2">
            <a:extLst>
              <a:ext uri="{FF2B5EF4-FFF2-40B4-BE49-F238E27FC236}">
                <a16:creationId xmlns:a16="http://schemas.microsoft.com/office/drawing/2014/main" id="{E681C5D8-C05C-4BB6-953A-2F3E57A54340}"/>
              </a:ext>
            </a:extLst>
          </p:cNvPr>
          <p:cNvSpPr>
            <a:spLocks noGrp="1"/>
          </p:cNvSpPr>
          <p:nvPr>
            <p:ph idx="1"/>
          </p:nvPr>
        </p:nvSpPr>
        <p:spPr/>
        <p:txBody>
          <a:bodyPr>
            <a:normAutofit/>
          </a:bodyPr>
          <a:lstStyle/>
          <a:p>
            <a:r>
              <a:rPr lang="en-GB" dirty="0"/>
              <a:t>the next step involves the description of required CASE environment services that will be used in support of these processes.</a:t>
            </a:r>
          </a:p>
          <a:p>
            <a:r>
              <a:rPr lang="en-GB" dirty="0"/>
              <a:t>At an abstract level, the CASE environment services can be discussed, and the interrelationships defined. </a:t>
            </a:r>
          </a:p>
          <a:p>
            <a:r>
              <a:rPr lang="en-GB" dirty="0"/>
              <a:t>For example, design, coding, and software module testing services may be required from the CASE environment. </a:t>
            </a:r>
          </a:p>
          <a:p>
            <a:r>
              <a:rPr lang="en-GB" dirty="0"/>
              <a:t>Based on the processes being enacted by an organization, the ways in which these services must interact to support those processes can be defined.</a:t>
            </a:r>
            <a:endParaRPr lang="en-US" dirty="0"/>
          </a:p>
        </p:txBody>
      </p:sp>
    </p:spTree>
    <p:extLst>
      <p:ext uri="{BB962C8B-B14F-4D97-AF65-F5344CB8AC3E}">
        <p14:creationId xmlns:p14="http://schemas.microsoft.com/office/powerpoint/2010/main" val="435465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DAF25-1574-4914-A190-F37E5CAB14B3}"/>
              </a:ext>
            </a:extLst>
          </p:cNvPr>
          <p:cNvSpPr>
            <a:spLocks noGrp="1"/>
          </p:cNvSpPr>
          <p:nvPr>
            <p:ph type="title"/>
          </p:nvPr>
        </p:nvSpPr>
        <p:spPr/>
        <p:txBody>
          <a:bodyPr/>
          <a:lstStyle/>
          <a:p>
            <a:r>
              <a:rPr lang="en-GB" b="1" dirty="0"/>
              <a:t>Mechanism</a:t>
            </a:r>
            <a:endParaRPr lang="en-US" dirty="0"/>
          </a:p>
        </p:txBody>
      </p:sp>
      <p:sp>
        <p:nvSpPr>
          <p:cNvPr id="3" name="Content Placeholder 2">
            <a:extLst>
              <a:ext uri="{FF2B5EF4-FFF2-40B4-BE49-F238E27FC236}">
                <a16:creationId xmlns:a16="http://schemas.microsoft.com/office/drawing/2014/main" id="{9A878F83-DBD4-4B92-A3F3-4EEF29D71953}"/>
              </a:ext>
            </a:extLst>
          </p:cNvPr>
          <p:cNvSpPr>
            <a:spLocks noGrp="1"/>
          </p:cNvSpPr>
          <p:nvPr>
            <p:ph idx="1"/>
          </p:nvPr>
        </p:nvSpPr>
        <p:spPr/>
        <p:txBody>
          <a:bodyPr>
            <a:normAutofit fontScale="85000" lnSpcReduction="20000"/>
          </a:bodyPr>
          <a:lstStyle/>
          <a:p>
            <a:r>
              <a:rPr lang="en-GB" dirty="0"/>
              <a:t>The next step is to choose CASE environment components that can realize the services required. </a:t>
            </a:r>
          </a:p>
          <a:p>
            <a:r>
              <a:rPr lang="en-GB" dirty="0"/>
              <a:t>CASE tools can be selected with a detailed knowledge of the processes that need to be supported and the necessary connections that are required with other CASE environment components. </a:t>
            </a:r>
          </a:p>
          <a:p>
            <a:r>
              <a:rPr lang="en-GB" dirty="0"/>
              <a:t>For example, instead of the imprecise statement, "I need a testing tool," an organization is now able to express its needs in more detail: "I need a testing tool that will support these activities, and that will allow these services it provides to interface with these other services from my design and coding tools." </a:t>
            </a:r>
          </a:p>
          <a:p>
            <a:r>
              <a:rPr lang="en-GB" dirty="0"/>
              <a:t>Integration technology such as databases and message passing systems may be required to facilitate the construction of the CASE environment. </a:t>
            </a:r>
          </a:p>
          <a:p>
            <a:r>
              <a:rPr lang="en-GB" dirty="0"/>
              <a:t>Again, these can be selected and evaluated with a much clearer understanding of the requirements that they must satisfy.</a:t>
            </a:r>
            <a:endParaRPr lang="en-US" dirty="0"/>
          </a:p>
        </p:txBody>
      </p:sp>
    </p:spTree>
    <p:extLst>
      <p:ext uri="{BB962C8B-B14F-4D97-AF65-F5344CB8AC3E}">
        <p14:creationId xmlns:p14="http://schemas.microsoft.com/office/powerpoint/2010/main" val="4206430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C201-9095-49E9-832B-1C898667D559}"/>
              </a:ext>
            </a:extLst>
          </p:cNvPr>
          <p:cNvSpPr>
            <a:spLocks noGrp="1"/>
          </p:cNvSpPr>
          <p:nvPr>
            <p:ph type="title"/>
          </p:nvPr>
        </p:nvSpPr>
        <p:spPr/>
        <p:txBody>
          <a:bodyPr/>
          <a:lstStyle/>
          <a:p>
            <a:r>
              <a:rPr lang="en-US" b="1" dirty="0"/>
              <a:t>Conclusion</a:t>
            </a:r>
          </a:p>
        </p:txBody>
      </p:sp>
      <p:sp>
        <p:nvSpPr>
          <p:cNvPr id="3" name="Content Placeholder 2">
            <a:extLst>
              <a:ext uri="{FF2B5EF4-FFF2-40B4-BE49-F238E27FC236}">
                <a16:creationId xmlns:a16="http://schemas.microsoft.com/office/drawing/2014/main" id="{946084D3-16E2-4EA2-822D-A84D8C9F1CF5}"/>
              </a:ext>
            </a:extLst>
          </p:cNvPr>
          <p:cNvSpPr>
            <a:spLocks noGrp="1"/>
          </p:cNvSpPr>
          <p:nvPr>
            <p:ph idx="1"/>
          </p:nvPr>
        </p:nvSpPr>
        <p:spPr/>
        <p:txBody>
          <a:bodyPr>
            <a:normAutofit fontScale="92500" lnSpcReduction="10000"/>
          </a:bodyPr>
          <a:lstStyle/>
          <a:p>
            <a:r>
              <a:rPr lang="en-GB" dirty="0"/>
              <a:t>While these steps are described in sequential fashion, in most instances there will be significant feedback and iteration between the steps. </a:t>
            </a:r>
          </a:p>
          <a:p>
            <a:r>
              <a:rPr lang="en-GB" dirty="0"/>
              <a:t>For example, changes to the processes may be made to accommodate the tools available, or tool selections may be amended to accommodate new requirements.</a:t>
            </a:r>
          </a:p>
          <a:p>
            <a:r>
              <a:rPr lang="en-GB" dirty="0"/>
              <a:t> However, the important point to note is that such changes can now take place within a context that has documented why such changes are necessary, provides a basis on which such decisions can be rationalized, and maintains a history of why the CASE environment architecture has evolved to be how it is. </a:t>
            </a:r>
          </a:p>
          <a:p>
            <a:r>
              <a:rPr lang="en-GB" dirty="0"/>
              <a:t>In most current CASE environments, the conceptual framework necessary to facilitate these </a:t>
            </a:r>
            <a:r>
              <a:rPr lang="en-US" dirty="0"/>
              <a:t>actions does not exist.</a:t>
            </a:r>
          </a:p>
        </p:txBody>
      </p:sp>
    </p:spTree>
    <p:extLst>
      <p:ext uri="{BB962C8B-B14F-4D97-AF65-F5344CB8AC3E}">
        <p14:creationId xmlns:p14="http://schemas.microsoft.com/office/powerpoint/2010/main" val="13418166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815</Words>
  <Application>Microsoft Office PowerPoint</Application>
  <PresentationFormat>Widescreen</PresentationFormat>
  <Paragraphs>39</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Toward a Better Understanding of Integration</vt:lpstr>
      <vt:lpstr>Introduction</vt:lpstr>
      <vt:lpstr>Integration as a Design Activity</vt:lpstr>
      <vt:lpstr>A Three-Level Conceptual Model of CASE Environment Integration</vt:lpstr>
      <vt:lpstr>Process</vt:lpstr>
      <vt:lpstr>Services</vt:lpstr>
      <vt:lpstr>Mechanism</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Toward a Better Understanding of Integration</dc:title>
  <dc:creator>asma khan</dc:creator>
  <cp:lastModifiedBy>asma khan</cp:lastModifiedBy>
  <cp:revision>9</cp:revision>
  <dcterms:created xsi:type="dcterms:W3CDTF">2020-02-14T16:41:40Z</dcterms:created>
  <dcterms:modified xsi:type="dcterms:W3CDTF">2020-02-23T13:14:08Z</dcterms:modified>
</cp:coreProperties>
</file>