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3" r:id="rId7"/>
    <p:sldId id="262"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132" autoAdjust="0"/>
    <p:restoredTop sz="94660"/>
  </p:normalViewPr>
  <p:slideViewPr>
    <p:cSldViewPr snapToGrid="0">
      <p:cViewPr varScale="1">
        <p:scale>
          <a:sx n="72" d="100"/>
          <a:sy n="72" d="100"/>
        </p:scale>
        <p:origin x="57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390931-E5CF-4F3E-B30B-90DA5247CADE}"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5806E5-F61C-4602-92D7-EC479DB73053}" type="slidenum">
              <a:rPr lang="en-US" smtClean="0"/>
              <a:t>‹#›</a:t>
            </a:fld>
            <a:endParaRPr lang="en-US" dirty="0"/>
          </a:p>
        </p:txBody>
      </p:sp>
    </p:spTree>
    <p:extLst>
      <p:ext uri="{BB962C8B-B14F-4D97-AF65-F5344CB8AC3E}">
        <p14:creationId xmlns:p14="http://schemas.microsoft.com/office/powerpoint/2010/main" val="2604201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390931-E5CF-4F3E-B30B-90DA5247CADE}"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5806E5-F61C-4602-92D7-EC479DB73053}" type="slidenum">
              <a:rPr lang="en-US" smtClean="0"/>
              <a:t>‹#›</a:t>
            </a:fld>
            <a:endParaRPr lang="en-US" dirty="0"/>
          </a:p>
        </p:txBody>
      </p:sp>
    </p:spTree>
    <p:extLst>
      <p:ext uri="{BB962C8B-B14F-4D97-AF65-F5344CB8AC3E}">
        <p14:creationId xmlns:p14="http://schemas.microsoft.com/office/powerpoint/2010/main" val="2423512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390931-E5CF-4F3E-B30B-90DA5247CADE}"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5806E5-F61C-4602-92D7-EC479DB73053}"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856254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390931-E5CF-4F3E-B30B-90DA5247CADE}"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5806E5-F61C-4602-92D7-EC479DB73053}" type="slidenum">
              <a:rPr lang="en-US" smtClean="0"/>
              <a:t>‹#›</a:t>
            </a:fld>
            <a:endParaRPr lang="en-US" dirty="0"/>
          </a:p>
        </p:txBody>
      </p:sp>
    </p:spTree>
    <p:extLst>
      <p:ext uri="{BB962C8B-B14F-4D97-AF65-F5344CB8AC3E}">
        <p14:creationId xmlns:p14="http://schemas.microsoft.com/office/powerpoint/2010/main" val="18041782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390931-E5CF-4F3E-B30B-90DA5247CADE}"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5806E5-F61C-4602-92D7-EC479DB73053}"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402742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390931-E5CF-4F3E-B30B-90DA5247CADE}"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5806E5-F61C-4602-92D7-EC479DB73053}" type="slidenum">
              <a:rPr lang="en-US" smtClean="0"/>
              <a:t>‹#›</a:t>
            </a:fld>
            <a:endParaRPr lang="en-US" dirty="0"/>
          </a:p>
        </p:txBody>
      </p:sp>
    </p:spTree>
    <p:extLst>
      <p:ext uri="{BB962C8B-B14F-4D97-AF65-F5344CB8AC3E}">
        <p14:creationId xmlns:p14="http://schemas.microsoft.com/office/powerpoint/2010/main" val="5165208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390931-E5CF-4F3E-B30B-90DA5247CADE}"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5806E5-F61C-4602-92D7-EC479DB73053}" type="slidenum">
              <a:rPr lang="en-US" smtClean="0"/>
              <a:t>‹#›</a:t>
            </a:fld>
            <a:endParaRPr lang="en-US" dirty="0"/>
          </a:p>
        </p:txBody>
      </p:sp>
    </p:spTree>
    <p:extLst>
      <p:ext uri="{BB962C8B-B14F-4D97-AF65-F5344CB8AC3E}">
        <p14:creationId xmlns:p14="http://schemas.microsoft.com/office/powerpoint/2010/main" val="4276876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390931-E5CF-4F3E-B30B-90DA5247CADE}"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5806E5-F61C-4602-92D7-EC479DB73053}" type="slidenum">
              <a:rPr lang="en-US" smtClean="0"/>
              <a:t>‹#›</a:t>
            </a:fld>
            <a:endParaRPr lang="en-US" dirty="0"/>
          </a:p>
        </p:txBody>
      </p:sp>
    </p:spTree>
    <p:extLst>
      <p:ext uri="{BB962C8B-B14F-4D97-AF65-F5344CB8AC3E}">
        <p14:creationId xmlns:p14="http://schemas.microsoft.com/office/powerpoint/2010/main" val="3175525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390931-E5CF-4F3E-B30B-90DA5247CADE}"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5806E5-F61C-4602-92D7-EC479DB73053}" type="slidenum">
              <a:rPr lang="en-US" smtClean="0"/>
              <a:t>‹#›</a:t>
            </a:fld>
            <a:endParaRPr lang="en-US" dirty="0"/>
          </a:p>
        </p:txBody>
      </p:sp>
    </p:spTree>
    <p:extLst>
      <p:ext uri="{BB962C8B-B14F-4D97-AF65-F5344CB8AC3E}">
        <p14:creationId xmlns:p14="http://schemas.microsoft.com/office/powerpoint/2010/main" val="3838272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390931-E5CF-4F3E-B30B-90DA5247CADE}"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5806E5-F61C-4602-92D7-EC479DB73053}" type="slidenum">
              <a:rPr lang="en-US" smtClean="0"/>
              <a:t>‹#›</a:t>
            </a:fld>
            <a:endParaRPr lang="en-US" dirty="0"/>
          </a:p>
        </p:txBody>
      </p:sp>
    </p:spTree>
    <p:extLst>
      <p:ext uri="{BB962C8B-B14F-4D97-AF65-F5344CB8AC3E}">
        <p14:creationId xmlns:p14="http://schemas.microsoft.com/office/powerpoint/2010/main" val="478484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1390931-E5CF-4F3E-B30B-90DA5247CADE}" type="datetimeFigureOut">
              <a:rPr lang="en-US" smtClean="0"/>
              <a:t>5/4/2020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5806E5-F61C-4602-92D7-EC479DB73053}" type="slidenum">
              <a:rPr lang="en-US" smtClean="0"/>
              <a:t>‹#›</a:t>
            </a:fld>
            <a:endParaRPr lang="en-US" dirty="0"/>
          </a:p>
        </p:txBody>
      </p:sp>
    </p:spTree>
    <p:extLst>
      <p:ext uri="{BB962C8B-B14F-4D97-AF65-F5344CB8AC3E}">
        <p14:creationId xmlns:p14="http://schemas.microsoft.com/office/powerpoint/2010/main" val="16233749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1390931-E5CF-4F3E-B30B-90DA5247CADE}" type="datetimeFigureOut">
              <a:rPr lang="en-US" smtClean="0"/>
              <a:t>5/4/2020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75806E5-F61C-4602-92D7-EC479DB73053}" type="slidenum">
              <a:rPr lang="en-US" smtClean="0"/>
              <a:t>‹#›</a:t>
            </a:fld>
            <a:endParaRPr lang="en-US" dirty="0"/>
          </a:p>
        </p:txBody>
      </p:sp>
    </p:spTree>
    <p:extLst>
      <p:ext uri="{BB962C8B-B14F-4D97-AF65-F5344CB8AC3E}">
        <p14:creationId xmlns:p14="http://schemas.microsoft.com/office/powerpoint/2010/main" val="699038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1390931-E5CF-4F3E-B30B-90DA5247CADE}" type="datetimeFigureOut">
              <a:rPr lang="en-US" smtClean="0"/>
              <a:t>5/4/2020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75806E5-F61C-4602-92D7-EC479DB73053}" type="slidenum">
              <a:rPr lang="en-US" smtClean="0"/>
              <a:t>‹#›</a:t>
            </a:fld>
            <a:endParaRPr lang="en-US" dirty="0"/>
          </a:p>
        </p:txBody>
      </p:sp>
    </p:spTree>
    <p:extLst>
      <p:ext uri="{BB962C8B-B14F-4D97-AF65-F5344CB8AC3E}">
        <p14:creationId xmlns:p14="http://schemas.microsoft.com/office/powerpoint/2010/main" val="465350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390931-E5CF-4F3E-B30B-90DA5247CADE}" type="datetimeFigureOut">
              <a:rPr lang="en-US" smtClean="0"/>
              <a:t>5/4/2020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75806E5-F61C-4602-92D7-EC479DB73053}" type="slidenum">
              <a:rPr lang="en-US" smtClean="0"/>
              <a:t>‹#›</a:t>
            </a:fld>
            <a:endParaRPr lang="en-US" dirty="0"/>
          </a:p>
        </p:txBody>
      </p:sp>
    </p:spTree>
    <p:extLst>
      <p:ext uri="{BB962C8B-B14F-4D97-AF65-F5344CB8AC3E}">
        <p14:creationId xmlns:p14="http://schemas.microsoft.com/office/powerpoint/2010/main" val="1157019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1390931-E5CF-4F3E-B30B-90DA5247CADE}" type="datetimeFigureOut">
              <a:rPr lang="en-US" smtClean="0"/>
              <a:t>5/4/2020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5806E5-F61C-4602-92D7-EC479DB73053}" type="slidenum">
              <a:rPr lang="en-US" smtClean="0"/>
              <a:t>‹#›</a:t>
            </a:fld>
            <a:endParaRPr lang="en-US" dirty="0"/>
          </a:p>
        </p:txBody>
      </p:sp>
    </p:spTree>
    <p:extLst>
      <p:ext uri="{BB962C8B-B14F-4D97-AF65-F5344CB8AC3E}">
        <p14:creationId xmlns:p14="http://schemas.microsoft.com/office/powerpoint/2010/main" val="4193437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390931-E5CF-4F3E-B30B-90DA5247CADE}" type="datetimeFigureOut">
              <a:rPr lang="en-US" smtClean="0"/>
              <a:t>5/4/2020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5806E5-F61C-4602-92D7-EC479DB73053}" type="slidenum">
              <a:rPr lang="en-US" smtClean="0"/>
              <a:t>‹#›</a:t>
            </a:fld>
            <a:endParaRPr lang="en-US" dirty="0"/>
          </a:p>
        </p:txBody>
      </p:sp>
    </p:spTree>
    <p:extLst>
      <p:ext uri="{BB962C8B-B14F-4D97-AF65-F5344CB8AC3E}">
        <p14:creationId xmlns:p14="http://schemas.microsoft.com/office/powerpoint/2010/main" val="906181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1390931-E5CF-4F3E-B30B-90DA5247CADE}" type="datetimeFigureOut">
              <a:rPr lang="en-US" smtClean="0"/>
              <a:t>5/4/2020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75806E5-F61C-4602-92D7-EC479DB73053}" type="slidenum">
              <a:rPr lang="en-US" smtClean="0"/>
              <a:t>‹#›</a:t>
            </a:fld>
            <a:endParaRPr lang="en-US" dirty="0"/>
          </a:p>
        </p:txBody>
      </p:sp>
    </p:spTree>
    <p:extLst>
      <p:ext uri="{BB962C8B-B14F-4D97-AF65-F5344CB8AC3E}">
        <p14:creationId xmlns:p14="http://schemas.microsoft.com/office/powerpoint/2010/main" val="34038070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en.wikipedia.org/wiki/Tess_of_the_d%27Urbervilles" TargetMode="External"/><Relationship Id="rId3" Type="http://schemas.openxmlformats.org/officeDocument/2006/relationships/hyperlink" Target="https://en.wikipedia.org/wiki/The_Hand_of_Ethelberta" TargetMode="External"/><Relationship Id="rId7" Type="http://schemas.openxmlformats.org/officeDocument/2006/relationships/hyperlink" Target="https://en.wikipedia.org/wiki/Two_on_a_Tower" TargetMode="External"/><Relationship Id="rId2" Type="http://schemas.openxmlformats.org/officeDocument/2006/relationships/hyperlink" Target="https://en.wikipedia.org/wiki/Desperate_Remedies" TargetMode="External"/><Relationship Id="rId1" Type="http://schemas.openxmlformats.org/officeDocument/2006/relationships/slideLayout" Target="../slideLayouts/slideLayout2.xml"/><Relationship Id="rId6" Type="http://schemas.openxmlformats.org/officeDocument/2006/relationships/hyperlink" Target="https://en.wikipedia.org/wiki/The_Trumpet-Major" TargetMode="External"/><Relationship Id="rId5" Type="http://schemas.openxmlformats.org/officeDocument/2006/relationships/hyperlink" Target="https://en.wikipedia.org/wiki/A_Pair_of_Blue_Eyes" TargetMode="External"/><Relationship Id="rId4" Type="http://schemas.openxmlformats.org/officeDocument/2006/relationships/hyperlink" Target="https://en.wikipedia.org/wiki/A_Laodicean" TargetMode="External"/><Relationship Id="rId9" Type="http://schemas.openxmlformats.org/officeDocument/2006/relationships/hyperlink" Target="https://en.wikipedia.org/wiki/Jude_the_Obscure"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gradesaver.com/jude-the-obscure" TargetMode="External"/><Relationship Id="rId2" Type="http://schemas.openxmlformats.org/officeDocument/2006/relationships/hyperlink" Target="https://www.gradesaver.com/author/thomas-hardy"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0879A-DA04-46C0-AA08-AB5216EB4294}"/>
              </a:ext>
            </a:extLst>
          </p:cNvPr>
          <p:cNvSpPr>
            <a:spLocks noGrp="1"/>
          </p:cNvSpPr>
          <p:nvPr>
            <p:ph type="title"/>
          </p:nvPr>
        </p:nvSpPr>
        <p:spPr>
          <a:xfrm>
            <a:off x="1474304" y="500062"/>
            <a:ext cx="10515600" cy="1325563"/>
          </a:xfrm>
        </p:spPr>
        <p:txBody>
          <a:bodyPr>
            <a:normAutofit/>
          </a:bodyPr>
          <a:lstStyle/>
          <a:p>
            <a:r>
              <a:rPr lang="en-US" sz="4000" b="1" dirty="0">
                <a:latin typeface="Bahnschrift Condensed" panose="020B0502040204020203" pitchFamily="34" charset="0"/>
              </a:rPr>
              <a:t>                </a:t>
            </a:r>
            <a:r>
              <a:rPr lang="en-US" sz="4000" b="1" u="sng" dirty="0">
                <a:latin typeface="Bahnschrift Condensed" panose="020B0502040204020203" pitchFamily="34" charset="0"/>
              </a:rPr>
              <a:t>Tess of the D’Urbervilles</a:t>
            </a:r>
          </a:p>
        </p:txBody>
      </p:sp>
      <p:sp>
        <p:nvSpPr>
          <p:cNvPr id="3" name="Subtitle 2">
            <a:extLst>
              <a:ext uri="{FF2B5EF4-FFF2-40B4-BE49-F238E27FC236}">
                <a16:creationId xmlns:a16="http://schemas.microsoft.com/office/drawing/2014/main" id="{2AED611F-70F9-4624-B3E0-9ED1B6025006}"/>
              </a:ext>
            </a:extLst>
          </p:cNvPr>
          <p:cNvSpPr>
            <a:spLocks noGrp="1"/>
          </p:cNvSpPr>
          <p:nvPr>
            <p:ph idx="1"/>
          </p:nvPr>
        </p:nvSpPr>
        <p:spPr/>
        <p:txBody>
          <a:bodyPr>
            <a:normAutofit fontScale="92500" lnSpcReduction="10000"/>
          </a:bodyPr>
          <a:lstStyle/>
          <a:p>
            <a:pPr marL="0" indent="0">
              <a:buNone/>
            </a:pPr>
            <a:r>
              <a:rPr lang="en-US" b="1" dirty="0">
                <a:latin typeface="Arial" panose="020B0604020202020204" pitchFamily="34" charset="0"/>
                <a:cs typeface="Arial" panose="020B0604020202020204" pitchFamily="34" charset="0"/>
              </a:rPr>
              <a:t>             </a:t>
            </a:r>
            <a:r>
              <a:rPr lang="en-US" b="1" u="sng" dirty="0">
                <a:latin typeface="Arial" panose="020B0604020202020204" pitchFamily="34" charset="0"/>
                <a:cs typeface="Arial" panose="020B0604020202020204" pitchFamily="34" charset="0"/>
              </a:rPr>
              <a:t>General Introduction to Thomas Hardy</a:t>
            </a:r>
          </a:p>
          <a:p>
            <a:pPr marL="342900" indent="-342900" algn="just">
              <a:buFont typeface="Arial" panose="020B0604020202020204" pitchFamily="34" charset="0"/>
              <a:buChar char="•"/>
            </a:pPr>
            <a:r>
              <a:rPr lang="en-US" dirty="0"/>
              <a:t>Thomas Hardy was an English novelist and poet who set his work--including The Return of the Native and Far from the Madding Crowd--in the semi-fictionalized county of Wessex.</a:t>
            </a:r>
          </a:p>
          <a:p>
            <a:pPr marL="342900" indent="-342900" algn="just">
              <a:buFont typeface="Arial" panose="020B0604020202020204" pitchFamily="34" charset="0"/>
              <a:buChar char="•"/>
            </a:pPr>
            <a:r>
              <a:rPr lang="en-US" dirty="0"/>
              <a:t>Thomas Hardy was born at Upper Bockhampton, near Stinsford  in Dorset, England on 2</a:t>
            </a:r>
            <a:r>
              <a:rPr lang="en-US" baseline="30000" dirty="0"/>
              <a:t>nd</a:t>
            </a:r>
            <a:r>
              <a:rPr lang="en-US" dirty="0"/>
              <a:t> June, 1840.</a:t>
            </a:r>
          </a:p>
          <a:p>
            <a:pPr marL="342900" indent="-342900" algn="just">
              <a:buFont typeface="Arial" panose="020B0604020202020204" pitchFamily="34" charset="0"/>
              <a:buChar char="•"/>
            </a:pPr>
            <a:r>
              <a:rPr lang="en-US" dirty="0"/>
              <a:t>His father was a master-man. His mother came of a family long established in Dorset. He owned much to his parents and their rural background, inheriting from his father a love of music, from his mother a love of reading and from both, strength of personality as well as the stability which connected him in an age of change with a world already vanishing. </a:t>
            </a:r>
          </a:p>
          <a:p>
            <a:pPr marL="342900" indent="-342900" algn="just">
              <a:buFont typeface="Arial" panose="020B0604020202020204" pitchFamily="34" charset="0"/>
              <a:buChar char="•"/>
            </a:pPr>
            <a:r>
              <a:rPr lang="en-US" dirty="0"/>
              <a:t> Hardy died on 11</a:t>
            </a:r>
            <a:r>
              <a:rPr lang="en-US" baseline="30000" dirty="0"/>
              <a:t>th</a:t>
            </a:r>
            <a:r>
              <a:rPr lang="en-US" dirty="0"/>
              <a:t> January 1928. His ashes are in the Poets' Corner of Westminster Abbey and his heart is buried in Stinsford with his first wife.</a:t>
            </a:r>
            <a:endParaRPr lang="en-US" b="1"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4013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A1408-D099-4B2D-B8D5-CD203E818862}"/>
              </a:ext>
            </a:extLst>
          </p:cNvPr>
          <p:cNvSpPr>
            <a:spLocks noGrp="1"/>
          </p:cNvSpPr>
          <p:nvPr>
            <p:ph type="title"/>
          </p:nvPr>
        </p:nvSpPr>
        <p:spPr/>
        <p:txBody>
          <a:bodyPr/>
          <a:lstStyle/>
          <a:p>
            <a:r>
              <a:rPr lang="en-US" dirty="0"/>
              <a:t>    </a:t>
            </a:r>
            <a:r>
              <a:rPr lang="en-US" u="sng" dirty="0"/>
              <a:t>Education and profession</a:t>
            </a:r>
            <a:r>
              <a:rPr lang="en-US" dirty="0"/>
              <a:t>:</a:t>
            </a:r>
          </a:p>
        </p:txBody>
      </p:sp>
      <p:sp>
        <p:nvSpPr>
          <p:cNvPr id="3" name="Content Placeholder 2">
            <a:extLst>
              <a:ext uri="{FF2B5EF4-FFF2-40B4-BE49-F238E27FC236}">
                <a16:creationId xmlns:a16="http://schemas.microsoft.com/office/drawing/2014/main" id="{F62F25E1-B3FB-4356-B982-2584A8AD9AFE}"/>
              </a:ext>
            </a:extLst>
          </p:cNvPr>
          <p:cNvSpPr>
            <a:spLocks noGrp="1"/>
          </p:cNvSpPr>
          <p:nvPr>
            <p:ph idx="1"/>
          </p:nvPr>
        </p:nvSpPr>
        <p:spPr>
          <a:xfrm>
            <a:off x="838200" y="1825624"/>
            <a:ext cx="10515600" cy="4893227"/>
          </a:xfrm>
        </p:spPr>
        <p:txBody>
          <a:bodyPr>
            <a:normAutofit/>
          </a:bodyPr>
          <a:lstStyle/>
          <a:p>
            <a:r>
              <a:rPr lang="en-US" dirty="0"/>
              <a:t>Thomas Hardy went first to the village school, and then to a school in Dorchester. He studied Greek by himself. In 1856, he was made an apprentice to John Hicks, an ecclesiastical architect in Dorchester. He continued his own reading encouraged by William Barnes, the Dorset poet. He was also encouraged by Horace Moule from whose friendship he owned much intellectual stimulus.</a:t>
            </a:r>
          </a:p>
          <a:p>
            <a:r>
              <a:rPr lang="en-US" dirty="0"/>
              <a:t>In 1857, he began to write verse and essays but on the advice of Moule, decided not to give up architecture.</a:t>
            </a:r>
          </a:p>
          <a:p>
            <a:r>
              <a:rPr lang="en-US" dirty="0"/>
              <a:t>after spending some time in sketching and measuring many old Dorset churches with a view to their restoration, he went to London to look for some work in 1862. he became assistant to Arthur Blomfield, and works hard in his profession. But he was confused whether literature or architecture should be his profession.</a:t>
            </a:r>
          </a:p>
          <a:p>
            <a:endParaRPr lang="en-US" dirty="0"/>
          </a:p>
          <a:p>
            <a:endParaRPr lang="en-US" dirty="0"/>
          </a:p>
        </p:txBody>
      </p:sp>
    </p:spTree>
    <p:extLst>
      <p:ext uri="{BB962C8B-B14F-4D97-AF65-F5344CB8AC3E}">
        <p14:creationId xmlns:p14="http://schemas.microsoft.com/office/powerpoint/2010/main" val="1750098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E64F5-108C-4623-A1FA-A1F1A579A70F}"/>
              </a:ext>
            </a:extLst>
          </p:cNvPr>
          <p:cNvSpPr>
            <a:spLocks noGrp="1"/>
          </p:cNvSpPr>
          <p:nvPr>
            <p:ph type="title"/>
          </p:nvPr>
        </p:nvSpPr>
        <p:spPr/>
        <p:txBody>
          <a:bodyPr/>
          <a:lstStyle/>
          <a:p>
            <a:r>
              <a:rPr lang="en-US" dirty="0"/>
              <a:t> </a:t>
            </a:r>
            <a:r>
              <a:rPr lang="en-US" u="sng" dirty="0"/>
              <a:t>Career</a:t>
            </a:r>
            <a:r>
              <a:rPr lang="en-US" dirty="0"/>
              <a:t>:</a:t>
            </a:r>
          </a:p>
        </p:txBody>
      </p:sp>
      <p:sp>
        <p:nvSpPr>
          <p:cNvPr id="3" name="Content Placeholder 2">
            <a:extLst>
              <a:ext uri="{FF2B5EF4-FFF2-40B4-BE49-F238E27FC236}">
                <a16:creationId xmlns:a16="http://schemas.microsoft.com/office/drawing/2014/main" id="{2BEF0CDC-5EFF-46A0-8031-F8B0A07CE71E}"/>
              </a:ext>
            </a:extLst>
          </p:cNvPr>
          <p:cNvSpPr>
            <a:spLocks noGrp="1"/>
          </p:cNvSpPr>
          <p:nvPr>
            <p:ph idx="1"/>
          </p:nvPr>
        </p:nvSpPr>
        <p:spPr>
          <a:xfrm>
            <a:off x="838200" y="1338470"/>
            <a:ext cx="10515600" cy="5367130"/>
          </a:xfrm>
        </p:spPr>
        <p:txBody>
          <a:bodyPr>
            <a:normAutofit lnSpcReduction="10000"/>
          </a:bodyPr>
          <a:lstStyle/>
          <a:p>
            <a:r>
              <a:rPr lang="en-US" dirty="0"/>
              <a:t>In March 1865, his first prose work, “A humorous sketch” was published in a journal. But he was more interested in poetry.</a:t>
            </a:r>
          </a:p>
          <a:p>
            <a:r>
              <a:rPr lang="en-US" dirty="0"/>
              <a:t>During 1867-1868 he wrote a “purpose” story, “The Poor Man and the Lady” but it wasn’t published as  George Merenith advices him to re-write this.</a:t>
            </a:r>
          </a:p>
          <a:p>
            <a:r>
              <a:rPr lang="en-US" dirty="0"/>
              <a:t>In 1870, he wrote a novel “Desperate Remedies”.</a:t>
            </a:r>
          </a:p>
          <a:p>
            <a:r>
              <a:rPr lang="en-US" dirty="0"/>
              <a:t>In 1872, he wrote “ Under the Greenwood Trees” in which he never surpassed in the delicate perfection of art.</a:t>
            </a:r>
          </a:p>
          <a:p>
            <a:r>
              <a:rPr lang="en-US" dirty="0"/>
              <a:t>In 1874, Hardy married to Emma Lavinia Gifford after which his 1</a:t>
            </a:r>
            <a:r>
              <a:rPr lang="en-US" baseline="30000" dirty="0"/>
              <a:t>st</a:t>
            </a:r>
            <a:r>
              <a:rPr lang="en-US" dirty="0"/>
              <a:t> popular success was “Far from the Madding Crowd”.</a:t>
            </a:r>
          </a:p>
          <a:p>
            <a:r>
              <a:rPr lang="en-US" dirty="0"/>
              <a:t> He was so fond of reading that he and his wife wandered England and Europe only with tools of books after marriage.</a:t>
            </a:r>
          </a:p>
          <a:p>
            <a:r>
              <a:rPr lang="en-US" dirty="0"/>
              <a:t>On return to London, “The Return of the Native’ was published in 1878.</a:t>
            </a:r>
          </a:p>
          <a:p>
            <a:r>
              <a:rPr lang="en-US" dirty="0"/>
              <a:t>Between 1878 and 1912, he wrote 9 more novels, 3 volumes of short stories, 3 collection of poems and completed the most massive, unique and characteristic achievement of his life “ The Dynasts” after which he came gradually to be acknowledged as the greatest writers of his times and won awards.</a:t>
            </a:r>
          </a:p>
        </p:txBody>
      </p:sp>
    </p:spTree>
    <p:extLst>
      <p:ext uri="{BB962C8B-B14F-4D97-AF65-F5344CB8AC3E}">
        <p14:creationId xmlns:p14="http://schemas.microsoft.com/office/powerpoint/2010/main" val="370878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BEBC3-8AD2-41CC-AC57-9E1B8F19EA51}"/>
              </a:ext>
            </a:extLst>
          </p:cNvPr>
          <p:cNvSpPr>
            <a:spLocks noGrp="1"/>
          </p:cNvSpPr>
          <p:nvPr>
            <p:ph type="title"/>
          </p:nvPr>
        </p:nvSpPr>
        <p:spPr/>
        <p:txBody>
          <a:bodyPr/>
          <a:lstStyle/>
          <a:p>
            <a:r>
              <a:rPr lang="en-US" u="sng" dirty="0"/>
              <a:t>Personal life</a:t>
            </a:r>
            <a:r>
              <a:rPr lang="en-US" dirty="0"/>
              <a:t>:</a:t>
            </a:r>
          </a:p>
        </p:txBody>
      </p:sp>
      <p:sp>
        <p:nvSpPr>
          <p:cNvPr id="3" name="Content Placeholder 2">
            <a:extLst>
              <a:ext uri="{FF2B5EF4-FFF2-40B4-BE49-F238E27FC236}">
                <a16:creationId xmlns:a16="http://schemas.microsoft.com/office/drawing/2014/main" id="{1C495872-C9B3-4223-8C4D-01F75BFA6F0C}"/>
              </a:ext>
            </a:extLst>
          </p:cNvPr>
          <p:cNvSpPr>
            <a:spLocks noGrp="1"/>
          </p:cNvSpPr>
          <p:nvPr>
            <p:ph idx="1"/>
          </p:nvPr>
        </p:nvSpPr>
        <p:spPr/>
        <p:txBody>
          <a:bodyPr/>
          <a:lstStyle/>
          <a:p>
            <a:r>
              <a:rPr lang="en-US" dirty="0"/>
              <a:t>Outwardly, Hardy seemed to live a tranquil and successful life. But there was unrest beneath the peaceful surface. His personal life was overshadowed by what at last became his wife’s virtual insanity.</a:t>
            </a:r>
          </a:p>
          <a:p>
            <a:r>
              <a:rPr lang="en-US" dirty="0"/>
              <a:t>His wife became the victim of delusions, among them the conviction that she had married much beneath her parental status and that she herself has actually written much of Hardy’s work. She even tried  to stop the publication of “Jude the obscure” considering it immoral.</a:t>
            </a:r>
          </a:p>
          <a:p>
            <a:r>
              <a:rPr lang="en-US" dirty="0"/>
              <a:t>Hardy never repent his marriage and never tried to get rid of his wife.</a:t>
            </a:r>
          </a:p>
          <a:p>
            <a:r>
              <a:rPr lang="en-US" dirty="0"/>
              <a:t>After the death of his 1</a:t>
            </a:r>
            <a:r>
              <a:rPr lang="en-US" baseline="30000" dirty="0"/>
              <a:t>st</a:t>
            </a:r>
            <a:r>
              <a:rPr lang="en-US" dirty="0"/>
              <a:t> wife, he married “Florence Emily Dugdale”, charming and sympathetic, much younger than he.</a:t>
            </a:r>
          </a:p>
          <a:p>
            <a:endParaRPr lang="en-US" dirty="0"/>
          </a:p>
        </p:txBody>
      </p:sp>
    </p:spTree>
    <p:extLst>
      <p:ext uri="{BB962C8B-B14F-4D97-AF65-F5344CB8AC3E}">
        <p14:creationId xmlns:p14="http://schemas.microsoft.com/office/powerpoint/2010/main" val="398797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23CC0-78E4-49C7-89CB-940E7D3E7C28}"/>
              </a:ext>
            </a:extLst>
          </p:cNvPr>
          <p:cNvSpPr>
            <a:spLocks noGrp="1"/>
          </p:cNvSpPr>
          <p:nvPr>
            <p:ph type="title"/>
          </p:nvPr>
        </p:nvSpPr>
        <p:spPr/>
        <p:txBody>
          <a:bodyPr/>
          <a:lstStyle/>
          <a:p>
            <a:r>
              <a:rPr lang="en-US" u="sng" dirty="0"/>
              <a:t>Death and Career summary</a:t>
            </a:r>
          </a:p>
        </p:txBody>
      </p:sp>
      <p:sp>
        <p:nvSpPr>
          <p:cNvPr id="3" name="Content Placeholder 2">
            <a:extLst>
              <a:ext uri="{FF2B5EF4-FFF2-40B4-BE49-F238E27FC236}">
                <a16:creationId xmlns:a16="http://schemas.microsoft.com/office/drawing/2014/main" id="{1E0314B1-2FBF-462F-981D-A8B1AC024848}"/>
              </a:ext>
            </a:extLst>
          </p:cNvPr>
          <p:cNvSpPr>
            <a:spLocks noGrp="1"/>
          </p:cNvSpPr>
          <p:nvPr>
            <p:ph idx="1"/>
          </p:nvPr>
        </p:nvSpPr>
        <p:spPr>
          <a:xfrm>
            <a:off x="838200" y="1364974"/>
            <a:ext cx="10515600" cy="5380383"/>
          </a:xfrm>
        </p:spPr>
        <p:txBody>
          <a:bodyPr>
            <a:normAutofit/>
          </a:bodyPr>
          <a:lstStyle/>
          <a:p>
            <a:r>
              <a:rPr lang="en-US" dirty="0"/>
              <a:t>A feeling of remorse and grief led hardy to write some of the most moving “love poems” of any period.</a:t>
            </a:r>
          </a:p>
          <a:p>
            <a:r>
              <a:rPr lang="en-US" dirty="0"/>
              <a:t>His old age brought a harvest of poetry.</a:t>
            </a:r>
          </a:p>
          <a:p>
            <a:r>
              <a:rPr lang="en-US" dirty="0"/>
              <a:t>Hardy’s death was a major loss of the world of Literature. He is mourned as “the last of the great Victorians.”</a:t>
            </a:r>
          </a:p>
          <a:p>
            <a:r>
              <a:rPr lang="en-US" dirty="0"/>
              <a:t>His entire career can be divided into three periods;</a:t>
            </a:r>
          </a:p>
          <a:p>
            <a:pPr marL="514350" indent="-514350">
              <a:buFont typeface="+mj-lt"/>
              <a:buAutoNum type="arabicPeriod"/>
            </a:pPr>
            <a:r>
              <a:rPr lang="en-US" dirty="0"/>
              <a:t>As a novelist which ends with “Jude the Obscure” which is insistent in metaphysical characteristics.</a:t>
            </a:r>
          </a:p>
          <a:p>
            <a:pPr marL="514350" indent="-514350">
              <a:buFont typeface="+mj-lt"/>
              <a:buAutoNum type="arabicPeriod"/>
            </a:pPr>
            <a:r>
              <a:rPr lang="en-US" dirty="0"/>
              <a:t>2</a:t>
            </a:r>
            <a:r>
              <a:rPr lang="en-US" baseline="30000" dirty="0"/>
              <a:t>nd</a:t>
            </a:r>
            <a:r>
              <a:rPr lang="en-US" dirty="0"/>
              <a:t> period consist of “The Dynasts”, the greatest achievement of his life, This great poem is metaphysical in nature which is compared to Milton’s Paradise Lost.</a:t>
            </a:r>
          </a:p>
          <a:p>
            <a:pPr marL="514350" indent="-514350">
              <a:buFont typeface="+mj-lt"/>
              <a:buAutoNum type="arabicPeriod"/>
            </a:pPr>
            <a:r>
              <a:rPr lang="en-US" dirty="0"/>
              <a:t>3</a:t>
            </a:r>
            <a:r>
              <a:rPr lang="en-US" baseline="30000" dirty="0"/>
              <a:t>rd</a:t>
            </a:r>
            <a:r>
              <a:rPr lang="en-US" dirty="0"/>
              <a:t> period begins with “Time’s Laughing Stocks” in 1909 and is devoted to Lyrical Poetry. </a:t>
            </a:r>
          </a:p>
          <a:p>
            <a:pPr marL="514350" indent="-514350">
              <a:buFont typeface="+mj-lt"/>
              <a:buAutoNum type="arabicPeriod"/>
            </a:pPr>
            <a:endParaRPr lang="en-US" dirty="0"/>
          </a:p>
          <a:p>
            <a:endParaRPr lang="en-US" dirty="0"/>
          </a:p>
        </p:txBody>
      </p:sp>
    </p:spTree>
    <p:extLst>
      <p:ext uri="{BB962C8B-B14F-4D97-AF65-F5344CB8AC3E}">
        <p14:creationId xmlns:p14="http://schemas.microsoft.com/office/powerpoint/2010/main" val="1418311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1DD56-CD1A-4C52-8D4F-38B57B2AB2DE}"/>
              </a:ext>
            </a:extLst>
          </p:cNvPr>
          <p:cNvSpPr>
            <a:spLocks noGrp="1"/>
          </p:cNvSpPr>
          <p:nvPr>
            <p:ph type="title"/>
          </p:nvPr>
        </p:nvSpPr>
        <p:spPr>
          <a:xfrm>
            <a:off x="838200" y="132523"/>
            <a:ext cx="10515600" cy="914399"/>
          </a:xfrm>
        </p:spPr>
        <p:txBody>
          <a:bodyPr/>
          <a:lstStyle/>
          <a:p>
            <a:r>
              <a:rPr lang="en-US" u="sng" dirty="0"/>
              <a:t>Themes of Thomas Hardy</a:t>
            </a:r>
          </a:p>
        </p:txBody>
      </p:sp>
      <p:sp>
        <p:nvSpPr>
          <p:cNvPr id="3" name="Content Placeholder 2">
            <a:extLst>
              <a:ext uri="{FF2B5EF4-FFF2-40B4-BE49-F238E27FC236}">
                <a16:creationId xmlns:a16="http://schemas.microsoft.com/office/drawing/2014/main" id="{87998F0B-D8C5-4B99-81D2-313642995D10}"/>
              </a:ext>
            </a:extLst>
          </p:cNvPr>
          <p:cNvSpPr>
            <a:spLocks noGrp="1"/>
          </p:cNvSpPr>
          <p:nvPr>
            <p:ph idx="1"/>
          </p:nvPr>
        </p:nvSpPr>
        <p:spPr>
          <a:xfrm>
            <a:off x="838200" y="1046922"/>
            <a:ext cx="10515600" cy="5811078"/>
          </a:xfrm>
        </p:spPr>
        <p:txBody>
          <a:bodyPr>
            <a:normAutofit lnSpcReduction="10000"/>
          </a:bodyPr>
          <a:lstStyle/>
          <a:p>
            <a:pPr marL="0" indent="0">
              <a:buNone/>
            </a:pPr>
            <a:endParaRPr lang="en-US" dirty="0"/>
          </a:p>
          <a:p>
            <a:pPr marL="0" indent="0" algn="just">
              <a:buNone/>
            </a:pPr>
            <a:r>
              <a:rPr lang="en-US" dirty="0"/>
              <a:t>One of the striking character of Hardy’s writings is his impressive and extensive details and description of nature, landscapes and surroundings. </a:t>
            </a:r>
          </a:p>
          <a:p>
            <a:pPr marL="0" indent="0">
              <a:buNone/>
            </a:pPr>
            <a:r>
              <a:rPr lang="en-US" dirty="0"/>
              <a:t> Following are some major themes which Hardy has expressed prominently in his works</a:t>
            </a:r>
          </a:p>
          <a:p>
            <a:pPr marL="0" indent="0">
              <a:buNone/>
            </a:pPr>
            <a:endParaRPr lang="en-US" dirty="0"/>
          </a:p>
          <a:p>
            <a:r>
              <a:rPr lang="en-US" dirty="0"/>
              <a:t>Meloncholy </a:t>
            </a:r>
          </a:p>
          <a:p>
            <a:r>
              <a:rPr lang="en-US" dirty="0"/>
              <a:t>Fatalism</a:t>
            </a:r>
          </a:p>
          <a:p>
            <a:r>
              <a:rPr lang="en-US" dirty="0"/>
              <a:t>Rural life</a:t>
            </a:r>
          </a:p>
          <a:p>
            <a:r>
              <a:rPr lang="en-US" dirty="0"/>
              <a:t>Social class</a:t>
            </a:r>
          </a:p>
          <a:p>
            <a:r>
              <a:rPr lang="en-US" dirty="0"/>
              <a:t>Religion</a:t>
            </a:r>
          </a:p>
          <a:p>
            <a:r>
              <a:rPr lang="en-US" dirty="0"/>
              <a:t>Love </a:t>
            </a:r>
          </a:p>
          <a:p>
            <a:r>
              <a:rPr lang="en-US" dirty="0"/>
              <a:t>Marriage</a:t>
            </a:r>
          </a:p>
          <a:p>
            <a:r>
              <a:rPr lang="en-US" dirty="0"/>
              <a:t>Pastoral</a:t>
            </a:r>
          </a:p>
          <a:p>
            <a:r>
              <a:rPr lang="en-US" dirty="0"/>
              <a:t>Tragic endings</a:t>
            </a:r>
          </a:p>
          <a:p>
            <a:r>
              <a:rPr lang="en-US" dirty="0"/>
              <a:t>Social circumstances.</a:t>
            </a:r>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781140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4B47F-F641-4FE6-BF20-76932952D620}"/>
              </a:ext>
            </a:extLst>
          </p:cNvPr>
          <p:cNvSpPr>
            <a:spLocks noGrp="1"/>
          </p:cNvSpPr>
          <p:nvPr>
            <p:ph type="title"/>
          </p:nvPr>
        </p:nvSpPr>
        <p:spPr/>
        <p:txBody>
          <a:bodyPr/>
          <a:lstStyle/>
          <a:p>
            <a:r>
              <a:rPr lang="en-US" u="sng" dirty="0"/>
              <a:t>Novels List</a:t>
            </a:r>
            <a:r>
              <a:rPr lang="en-US" dirty="0"/>
              <a:t>:</a:t>
            </a:r>
          </a:p>
        </p:txBody>
      </p:sp>
      <p:sp>
        <p:nvSpPr>
          <p:cNvPr id="3" name="Content Placeholder 2">
            <a:extLst>
              <a:ext uri="{FF2B5EF4-FFF2-40B4-BE49-F238E27FC236}">
                <a16:creationId xmlns:a16="http://schemas.microsoft.com/office/drawing/2014/main" id="{FA8EE34C-3BE8-4938-B904-D965AD29D291}"/>
              </a:ext>
            </a:extLst>
          </p:cNvPr>
          <p:cNvSpPr>
            <a:spLocks noGrp="1"/>
          </p:cNvSpPr>
          <p:nvPr>
            <p:ph idx="1"/>
          </p:nvPr>
        </p:nvSpPr>
        <p:spPr>
          <a:xfrm>
            <a:off x="838200" y="1298712"/>
            <a:ext cx="10515600" cy="5559287"/>
          </a:xfrm>
        </p:spPr>
        <p:txBody>
          <a:bodyPr>
            <a:normAutofit/>
          </a:bodyPr>
          <a:lstStyle/>
          <a:p>
            <a:pPr marL="0" indent="0">
              <a:buNone/>
            </a:pPr>
            <a:r>
              <a:rPr lang="en-US" dirty="0"/>
              <a:t> Following are the novels written by Thomas Hardy:</a:t>
            </a:r>
          </a:p>
          <a:p>
            <a:r>
              <a:rPr lang="en-US" i="1" dirty="0">
                <a:hlinkClick r:id="rId2" tooltip="Desperate Remedies">
                  <a:extLst>
                    <a:ext uri="{A12FA001-AC4F-418D-AE19-62706E023703}">
                      <ahyp:hlinkClr xmlns:ahyp="http://schemas.microsoft.com/office/drawing/2018/hyperlinkcolor" val="tx"/>
                    </a:ext>
                  </a:extLst>
                </a:hlinkClick>
              </a:rPr>
              <a:t>Desperate Remedies</a:t>
            </a:r>
            <a:r>
              <a:rPr lang="en-US" i="1" dirty="0"/>
              <a:t>: A Novel</a:t>
            </a:r>
            <a:r>
              <a:rPr lang="en-US" dirty="0"/>
              <a:t> (1871)</a:t>
            </a:r>
          </a:p>
          <a:p>
            <a:r>
              <a:rPr lang="en-US" i="1" dirty="0">
                <a:hlinkClick r:id="rId3" tooltip="The Hand of Ethelberta">
                  <a:extLst>
                    <a:ext uri="{A12FA001-AC4F-418D-AE19-62706E023703}">
                      <ahyp:hlinkClr xmlns:ahyp="http://schemas.microsoft.com/office/drawing/2018/hyperlinkcolor" val="tx"/>
                    </a:ext>
                  </a:extLst>
                </a:hlinkClick>
              </a:rPr>
              <a:t>The Hand of Ethelberta</a:t>
            </a:r>
            <a:r>
              <a:rPr lang="en-US" i="1" dirty="0"/>
              <a:t>: A Comedy in Chapters</a:t>
            </a:r>
            <a:r>
              <a:rPr lang="en-US" dirty="0"/>
              <a:t> (1876)</a:t>
            </a:r>
          </a:p>
          <a:p>
            <a:r>
              <a:rPr lang="en-US" i="1" dirty="0">
                <a:hlinkClick r:id="rId4" tooltip="A Laodicean">
                  <a:extLst>
                    <a:ext uri="{A12FA001-AC4F-418D-AE19-62706E023703}">
                      <ahyp:hlinkClr xmlns:ahyp="http://schemas.microsoft.com/office/drawing/2018/hyperlinkcolor" val="tx"/>
                    </a:ext>
                  </a:extLst>
                </a:hlinkClick>
              </a:rPr>
              <a:t>A Laodicean</a:t>
            </a:r>
            <a:r>
              <a:rPr lang="en-US" i="1" dirty="0"/>
              <a:t>: A Story of To-day</a:t>
            </a:r>
            <a:r>
              <a:rPr lang="en-US" dirty="0"/>
              <a:t> (1881)</a:t>
            </a:r>
          </a:p>
          <a:p>
            <a:r>
              <a:rPr lang="en-US" i="1" dirty="0">
                <a:hlinkClick r:id="rId5" tooltip="A Pair of Blue Eyes">
                  <a:extLst>
                    <a:ext uri="{A12FA001-AC4F-418D-AE19-62706E023703}">
                      <ahyp:hlinkClr xmlns:ahyp="http://schemas.microsoft.com/office/drawing/2018/hyperlinkcolor" val="tx"/>
                    </a:ext>
                  </a:extLst>
                </a:hlinkClick>
              </a:rPr>
              <a:t>A Pair of Blue Eyes</a:t>
            </a:r>
            <a:r>
              <a:rPr lang="en-US" i="1" dirty="0"/>
              <a:t>: A Novel</a:t>
            </a:r>
            <a:r>
              <a:rPr lang="en-US" dirty="0"/>
              <a:t> (1873)</a:t>
            </a:r>
          </a:p>
          <a:p>
            <a:r>
              <a:rPr lang="en-US" i="1" dirty="0">
                <a:hlinkClick r:id="rId6" tooltip="The Trumpet-Major">
                  <a:extLst>
                    <a:ext uri="{A12FA001-AC4F-418D-AE19-62706E023703}">
                      <ahyp:hlinkClr xmlns:ahyp="http://schemas.microsoft.com/office/drawing/2018/hyperlinkcolor" val="tx"/>
                    </a:ext>
                  </a:extLst>
                </a:hlinkClick>
              </a:rPr>
              <a:t>The Trumpet-Major</a:t>
            </a:r>
            <a:r>
              <a:rPr lang="en-US" dirty="0"/>
              <a:t> (1880)</a:t>
            </a:r>
          </a:p>
          <a:p>
            <a:r>
              <a:rPr lang="en-US" i="1" dirty="0">
                <a:hlinkClick r:id="rId7" tooltip="Two on a Tower">
                  <a:extLst>
                    <a:ext uri="{A12FA001-AC4F-418D-AE19-62706E023703}">
                      <ahyp:hlinkClr xmlns:ahyp="http://schemas.microsoft.com/office/drawing/2018/hyperlinkcolor" val="tx"/>
                    </a:ext>
                  </a:extLst>
                </a:hlinkClick>
              </a:rPr>
              <a:t>Two on a Tower</a:t>
            </a:r>
            <a:r>
              <a:rPr lang="en-US" i="1" dirty="0"/>
              <a:t>: A Romance</a:t>
            </a:r>
            <a:r>
              <a:rPr lang="en-US" dirty="0"/>
              <a:t> (1882)</a:t>
            </a:r>
          </a:p>
          <a:p>
            <a:r>
              <a:rPr lang="en-US" i="1" dirty="0">
                <a:hlinkClick r:id="rId5" tooltip="A Pair of Blue Eyes">
                  <a:extLst>
                    <a:ext uri="{A12FA001-AC4F-418D-AE19-62706E023703}">
                      <ahyp:hlinkClr xmlns:ahyp="http://schemas.microsoft.com/office/drawing/2018/hyperlinkcolor" val="tx"/>
                    </a:ext>
                  </a:extLst>
                </a:hlinkClick>
              </a:rPr>
              <a:t>A Pair of Blue Eyes</a:t>
            </a:r>
            <a:r>
              <a:rPr lang="en-US" i="1" dirty="0"/>
              <a:t>: A Novel</a:t>
            </a:r>
            <a:r>
              <a:rPr lang="en-US" dirty="0"/>
              <a:t> (1873)</a:t>
            </a:r>
          </a:p>
          <a:p>
            <a:r>
              <a:rPr lang="en-US" i="1" dirty="0">
                <a:hlinkClick r:id="rId6" tooltip="The Trumpet-Major">
                  <a:extLst>
                    <a:ext uri="{A12FA001-AC4F-418D-AE19-62706E023703}">
                      <ahyp:hlinkClr xmlns:ahyp="http://schemas.microsoft.com/office/drawing/2018/hyperlinkcolor" val="tx"/>
                    </a:ext>
                  </a:extLst>
                </a:hlinkClick>
              </a:rPr>
              <a:t>The Trumpet-Major</a:t>
            </a:r>
            <a:r>
              <a:rPr lang="en-US" dirty="0"/>
              <a:t> (1880)</a:t>
            </a:r>
          </a:p>
          <a:p>
            <a:r>
              <a:rPr lang="en-US" i="1" dirty="0">
                <a:hlinkClick r:id="rId7" tooltip="Two on a Tower">
                  <a:extLst>
                    <a:ext uri="{A12FA001-AC4F-418D-AE19-62706E023703}">
                      <ahyp:hlinkClr xmlns:ahyp="http://schemas.microsoft.com/office/drawing/2018/hyperlinkcolor" val="tx"/>
                    </a:ext>
                  </a:extLst>
                </a:hlinkClick>
              </a:rPr>
              <a:t>Two on a Tower</a:t>
            </a:r>
            <a:r>
              <a:rPr lang="en-US" i="1" dirty="0"/>
              <a:t>: A Romance</a:t>
            </a:r>
            <a:r>
              <a:rPr lang="en-US" dirty="0"/>
              <a:t> (1882)</a:t>
            </a:r>
          </a:p>
          <a:p>
            <a:pPr algn="just"/>
            <a:r>
              <a:rPr lang="en-US" i="1" dirty="0">
                <a:hlinkClick r:id="rId8" tooltip="Tess of the d'Urbervilles">
                  <a:extLst>
                    <a:ext uri="{A12FA001-AC4F-418D-AE19-62706E023703}">
                      <ahyp:hlinkClr xmlns:ahyp="http://schemas.microsoft.com/office/drawing/2018/hyperlinkcolor" val="tx"/>
                    </a:ext>
                  </a:extLst>
                </a:hlinkClick>
              </a:rPr>
              <a:t>Tess of the d'Urbervilles</a:t>
            </a:r>
            <a:r>
              <a:rPr lang="en-US" i="1" dirty="0"/>
              <a:t>: A Pure Woman Faithfully Presented</a:t>
            </a:r>
            <a:r>
              <a:rPr lang="en-US" dirty="0"/>
              <a:t> (1891)</a:t>
            </a:r>
          </a:p>
          <a:p>
            <a:r>
              <a:rPr lang="en-US" i="1" dirty="0">
                <a:hlinkClick r:id="rId9" tooltip="Jude the Obscure">
                  <a:extLst>
                    <a:ext uri="{A12FA001-AC4F-418D-AE19-62706E023703}">
                      <ahyp:hlinkClr xmlns:ahyp="http://schemas.microsoft.com/office/drawing/2018/hyperlinkcolor" val="tx"/>
                    </a:ext>
                  </a:extLst>
                </a:hlinkClick>
              </a:rPr>
              <a:t>Jude the Obscure</a:t>
            </a:r>
            <a:r>
              <a:rPr lang="en-US" dirty="0"/>
              <a:t> (1895)</a:t>
            </a:r>
          </a:p>
        </p:txBody>
      </p:sp>
    </p:spTree>
    <p:extLst>
      <p:ext uri="{BB962C8B-B14F-4D97-AF65-F5344CB8AC3E}">
        <p14:creationId xmlns:p14="http://schemas.microsoft.com/office/powerpoint/2010/main" val="2999372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0B06E-83D7-4059-801C-8EB36A488FF2}"/>
              </a:ext>
            </a:extLst>
          </p:cNvPr>
          <p:cNvSpPr>
            <a:spLocks noGrp="1"/>
          </p:cNvSpPr>
          <p:nvPr>
            <p:ph type="title"/>
          </p:nvPr>
        </p:nvSpPr>
        <p:spPr/>
        <p:txBody>
          <a:bodyPr/>
          <a:lstStyle/>
          <a:p>
            <a:r>
              <a:rPr lang="en-US" dirty="0"/>
              <a:t>       </a:t>
            </a:r>
            <a:r>
              <a:rPr lang="en-US" u="sng" dirty="0"/>
              <a:t>Thomas Hardy and Tess</a:t>
            </a:r>
            <a:br>
              <a:rPr lang="en-US" dirty="0"/>
            </a:br>
            <a:r>
              <a:rPr lang="en-US" dirty="0"/>
              <a:t>          </a:t>
            </a:r>
            <a:r>
              <a:rPr lang="en-US" u="sng" dirty="0"/>
              <a:t>of the D’Urbervilles</a:t>
            </a:r>
          </a:p>
        </p:txBody>
      </p:sp>
      <p:sp>
        <p:nvSpPr>
          <p:cNvPr id="3" name="Content Placeholder 2">
            <a:extLst>
              <a:ext uri="{FF2B5EF4-FFF2-40B4-BE49-F238E27FC236}">
                <a16:creationId xmlns:a16="http://schemas.microsoft.com/office/drawing/2014/main" id="{7DC00201-5624-44BB-8061-23D6D5746E0B}"/>
              </a:ext>
            </a:extLst>
          </p:cNvPr>
          <p:cNvSpPr>
            <a:spLocks noGrp="1"/>
          </p:cNvSpPr>
          <p:nvPr>
            <p:ph idx="1"/>
          </p:nvPr>
        </p:nvSpPr>
        <p:spPr>
          <a:xfrm>
            <a:off x="677334" y="2160589"/>
            <a:ext cx="8596668" cy="4346228"/>
          </a:xfrm>
        </p:spPr>
        <p:txBody>
          <a:bodyPr>
            <a:normAutofit lnSpcReduction="10000"/>
          </a:bodyPr>
          <a:lstStyle/>
          <a:p>
            <a:pPr fontAlgn="base"/>
            <a:r>
              <a:rPr lang="en-US" dirty="0">
                <a:solidFill>
                  <a:schemeClr val="tx1"/>
                </a:solidFill>
              </a:rPr>
              <a:t>Tess of the d'Urbervilles, like the other major works by </a:t>
            </a:r>
            <a:r>
              <a:rPr lang="en-US" dirty="0">
                <a:solidFill>
                  <a:schemeClr val="tx1"/>
                </a:solidFill>
                <a:hlinkClick r:id="rId2">
                  <a:extLst>
                    <a:ext uri="{A12FA001-AC4F-418D-AE19-62706E023703}">
                      <ahyp:hlinkClr xmlns:ahyp="http://schemas.microsoft.com/office/drawing/2018/hyperlinkcolor" val="tx"/>
                    </a:ext>
                  </a:extLst>
                </a:hlinkClick>
              </a:rPr>
              <a:t>Thomas Hardy</a:t>
            </a:r>
            <a:r>
              <a:rPr lang="en-US" dirty="0">
                <a:solidFill>
                  <a:schemeClr val="tx1"/>
                </a:solidFill>
              </a:rPr>
              <a:t>, although technically a nineteenth century work, anticipates the twentieth century in regard to the nature and treatment of its subject matter. Tess of the d'Urbervilles was the twelfth novel published by Thomas Hardy. He began the novel in 1889 and it was originally serialized in the Graphic after being rejected by several other periodicals from July to December in 1891. It was finally published as a novel in December of 1891. The novel questions society's sexual mores by compassionately portraying a heroine who is seduced by the son of her employer and who thus is not considered a pure and chaste woman by the rest of society. Upon its publication, Tess of the d'Urbervilles encountered brutally hostile reviews; although it is now considered a major work of fiction, the poor reception of Tess and </a:t>
            </a:r>
            <a:r>
              <a:rPr lang="en-US" dirty="0">
                <a:solidFill>
                  <a:schemeClr val="tx1"/>
                </a:solidFill>
                <a:hlinkClick r:id="rId3">
                  <a:extLst>
                    <a:ext uri="{A12FA001-AC4F-418D-AE19-62706E023703}">
                      <ahyp:hlinkClr xmlns:ahyp="http://schemas.microsoft.com/office/drawing/2018/hyperlinkcolor" val="tx"/>
                    </a:ext>
                  </a:extLst>
                </a:hlinkClick>
              </a:rPr>
              <a:t>Jude the Obscure</a:t>
            </a:r>
            <a:r>
              <a:rPr lang="en-US" dirty="0">
                <a:solidFill>
                  <a:schemeClr val="tx1"/>
                </a:solidFill>
              </a:rPr>
              <a:t> precipitated Thomas Hardy's transition from writing fiction to poetry. Nevertheless, the novel was commercially successful and assured Hardy's financial security</a:t>
            </a:r>
            <a:r>
              <a:rPr lang="en-US" dirty="0"/>
              <a:t>.</a:t>
            </a:r>
            <a:br>
              <a:rPr lang="en-US" dirty="0"/>
            </a:br>
            <a:endParaRPr lang="en-US" dirty="0"/>
          </a:p>
        </p:txBody>
      </p:sp>
    </p:spTree>
    <p:extLst>
      <p:ext uri="{BB962C8B-B14F-4D97-AF65-F5344CB8AC3E}">
        <p14:creationId xmlns:p14="http://schemas.microsoft.com/office/powerpoint/2010/main" val="203031733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351</TotalTime>
  <Words>1168</Words>
  <Application>Microsoft Office PowerPoint</Application>
  <PresentationFormat>Widescreen</PresentationFormat>
  <Paragraphs>63</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Bahnschrift Condensed</vt:lpstr>
      <vt:lpstr>Trebuchet MS</vt:lpstr>
      <vt:lpstr>Wingdings 3</vt:lpstr>
      <vt:lpstr>Facet</vt:lpstr>
      <vt:lpstr>                Tess of the D’Urbervilles</vt:lpstr>
      <vt:lpstr>    Education and profession:</vt:lpstr>
      <vt:lpstr> Career:</vt:lpstr>
      <vt:lpstr>Personal life:</vt:lpstr>
      <vt:lpstr>Death and Career summary</vt:lpstr>
      <vt:lpstr>Themes of Thomas Hardy</vt:lpstr>
      <vt:lpstr>Novels List:</vt:lpstr>
      <vt:lpstr>       Thomas Hardy and Tess           of the D’Urbervilles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Tess of the D’Urbervilles</dc:title>
  <dc:creator>Warda</dc:creator>
  <cp:lastModifiedBy>Warda</cp:lastModifiedBy>
  <cp:revision>22</cp:revision>
  <dcterms:created xsi:type="dcterms:W3CDTF">2020-05-03T12:06:28Z</dcterms:created>
  <dcterms:modified xsi:type="dcterms:W3CDTF">2020-05-04T00:49:39Z</dcterms:modified>
</cp:coreProperties>
</file>