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4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58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4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964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9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47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3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10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71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02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69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828800"/>
            <a:ext cx="6019800" cy="17716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Psychological and Emotional Impact</a:t>
            </a:r>
            <a:br>
              <a:rPr lang="en-US" dirty="0"/>
            </a:br>
            <a:r>
              <a:rPr lang="en-US" dirty="0"/>
              <a:t>of Emergency Situations</a:t>
            </a:r>
          </a:p>
        </p:txBody>
      </p:sp>
    </p:spTree>
    <p:extLst>
      <p:ext uri="{BB962C8B-B14F-4D97-AF65-F5344CB8AC3E}">
        <p14:creationId xmlns:p14="http://schemas.microsoft.com/office/powerpoint/2010/main" val="20626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810"/>
            <a:ext cx="7086600" cy="67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50" y="304800"/>
            <a:ext cx="6324600" cy="4751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286" y="5056496"/>
            <a:ext cx="6324600" cy="153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707"/>
            <a:ext cx="65030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035"/>
            <a:ext cx="7010400" cy="68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Three characteristics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that lead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to successful coping are hardiness,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self enhancement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, and positive emotion.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2333624"/>
            <a:ext cx="4995862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7" y="533400"/>
            <a:ext cx="648123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Individuals who perform crisis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intervention work function less like a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therapist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and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operate more like an empathetic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consultant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whose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aim is to reduce distress, ensure basic survival needs, and reconnect individuals to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service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providers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and community resources that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will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establish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a positive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and hopeful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outlook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for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long-term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recovery.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91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2790"/>
            <a:ext cx="6798735" cy="1303867"/>
          </a:xfrm>
        </p:spPr>
        <p:txBody>
          <a:bodyPr/>
          <a:lstStyle/>
          <a:p>
            <a:r>
              <a:rPr lang="en-US" dirty="0"/>
              <a:t>Educational Interventions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676400"/>
            <a:ext cx="7848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latin typeface="Minion-Regular"/>
              </a:rPr>
              <a:t>Educational methods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including </a:t>
            </a:r>
            <a:r>
              <a:rPr lang="en-US" sz="2800" b="1" dirty="0" smtClean="0">
                <a:solidFill>
                  <a:srgbClr val="FF0000"/>
                </a:solidFill>
                <a:latin typeface="Minion-Regular"/>
              </a:rPr>
              <a:t>brochures</a:t>
            </a:r>
            <a:r>
              <a:rPr lang="en-US" sz="2800" b="1" dirty="0">
                <a:solidFill>
                  <a:srgbClr val="FF0000"/>
                </a:solidFill>
                <a:latin typeface="Minion-Regular"/>
              </a:rPr>
              <a:t>, media portrayals, and public seminars that can </a:t>
            </a:r>
            <a:r>
              <a:rPr lang="en-US" sz="2800" b="1" dirty="0" smtClean="0">
                <a:solidFill>
                  <a:srgbClr val="FF0000"/>
                </a:solidFill>
                <a:latin typeface="Minion-Regular"/>
              </a:rPr>
              <a:t>be used </a:t>
            </a:r>
            <a:r>
              <a:rPr lang="en-US" sz="2800" b="1" dirty="0">
                <a:solidFill>
                  <a:srgbClr val="FF0000"/>
                </a:solidFill>
                <a:latin typeface="Minion-Regular"/>
              </a:rPr>
              <a:t>both before and after traumatic events to reduce </a:t>
            </a:r>
            <a:r>
              <a:rPr lang="en-US" sz="2800" b="1" dirty="0" smtClean="0">
                <a:solidFill>
                  <a:srgbClr val="FF0000"/>
                </a:solidFill>
                <a:latin typeface="Minion-Regular"/>
              </a:rPr>
              <a:t>the confusion</a:t>
            </a:r>
            <a:r>
              <a:rPr lang="en-US" sz="2800" b="1" dirty="0" smtClean="0">
                <a:solidFill>
                  <a:srgbClr val="231F20"/>
                </a:solidFill>
                <a:latin typeface="Minion-Regular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and perceived helplessness that often accompany</a:t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>critical incidents and crisis situations. </a:t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10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1000" dirty="0">
                <a:solidFill>
                  <a:srgbClr val="231F20"/>
                </a:solidFill>
                <a:latin typeface="Minion-Regular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227663"/>
          </a:xfrm>
        </p:spPr>
        <p:txBody>
          <a:bodyPr>
            <a:normAutofit fontScale="90000"/>
          </a:bodyPr>
          <a:lstStyle/>
          <a:p>
            <a:r>
              <a:rPr lang="en-US" dirty="0"/>
              <a:t>Psychological Debriefing Interventions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417638"/>
            <a:ext cx="7848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latin typeface="Minion-Regular"/>
              </a:rPr>
              <a:t>The International Critical</a:t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>Incident Stress Foundation, Inc. (ICISF) reports that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not only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has CISD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 (</a:t>
            </a:r>
            <a:r>
              <a:rPr lang="en-US" sz="2800" b="1" dirty="0"/>
              <a:t>critical incident stress </a:t>
            </a:r>
            <a:r>
              <a:rPr lang="en-US" sz="2800" b="1" dirty="0" smtClean="0"/>
              <a:t>debriefing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prevented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the development of PTSD in a</a:t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>variety of groups, but the procedure was also found to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be particularly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helpful for intact groups who endured a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wide range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of potentially traumatic experiences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.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 CISD is more effective in homogenous groups such as athletic teams than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in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non homogenous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groups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6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60" y="533400"/>
            <a:ext cx="541451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sychological trauma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001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latin typeface="Minion-Regular"/>
              </a:rPr>
              <a:t>According to this definition, it is conceivable that two athletes can experience the</a:t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b="1" dirty="0">
                <a:solidFill>
                  <a:srgbClr val="231F20"/>
                </a:solidFill>
                <a:latin typeface="Minion-Regular"/>
              </a:rPr>
              <a:t>same physically “traumatic” injury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, yet one can develop an</a:t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b="1" dirty="0">
                <a:solidFill>
                  <a:srgbClr val="231F20"/>
                </a:solidFill>
                <a:latin typeface="Minion-Regular"/>
              </a:rPr>
              <a:t>emotional “trauma” reaction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related to the incident,</a:t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>whereas the other can experience </a:t>
            </a:r>
            <a:r>
              <a:rPr lang="en-US" sz="2800" b="1" dirty="0">
                <a:solidFill>
                  <a:srgbClr val="231F20"/>
                </a:solidFill>
                <a:latin typeface="Minion-Regular"/>
              </a:rPr>
              <a:t>little or no emotional difficulty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following the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event.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 Psychological trauma is caused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by feelings of fear, helplessness, or horror.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33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12172"/>
            <a:ext cx="4857750" cy="5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62" y="0"/>
            <a:ext cx="562843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34" y="228600"/>
            <a:ext cx="5541966" cy="62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0710"/>
            <a:ext cx="6172200" cy="6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830580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>Physical injuries must be 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treated before 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>psychological interventions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.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> </a:t>
            </a:r>
            <a:endParaRPr lang="en-US" sz="2800" b="1" dirty="0" smtClean="0">
              <a:solidFill>
                <a:srgbClr val="0079C2"/>
              </a:solidFill>
              <a:latin typeface="Minion-BoldItalic"/>
            </a:endParaRPr>
          </a:p>
          <a:p>
            <a:endParaRPr lang="en-US" sz="2800" b="1" dirty="0" smtClean="0">
              <a:solidFill>
                <a:srgbClr val="0079C2"/>
              </a:solidFill>
              <a:latin typeface="Minion-BoldItalic"/>
            </a:endParaRPr>
          </a:p>
          <a:p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Signs 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>of effective 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treatment include 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>the gradual reduction of 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emotionality during 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>repeated discussions of the 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traumatic experience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>; the reformulation of thoughts, 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beliefs, and 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>perceptions concerning the events; and the</a:t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>reduction of negative emotions or reliance on</a:t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>ineffective coping 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strategies.</a:t>
            </a:r>
          </a:p>
          <a:p>
            <a:endParaRPr lang="en-US" sz="2800" b="1" dirty="0" smtClean="0">
              <a:solidFill>
                <a:srgbClr val="0079C2"/>
              </a:solidFill>
              <a:latin typeface="Minion-BoldItalic"/>
            </a:endParaRPr>
          </a:p>
          <a:p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Follow-up debriefing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sessions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should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be held at ideal times, especially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anniversaries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endParaRPr lang="en-US" sz="2800" b="1" dirty="0" smtClean="0">
              <a:solidFill>
                <a:srgbClr val="0079C2"/>
              </a:solidFill>
              <a:latin typeface="Minion-BoldItalic"/>
            </a:endParaRPr>
          </a:p>
          <a:p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88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533401"/>
            <a:ext cx="6798735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Compassion Fatigue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19201"/>
            <a:ext cx="8229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Compassion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fatigue represents </a:t>
            </a:r>
            <a:r>
              <a:rPr lang="en-US" sz="2800" b="1" dirty="0">
                <a:solidFill>
                  <a:srgbClr val="FF0000"/>
                </a:solidFill>
                <a:latin typeface="Minion-Regular"/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  <a:latin typeface="Minion-Regular"/>
              </a:rPr>
              <a:t>caregiver’s </a:t>
            </a:r>
            <a:r>
              <a:rPr lang="en-US" sz="2800" b="1" dirty="0">
                <a:solidFill>
                  <a:srgbClr val="FF0000"/>
                </a:solidFill>
                <a:latin typeface="Minion-Regular"/>
              </a:rPr>
              <a:t>diminished ability to feel empathy or interest in helping victims of </a:t>
            </a:r>
            <a:r>
              <a:rPr lang="en-US" sz="2800" b="1" dirty="0" smtClean="0">
                <a:solidFill>
                  <a:srgbClr val="FF0000"/>
                </a:solidFill>
                <a:latin typeface="Minion-Regular"/>
              </a:rPr>
              <a:t>trauma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as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a result of being exposed to the </a:t>
            </a:r>
            <a:r>
              <a:rPr lang="en-US" sz="2800" b="1" dirty="0">
                <a:solidFill>
                  <a:srgbClr val="FF0000"/>
                </a:solidFill>
                <a:latin typeface="Minion-Regular"/>
              </a:rPr>
              <a:t>intense emotions associated with their </a:t>
            </a:r>
            <a:r>
              <a:rPr lang="en-US" sz="2800" b="1" dirty="0" smtClean="0">
                <a:solidFill>
                  <a:srgbClr val="FF0000"/>
                </a:solidFill>
                <a:latin typeface="Minion-Regular"/>
              </a:rPr>
              <a:t>experiences</a:t>
            </a:r>
            <a:r>
              <a:rPr lang="en-US" sz="2800" b="1" dirty="0" smtClean="0">
                <a:solidFill>
                  <a:srgbClr val="231F20"/>
                </a:solidFill>
                <a:latin typeface="Minion-Regular"/>
              </a:rPr>
              <a:t>.</a:t>
            </a:r>
          </a:p>
          <a:p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Lack of social support, a personal history of trauma, and a diminished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level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of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self-care on the provider’s behalf have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also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been </a:t>
            </a:r>
            <a:r>
              <a:rPr lang="en-US" sz="2800" b="1" i="1" dirty="0">
                <a:solidFill>
                  <a:srgbClr val="0079C2"/>
                </a:solidFill>
                <a:latin typeface="Minion-BoldItalic"/>
              </a:rPr>
              <a:t>associated with higher levels of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compassion</a:t>
            </a:r>
            <a:r>
              <a:rPr lang="en-US" sz="2800" b="1" dirty="0" smtClean="0">
                <a:solidFill>
                  <a:srgbClr val="0079C2"/>
                </a:solidFill>
                <a:latin typeface="Minion-BoldItalic"/>
              </a:rPr>
              <a:t> </a:t>
            </a:r>
            <a:r>
              <a:rPr lang="en-US" sz="2800" b="1" i="1" dirty="0" smtClean="0">
                <a:solidFill>
                  <a:srgbClr val="0079C2"/>
                </a:solidFill>
                <a:latin typeface="Minion-BoldItalic"/>
              </a:rPr>
              <a:t>fatigue.</a:t>
            </a: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b="1" dirty="0">
                <a:solidFill>
                  <a:srgbClr val="0079C2"/>
                </a:solidFill>
                <a:latin typeface="Minion-BoldItalic"/>
              </a:rPr>
              <a:t/>
            </a:r>
            <a:br>
              <a:rPr lang="en-US" sz="2800" b="1" dirty="0">
                <a:solidFill>
                  <a:srgbClr val="0079C2"/>
                </a:solidFill>
                <a:latin typeface="Minion-BoldItalic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35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1"/>
            <a:ext cx="7213601" cy="990600"/>
          </a:xfrm>
        </p:spPr>
        <p:txBody>
          <a:bodyPr/>
          <a:lstStyle/>
          <a:p>
            <a:r>
              <a:rPr lang="en-US" dirty="0"/>
              <a:t>Critical incident stress management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447801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Critical incident stress management (CISM) is an </a:t>
            </a:r>
            <a:r>
              <a:rPr lang="en-US" sz="3200" dirty="0">
                <a:solidFill>
                  <a:srgbClr val="FF0000"/>
                </a:solidFill>
              </a:rPr>
              <a:t>adaptive, short-term psychological helping-process that focuses solely on an immediate and identifiable problem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It </a:t>
            </a:r>
            <a:r>
              <a:rPr lang="en-US" sz="3200" dirty="0"/>
              <a:t>can include pre-incident preparedness to acute crisis management to post-crisis follow-up. Its purpose is to enable people to return to their daily routine more quickly and with less likelihood of experiencing post-traumatic stress disorder (PTSD</a:t>
            </a:r>
            <a:r>
              <a:rPr lang="en-US" sz="3200" dirty="0" smtClean="0"/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466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1"/>
            <a:ext cx="6908801" cy="761999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Critical incident stress management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CISM is ineffective for primary trauma victims, and should </a:t>
            </a:r>
            <a:r>
              <a:rPr lang="en-US" sz="3200" dirty="0">
                <a:solidFill>
                  <a:srgbClr val="FF0000"/>
                </a:solidFill>
              </a:rPr>
              <a:t>only be used for secondary victims</a:t>
            </a:r>
            <a:r>
              <a:rPr lang="en-US" sz="3200" dirty="0"/>
              <a:t>, such as responding emergency services personnel. CISM was never intended to treat primary victims of trauma. </a:t>
            </a:r>
            <a:r>
              <a:rPr lang="en-US" sz="3200" dirty="0" smtClean="0"/>
              <a:t>Most </a:t>
            </a:r>
            <a:r>
              <a:rPr lang="en-US" sz="3200" dirty="0"/>
              <a:t>are </a:t>
            </a:r>
            <a:r>
              <a:rPr lang="en-US" sz="3200" dirty="0">
                <a:solidFill>
                  <a:srgbClr val="FF0000"/>
                </a:solidFill>
              </a:rPr>
              <a:t>first responders (Police, Fire, emergency medical services) </a:t>
            </a:r>
            <a:r>
              <a:rPr lang="en-US" sz="3200" dirty="0"/>
              <a:t>or work in the mental health field</a:t>
            </a:r>
          </a:p>
        </p:txBody>
      </p:sp>
    </p:spTree>
    <p:extLst>
      <p:ext uri="{BB962C8B-B14F-4D97-AF65-F5344CB8AC3E}">
        <p14:creationId xmlns:p14="http://schemas.microsoft.com/office/powerpoint/2010/main" val="41034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1"/>
            <a:ext cx="7239000" cy="838199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</a:t>
            </a:r>
            <a:r>
              <a:rPr lang="en-US" dirty="0" smtClean="0"/>
              <a:t>intervention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1.Defusing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600200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 defusing is done the day of the incident before the person(s) has a chance to sleep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defusing is designed to assure the person or people involved that their feelings are normal, to tell them what symptoms to watch for over the short </a:t>
            </a:r>
            <a:r>
              <a:rPr lang="en-US" sz="3200" dirty="0" smtClean="0"/>
              <a:t>term.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884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1"/>
            <a:ext cx="7213600" cy="838200"/>
          </a:xfrm>
        </p:spPr>
        <p:txBody>
          <a:bodyPr>
            <a:normAutofit/>
          </a:bodyPr>
          <a:lstStyle/>
          <a:p>
            <a:r>
              <a:rPr lang="en-US" dirty="0"/>
              <a:t>Debriefing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Debriefings are usually the </a:t>
            </a:r>
            <a:r>
              <a:rPr lang="en-US" sz="2800" dirty="0">
                <a:solidFill>
                  <a:srgbClr val="FF0000"/>
                </a:solidFill>
              </a:rPr>
              <a:t>second level of intervention for those directly affected by the incident </a:t>
            </a:r>
            <a:r>
              <a:rPr lang="en-US" sz="2800" dirty="0"/>
              <a:t>and often the </a:t>
            </a:r>
            <a:r>
              <a:rPr lang="en-US" sz="2800" dirty="0">
                <a:solidFill>
                  <a:srgbClr val="0070C0"/>
                </a:solidFill>
              </a:rPr>
              <a:t>first for those not directly involved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A debriefing is normally done within 72 hours of the incident and gives the individual or group the opportunity to talk about their experience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how it has affected them</a:t>
            </a:r>
            <a:r>
              <a:rPr lang="en-US" sz="2800" dirty="0"/>
              <a:t>, brainstorm coping mechanisms, identify individuals at risk, and inform the individual or group about services available to them in their </a:t>
            </a:r>
            <a:r>
              <a:rPr lang="en-US" sz="2800" dirty="0" err="1" smtClean="0"/>
              <a:t>community.The</a:t>
            </a:r>
            <a:r>
              <a:rPr lang="en-US" sz="2800" dirty="0" smtClean="0"/>
              <a:t> </a:t>
            </a:r>
            <a:r>
              <a:rPr lang="en-US" sz="2800" dirty="0"/>
              <a:t>final step is to </a:t>
            </a:r>
            <a:r>
              <a:rPr lang="en-US" sz="2800" b="1" dirty="0">
                <a:solidFill>
                  <a:srgbClr val="FF0000"/>
                </a:solidFill>
              </a:rPr>
              <a:t>follow up </a:t>
            </a:r>
            <a:r>
              <a:rPr lang="en-US" sz="2800" dirty="0"/>
              <a:t>with them the day after the debriefing to ensure that they are safe and coping well or to refer the individual for professional </a:t>
            </a:r>
            <a:r>
              <a:rPr lang="en-US" sz="2800" dirty="0" smtClean="0"/>
              <a:t>counselling.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586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28"/>
            <a:ext cx="6934200" cy="6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92512"/>
            <a:ext cx="7010401" cy="65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3956"/>
            <a:ext cx="6324600" cy="67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465</Words>
  <Application>Microsoft Office PowerPoint</Application>
  <PresentationFormat>On-screen Show (4:3)</PresentationFormat>
  <Paragraphs>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Garamond</vt:lpstr>
      <vt:lpstr>Minion-BoldItalic</vt:lpstr>
      <vt:lpstr>Minion-Regular</vt:lpstr>
      <vt:lpstr>Organic</vt:lpstr>
      <vt:lpstr>The Psychological and Emotional Impact of Emergency Situations</vt:lpstr>
      <vt:lpstr>Psychological trauma </vt:lpstr>
      <vt:lpstr>Critical incident stress management</vt:lpstr>
      <vt:lpstr>Critical incident stress management</vt:lpstr>
      <vt:lpstr>Types of intervention 1.Defusing</vt:lpstr>
      <vt:lpstr>Debriefing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Educational Interventions</vt:lpstr>
      <vt:lpstr>Psychological Debriefing Interventions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Compassion Fatigue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munem</dc:creator>
  <cp:lastModifiedBy>Dr Waqas</cp:lastModifiedBy>
  <cp:revision>58</cp:revision>
  <dcterms:created xsi:type="dcterms:W3CDTF">2006-08-16T00:00:00Z</dcterms:created>
  <dcterms:modified xsi:type="dcterms:W3CDTF">2018-05-24T06:21:48Z</dcterms:modified>
</cp:coreProperties>
</file>