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Lst>
  <p:notesMasterIdLst>
    <p:notesMasterId r:id="rId22"/>
  </p:notesMasterIdLst>
  <p:sldIdLst>
    <p:sldId id="275" r:id="rId3"/>
    <p:sldId id="268" r:id="rId4"/>
    <p:sldId id="267" r:id="rId5"/>
    <p:sldId id="257" r:id="rId6"/>
    <p:sldId id="258" r:id="rId7"/>
    <p:sldId id="259" r:id="rId8"/>
    <p:sldId id="260" r:id="rId9"/>
    <p:sldId id="261" r:id="rId10"/>
    <p:sldId id="262" r:id="rId11"/>
    <p:sldId id="263" r:id="rId12"/>
    <p:sldId id="264" r:id="rId13"/>
    <p:sldId id="265" r:id="rId14"/>
    <p:sldId id="266" r:id="rId15"/>
    <p:sldId id="271" r:id="rId16"/>
    <p:sldId id="272" r:id="rId17"/>
    <p:sldId id="269" r:id="rId18"/>
    <p:sldId id="270" r:id="rId19"/>
    <p:sldId id="274"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019D17-7FBD-42B7-8FD0-E76FE04C8702}" type="datetimeFigureOut">
              <a:rPr lang="en-US" smtClean="0"/>
              <a:t>12/9/2020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FB4490-9328-48E0-A861-7F34A6F21D72}" type="slidenum">
              <a:rPr lang="en-GB" smtClean="0"/>
              <a:t>‹#›</a:t>
            </a:fld>
            <a:endParaRPr lang="en-GB"/>
          </a:p>
        </p:txBody>
      </p:sp>
    </p:spTree>
    <p:extLst>
      <p:ext uri="{BB962C8B-B14F-4D97-AF65-F5344CB8AC3E}">
        <p14:creationId xmlns:p14="http://schemas.microsoft.com/office/powerpoint/2010/main" val="36972483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D04572-B378-4CB6-B53B-7B2D6162BB5B}" type="slidenum">
              <a:rPr lang="en-GB" smtClean="0"/>
              <a:pPr/>
              <a:t>2</a:t>
            </a:fld>
            <a:endParaRPr lang="en-GB" smtClean="0"/>
          </a:p>
        </p:txBody>
      </p:sp>
    </p:spTree>
    <p:extLst>
      <p:ext uri="{BB962C8B-B14F-4D97-AF65-F5344CB8AC3E}">
        <p14:creationId xmlns:p14="http://schemas.microsoft.com/office/powerpoint/2010/main" val="3651152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smtClean="0"/>
          </a:p>
        </p:txBody>
      </p:sp>
      <p:sp>
        <p:nvSpPr>
          <p:cNvPr id="276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8D04572-B378-4CB6-B53B-7B2D6162BB5B}" type="slidenum">
              <a:rPr lang="en-GB" smtClean="0"/>
              <a:pPr/>
              <a:t>19</a:t>
            </a:fld>
            <a:endParaRPr lang="en-GB" smtClean="0"/>
          </a:p>
        </p:txBody>
      </p:sp>
    </p:spTree>
    <p:extLst>
      <p:ext uri="{BB962C8B-B14F-4D97-AF65-F5344CB8AC3E}">
        <p14:creationId xmlns:p14="http://schemas.microsoft.com/office/powerpoint/2010/main" val="144219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B011F59A-F8EB-465E-BAED-6AF51F76545D}" type="datetime1">
              <a:rPr lang="en-US" smtClean="0"/>
              <a:t>12/9/2020</a:t>
            </a:fld>
            <a:endParaRPr lang="en-GB"/>
          </a:p>
        </p:txBody>
      </p:sp>
      <p:sp>
        <p:nvSpPr>
          <p:cNvPr id="17" name="Footer Placeholder 16"/>
          <p:cNvSpPr>
            <a:spLocks noGrp="1"/>
          </p:cNvSpPr>
          <p:nvPr>
            <p:ph type="ftr" sz="quarter" idx="11"/>
          </p:nvPr>
        </p:nvSpPr>
        <p:spPr/>
        <p:txBody>
          <a:bodyPr/>
          <a:lstStyle/>
          <a:p>
            <a:endParaRPr lang="en-GB"/>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C8136108-B217-4F34-9CA5-2E2EC5DDCC31}" type="slidenum">
              <a:rPr lang="en-GB" smtClean="0"/>
              <a:t>‹#›</a:t>
            </a:fld>
            <a:endParaRPr lang="en-GB"/>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E1A50F-4787-4088-887A-3B7C30CE223B}" type="datetime1">
              <a:rPr lang="en-US" smtClean="0"/>
              <a:t>12/9/2020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36108-B217-4F34-9CA5-2E2EC5DDCC31}"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03E786A-C5EB-48B7-8DFE-9D949149EDF2}" type="datetime1">
              <a:rPr lang="en-US" smtClean="0"/>
              <a:t>12/9/2020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36108-B217-4F34-9CA5-2E2EC5DDCC31}" type="slidenum">
              <a:rPr lang="en-GB" smtClean="0"/>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1375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72952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985086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95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59947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305441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92504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9497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2D5974F-DA35-4867-AFBF-673404A8079E}" type="datetime1">
              <a:rPr lang="en-US" smtClean="0"/>
              <a:t>12/9/2020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8136108-B217-4F34-9CA5-2E2EC5DDCC31}" type="slidenum">
              <a:rPr lang="en-GB" smtClean="0"/>
              <a:t>‹#›</a:t>
            </a:fld>
            <a:endParaRPr lang="en-GB"/>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49424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185969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296599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E3B5366-3513-4EA3-9B78-6C728298C34F}" type="datetime1">
              <a:rPr lang="en-US" smtClean="0"/>
              <a:t>12/9/2020</a:t>
            </a:fld>
            <a:endParaRPr lang="en-GB"/>
          </a:p>
        </p:txBody>
      </p:sp>
      <p:sp>
        <p:nvSpPr>
          <p:cNvPr id="5" name="Footer Placeholder 4"/>
          <p:cNvSpPr>
            <a:spLocks noGrp="1"/>
          </p:cNvSpPr>
          <p:nvPr>
            <p:ph type="ftr" sz="quarter" idx="11"/>
          </p:nvPr>
        </p:nvSpPr>
        <p:spPr>
          <a:xfrm>
            <a:off x="800100" y="6172200"/>
            <a:ext cx="4000500" cy="457200"/>
          </a:xfrm>
        </p:spPr>
        <p:txBody>
          <a:bodyPr/>
          <a:lstStyle/>
          <a:p>
            <a:endParaRPr lang="en-GB"/>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C8136108-B217-4F34-9CA5-2E2EC5DDCC31}"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8F164F0-EB9F-4B9F-B15C-2474D183A627}" type="datetime1">
              <a:rPr lang="en-US" smtClean="0"/>
              <a:t>12/9/2020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136108-B217-4F34-9CA5-2E2EC5DDCC31}" type="slidenum">
              <a:rPr lang="en-GB" smtClean="0"/>
              <a:t>‹#›</a:t>
            </a:fld>
            <a:endParaRPr lang="en-GB"/>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EDCC91E-E4B6-46B8-BD74-2F52D4A0B904}" type="datetime1">
              <a:rPr lang="en-US" smtClean="0"/>
              <a:t>12/9/2020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8136108-B217-4F34-9CA5-2E2EC5DDCC31}" type="slidenum">
              <a:rPr lang="en-GB" smtClean="0"/>
              <a:t>‹#›</a:t>
            </a:fld>
            <a:endParaRPr lang="en-GB"/>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93EEE8-3985-4ECA-9141-4D6F1D9ED2D3}" type="datetime1">
              <a:rPr lang="en-US" smtClean="0"/>
              <a:t>12/9/2020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8136108-B217-4F34-9CA5-2E2EC5DDCC31}"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7F994E-B15E-45DC-831F-386F54C949E6}" type="datetime1">
              <a:rPr lang="en-US" smtClean="0"/>
              <a:t>12/9/2020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8136108-B217-4F34-9CA5-2E2EC5DDCC31}"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0F25C12-05F6-4E38-9A59-6594431DEEC2}" type="datetime1">
              <a:rPr lang="en-US" smtClean="0"/>
              <a:t>12/9/2020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8136108-B217-4F34-9CA5-2E2EC5DDCC31}" type="slidenum">
              <a:rPr lang="en-GB" smtClean="0"/>
              <a:t>‹#›</a:t>
            </a:fld>
            <a:endParaRPr lang="en-GB"/>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A17C731-0189-442D-B413-E54205E2C13F}" type="datetime1">
              <a:rPr lang="en-US" smtClean="0"/>
              <a:t>12/9/2020</a:t>
            </a:fld>
            <a:endParaRPr lang="en-GB"/>
          </a:p>
        </p:txBody>
      </p:sp>
      <p:sp>
        <p:nvSpPr>
          <p:cNvPr id="6" name="Footer Placeholder 5"/>
          <p:cNvSpPr>
            <a:spLocks noGrp="1"/>
          </p:cNvSpPr>
          <p:nvPr>
            <p:ph type="ftr" sz="quarter" idx="11"/>
          </p:nvPr>
        </p:nvSpPr>
        <p:spPr>
          <a:xfrm>
            <a:off x="914400" y="6172200"/>
            <a:ext cx="3886200" cy="457200"/>
          </a:xfrm>
        </p:spPr>
        <p:txBody>
          <a:bodyPr/>
          <a:lstStyle/>
          <a:p>
            <a:endParaRPr lang="en-GB"/>
          </a:p>
        </p:txBody>
      </p:sp>
      <p:sp>
        <p:nvSpPr>
          <p:cNvPr id="7" name="Slide Number Placeholder 6"/>
          <p:cNvSpPr>
            <a:spLocks noGrp="1"/>
          </p:cNvSpPr>
          <p:nvPr>
            <p:ph type="sldNum" sz="quarter" idx="12"/>
          </p:nvPr>
        </p:nvSpPr>
        <p:spPr>
          <a:xfrm>
            <a:off x="146304" y="6208776"/>
            <a:ext cx="457200" cy="457200"/>
          </a:xfrm>
        </p:spPr>
        <p:txBody>
          <a:bodyPr/>
          <a:lstStyle/>
          <a:p>
            <a:fld id="{C8136108-B217-4F34-9CA5-2E2EC5DDCC31}" type="slidenum">
              <a:rPr lang="en-GB" smtClean="0"/>
              <a:t>‹#›</a:t>
            </a:fld>
            <a:endParaRPr lang="en-GB"/>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8D06ADE6-CE2A-480E-A001-4BD4DFA5510C}" type="datetime1">
              <a:rPr lang="en-US" smtClean="0"/>
              <a:t>12/9/2020</a:t>
            </a:fld>
            <a:endParaRPr lang="en-GB"/>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C8136108-B217-4F34-9CA5-2E2EC5DDCC31}"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B89DE2B-809A-466D-963D-6216A6F706C9}" type="datetimeFigureOut">
              <a:rPr lang="en-US" smtClean="0">
                <a:solidFill>
                  <a:prstClr val="black">
                    <a:tint val="75000"/>
                  </a:prstClr>
                </a:solidFill>
              </a:rPr>
              <a:pPr/>
              <a:t>12/9/2020</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09A06D1-F76B-4823-8608-D5B6233E0C97}"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78438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philosophybasics.com/historical_renaissance.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mzn.to/2HYG5Nv" TargetMode="External"/><Relationship Id="rId7" Type="http://schemas.openxmlformats.org/officeDocument/2006/relationships/hyperlink" Target="https://amzn.to/2qRJO8n" TargetMode="External"/><Relationship Id="rId2" Type="http://schemas.openxmlformats.org/officeDocument/2006/relationships/hyperlink" Target="https://amzn.to/2r0FanO" TargetMode="External"/><Relationship Id="rId1" Type="http://schemas.openxmlformats.org/officeDocument/2006/relationships/slideLayout" Target="../slideLayouts/slideLayout2.xml"/><Relationship Id="rId6" Type="http://schemas.openxmlformats.org/officeDocument/2006/relationships/hyperlink" Target="https://amzn.to/2HsTwnZ" TargetMode="External"/><Relationship Id="rId5" Type="http://schemas.openxmlformats.org/officeDocument/2006/relationships/hyperlink" Target="https://amzn.to/2vS5VR9" TargetMode="External"/><Relationship Id="rId4" Type="http://schemas.openxmlformats.org/officeDocument/2006/relationships/hyperlink" Target="https://amzn.to/2HXeWL1"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1191275"/>
            <a:ext cx="9144000" cy="1790700"/>
          </a:xfrm>
        </p:spPr>
        <p:txBody>
          <a:bodyPr>
            <a:normAutofit/>
          </a:bodyPr>
          <a:lstStyle/>
          <a:p>
            <a:r>
              <a:rPr lang="en-GB" sz="3000" b="1" dirty="0">
                <a:latin typeface="Times New Roman" panose="02020603050405020304" pitchFamily="18" charset="0"/>
                <a:cs typeface="Times New Roman" panose="02020603050405020304" pitchFamily="18" charset="0"/>
              </a:rPr>
              <a:t>Essentialism</a:t>
            </a: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3000" b="1" dirty="0">
                <a:latin typeface="Times New Roman" panose="02020603050405020304" pitchFamily="18" charset="0"/>
                <a:cs typeface="Times New Roman" panose="02020603050405020304" pitchFamily="18" charset="0"/>
              </a:rPr>
              <a:t/>
            </a:r>
            <a:br>
              <a:rPr lang="en-US" sz="3000" b="1"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BS Education-III</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Philosophy </a:t>
            </a:r>
            <a:r>
              <a:rPr lang="en-US" sz="2400" dirty="0">
                <a:latin typeface="Times New Roman" panose="02020603050405020304" pitchFamily="18" charset="0"/>
                <a:cs typeface="Times New Roman" panose="02020603050405020304" pitchFamily="18" charset="0"/>
              </a:rPr>
              <a:t>of Education (EDU-203</a:t>
            </a:r>
            <a:r>
              <a:rPr lang="en-US" sz="2400" dirty="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142999" y="5065567"/>
            <a:ext cx="6858000" cy="701387"/>
          </a:xfrm>
        </p:spPr>
        <p:txBody>
          <a:bodyPr>
            <a:normAutofit/>
          </a:bodyPr>
          <a:lstStyle/>
          <a:p>
            <a:r>
              <a:rPr lang="en-US" sz="2100" dirty="0">
                <a:latin typeface="Times New Roman" panose="02020603050405020304" pitchFamily="18" charset="0"/>
                <a:cs typeface="Times New Roman" panose="02020603050405020304" pitchFamily="18" charset="0"/>
              </a:rPr>
              <a:t>Department of Education</a:t>
            </a:r>
            <a:br>
              <a:rPr lang="en-US" sz="2100" dirty="0">
                <a:latin typeface="Times New Roman" panose="02020603050405020304" pitchFamily="18" charset="0"/>
                <a:cs typeface="Times New Roman" panose="02020603050405020304" pitchFamily="18" charset="0"/>
              </a:rPr>
            </a:br>
            <a:r>
              <a:rPr lang="en-US" sz="2100" dirty="0">
                <a:latin typeface="Times New Roman" panose="02020603050405020304" pitchFamily="18" charset="0"/>
                <a:cs typeface="Times New Roman" panose="02020603050405020304" pitchFamily="18" charset="0"/>
              </a:rPr>
              <a:t>University of </a:t>
            </a:r>
            <a:r>
              <a:rPr lang="en-US" sz="2100" dirty="0">
                <a:latin typeface="Times New Roman" panose="02020603050405020304" pitchFamily="18" charset="0"/>
                <a:cs typeface="Times New Roman" panose="02020603050405020304" pitchFamily="18" charset="0"/>
              </a:rPr>
              <a:t>Sargodha</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84875" y="3143194"/>
            <a:ext cx="1774247" cy="1761153"/>
          </a:xfrm>
          <a:prstGeom prst="rect">
            <a:avLst/>
          </a:prstGeom>
        </p:spPr>
      </p:pic>
    </p:spTree>
    <p:extLst>
      <p:ext uri="{BB962C8B-B14F-4D97-AF65-F5344CB8AC3E}">
        <p14:creationId xmlns:p14="http://schemas.microsoft.com/office/powerpoint/2010/main" val="819186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Proponents</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GB" dirty="0" smtClean="0">
                <a:latin typeface="Times New Roman" pitchFamily="18" charset="0"/>
                <a:cs typeface="Times New Roman" pitchFamily="18" charset="0"/>
              </a:rPr>
              <a:t>It provides a core of common knowledge and skills that productive citizens should have via a systematic, disciplined manner (Parkay, Anctil, and Hass, 2006)</a:t>
            </a:r>
          </a:p>
          <a:p>
            <a:pPr>
              <a:buFont typeface="Wingdings" pitchFamily="2" charset="2"/>
              <a:buChar char="Ø"/>
            </a:pPr>
            <a:r>
              <a:rPr lang="en-GB" dirty="0" smtClean="0">
                <a:latin typeface="Times New Roman" pitchFamily="18" charset="0"/>
                <a:cs typeface="Times New Roman" pitchFamily="18" charset="0"/>
              </a:rPr>
              <a:t>It provides solutions to problems through the emphasis of discipline and duty."The Essentialist holds that adult responsibility for the guidance and direction of the immature is inherent in the human nature" (Bagley, 1934).</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10</a:t>
            </a:fld>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effectLst>
                  <a:outerShdw blurRad="38100" dist="38100" dir="2700000" algn="tl">
                    <a:srgbClr val="000000">
                      <a:alpha val="43137"/>
                    </a:srgbClr>
                  </a:outerShdw>
                </a:effectLst>
                <a:latin typeface="Times New Roman" pitchFamily="18" charset="0"/>
                <a:cs typeface="Times New Roman" pitchFamily="18" charset="0"/>
              </a:rPr>
              <a:t>William Chandler </a:t>
            </a:r>
            <a:r>
              <a:rPr lang="en-GB" b="1" dirty="0" smtClean="0">
                <a:effectLst>
                  <a:outerShdw blurRad="38100" dist="38100" dir="2700000" algn="tl">
                    <a:srgbClr val="000000">
                      <a:alpha val="43137"/>
                    </a:srgbClr>
                  </a:outerShdw>
                </a:effectLst>
                <a:latin typeface="Times New Roman" pitchFamily="18" charset="0"/>
                <a:cs typeface="Times New Roman" pitchFamily="18" charset="0"/>
              </a:rPr>
              <a:t>Bagley</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a:xfrm>
            <a:off x="214282" y="1357298"/>
            <a:ext cx="8715436" cy="5143536"/>
          </a:xfrm>
        </p:spPr>
        <p:txBody>
          <a:bodyPr>
            <a:normAutofit fontScale="92500" lnSpcReduction="10000"/>
          </a:bodyPr>
          <a:lstStyle/>
          <a:p>
            <a:pPr>
              <a:buFont typeface="Wingdings" pitchFamily="2" charset="2"/>
              <a:buChar char="Ø"/>
            </a:pPr>
            <a:r>
              <a:rPr lang="en-GB" dirty="0">
                <a:latin typeface="Times New Roman" pitchFamily="18" charset="0"/>
                <a:cs typeface="Times New Roman" pitchFamily="18" charset="0"/>
              </a:rPr>
              <a:t>(March 15, 1874 – July 1, 1946</a:t>
            </a:r>
            <a:r>
              <a:rPr lang="en-GB" dirty="0" smtClean="0">
                <a:latin typeface="Times New Roman" pitchFamily="18" charset="0"/>
                <a:cs typeface="Times New Roman" pitchFamily="18" charset="0"/>
              </a:rPr>
              <a:t>)</a:t>
            </a:r>
          </a:p>
          <a:p>
            <a:pPr>
              <a:buFont typeface="Wingdings" pitchFamily="2" charset="2"/>
              <a:buChar char="Ø"/>
            </a:pPr>
            <a:r>
              <a:rPr lang="en-GB" dirty="0" smtClean="0">
                <a:latin typeface="Times New Roman" pitchFamily="18" charset="0"/>
                <a:cs typeface="Times New Roman" pitchFamily="18" charset="0"/>
              </a:rPr>
              <a:t>He was </a:t>
            </a:r>
            <a:r>
              <a:rPr lang="en-GB" dirty="0">
                <a:latin typeface="Times New Roman" pitchFamily="18" charset="0"/>
                <a:cs typeface="Times New Roman" pitchFamily="18" charset="0"/>
              </a:rPr>
              <a:t>an American educator and editor. A critic of pragmatism and progressive education, he advocated educational "essentialism." Bagley published chiefly on the topics of teacher education, curriculum, philosophy of education, and educational </a:t>
            </a:r>
            <a:r>
              <a:rPr lang="en-GB" dirty="0" smtClean="0">
                <a:latin typeface="Times New Roman" pitchFamily="18" charset="0"/>
                <a:cs typeface="Times New Roman" pitchFamily="18" charset="0"/>
              </a:rPr>
              <a:t>psychology.</a:t>
            </a:r>
          </a:p>
          <a:p>
            <a:pPr>
              <a:buFont typeface="Wingdings" pitchFamily="2" charset="2"/>
              <a:buChar char="Ø"/>
            </a:pPr>
            <a:r>
              <a:rPr lang="en-GB" dirty="0" smtClean="0">
                <a:latin typeface="Times New Roman" pitchFamily="18" charset="0"/>
                <a:cs typeface="Times New Roman" pitchFamily="18" charset="0"/>
              </a:rPr>
              <a:t>His </a:t>
            </a:r>
            <a:r>
              <a:rPr lang="en-GB" dirty="0">
                <a:latin typeface="Times New Roman" pitchFamily="18" charset="0"/>
                <a:cs typeface="Times New Roman" pitchFamily="18" charset="0"/>
              </a:rPr>
              <a:t>experience as teacher and administrator of public schools laid a strong practical foundation for his theoretical formulations regarding improvement in public education. Bagley promoted a core of traditional subjects as essential to a good education, the goal of which is the development of good citizens who will be useful to society</a:t>
            </a:r>
            <a:r>
              <a:rPr lang="en-GB" dirty="0" smtClean="0">
                <a:latin typeface="Times New Roman" pitchFamily="18" charset="0"/>
                <a:cs typeface="Times New Roman" pitchFamily="18" charset="0"/>
              </a:rPr>
              <a:t>.</a:t>
            </a:r>
          </a:p>
          <a:p>
            <a:pPr>
              <a:buFont typeface="Wingdings" pitchFamily="2" charset="2"/>
              <a:buChar char="Ø"/>
            </a:pPr>
            <a:r>
              <a:rPr lang="en-GB" dirty="0">
                <a:latin typeface="Times New Roman" pitchFamily="18" charset="0"/>
                <a:cs typeface="Times New Roman" pitchFamily="18" charset="0"/>
              </a:rPr>
              <a:t>He regarded education as the method of passing on the knowledge of a society to the next generation.</a:t>
            </a:r>
            <a:r>
              <a:rPr lang="en-GB" dirty="0"/>
              <a:t> </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11</a:t>
            </a:fld>
            <a:endParaRPr lang="en-GB"/>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effectLst>
                  <a:outerShdw blurRad="38100" dist="38100" dir="2700000" algn="tl">
                    <a:srgbClr val="000000">
                      <a:alpha val="43137"/>
                    </a:srgbClr>
                  </a:outerShdw>
                </a:effectLst>
                <a:latin typeface="Times New Roman" pitchFamily="18" charset="0"/>
                <a:cs typeface="Times New Roman" pitchFamily="18" charset="0"/>
              </a:rPr>
              <a:t>A. E. Bestor Jr. (1908–1994</a:t>
            </a:r>
            <a:r>
              <a:rPr lang="en-GB" b="1" dirty="0" smtClean="0">
                <a:effectLst>
                  <a:outerShdw blurRad="38100" dist="38100" dir="2700000" algn="tl">
                    <a:srgbClr val="000000">
                      <a:alpha val="43137"/>
                    </a:srgbClr>
                  </a:outerShdw>
                </a:effectLst>
                <a:latin typeface="Times New Roman" pitchFamily="18" charset="0"/>
                <a:cs typeface="Times New Roman" pitchFamily="18" charset="0"/>
              </a:rPr>
              <a:t>)</a:t>
            </a:r>
            <a:endParaRPr lang="en-GB"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None/>
            </a:pPr>
            <a:r>
              <a:rPr lang="en-GB" b="1" dirty="0" smtClean="0">
                <a:latin typeface="Times New Roman" pitchFamily="18" charset="0"/>
                <a:cs typeface="Times New Roman" pitchFamily="18" charset="0"/>
              </a:rPr>
              <a:t>His </a:t>
            </a:r>
            <a:r>
              <a:rPr lang="en-GB" b="1" dirty="0">
                <a:latin typeface="Times New Roman" pitchFamily="18" charset="0"/>
                <a:cs typeface="Times New Roman" pitchFamily="18" charset="0"/>
              </a:rPr>
              <a:t>most important </a:t>
            </a:r>
            <a:r>
              <a:rPr lang="en-GB" b="1" dirty="0" smtClean="0">
                <a:latin typeface="Times New Roman" pitchFamily="18" charset="0"/>
                <a:cs typeface="Times New Roman" pitchFamily="18" charset="0"/>
              </a:rPr>
              <a:t>work</a:t>
            </a:r>
            <a:endParaRPr lang="en-GB" b="1" dirty="0">
              <a:latin typeface="Times New Roman" pitchFamily="18" charset="0"/>
              <a:cs typeface="Times New Roman" pitchFamily="18" charset="0"/>
            </a:endParaRPr>
          </a:p>
          <a:p>
            <a:pPr>
              <a:buFont typeface="Wingdings" pitchFamily="2" charset="2"/>
              <a:buChar char="Ø"/>
            </a:pPr>
            <a:r>
              <a:rPr lang="en-GB" dirty="0" smtClean="0">
                <a:latin typeface="Times New Roman" pitchFamily="18" charset="0"/>
                <a:cs typeface="Times New Roman" pitchFamily="18" charset="0"/>
              </a:rPr>
              <a:t>Backwoods </a:t>
            </a:r>
            <a:r>
              <a:rPr lang="en-GB" dirty="0">
                <a:latin typeface="Times New Roman" pitchFamily="18" charset="0"/>
                <a:cs typeface="Times New Roman" pitchFamily="18" charset="0"/>
              </a:rPr>
              <a:t>Utopias (1950), Bestor traced the development of communitarian societies from their sectarian origins in the 1660s through their demise as secular experiments in social reform during the mid-nineteenth century. </a:t>
            </a:r>
            <a:endParaRPr lang="en-GB" dirty="0" smtClean="0">
              <a:latin typeface="Times New Roman" pitchFamily="18" charset="0"/>
              <a:cs typeface="Times New Roman" pitchFamily="18" charset="0"/>
            </a:endParaRPr>
          </a:p>
          <a:p>
            <a:pPr>
              <a:buFont typeface="Wingdings" pitchFamily="2" charset="2"/>
              <a:buChar char="Ø"/>
            </a:pPr>
            <a:r>
              <a:rPr lang="en-GB" dirty="0" smtClean="0">
                <a:latin typeface="Times New Roman" pitchFamily="18" charset="0"/>
                <a:cs typeface="Times New Roman" pitchFamily="18" charset="0"/>
              </a:rPr>
              <a:t>He </a:t>
            </a:r>
            <a:r>
              <a:rPr lang="en-GB" dirty="0">
                <a:latin typeface="Times New Roman" pitchFamily="18" charset="0"/>
                <a:cs typeface="Times New Roman" pitchFamily="18" charset="0"/>
              </a:rPr>
              <a:t>assigned pejorative nicknames to Progressive educators, such as "curriculum doctors," "life adjusters," and "curriculum engineers" and dubbed Progressive education "regressive education."</a:t>
            </a:r>
          </a:p>
        </p:txBody>
      </p:sp>
      <p:sp>
        <p:nvSpPr>
          <p:cNvPr id="4" name="Slide Number Placeholder 3"/>
          <p:cNvSpPr>
            <a:spLocks noGrp="1"/>
          </p:cNvSpPr>
          <p:nvPr>
            <p:ph type="sldNum" sz="quarter" idx="12"/>
          </p:nvPr>
        </p:nvSpPr>
        <p:spPr/>
        <p:txBody>
          <a:bodyPr/>
          <a:lstStyle/>
          <a:p>
            <a:fld id="{C8136108-B217-4F34-9CA5-2E2EC5DDCC31}" type="slidenum">
              <a:rPr lang="en-GB" smtClean="0"/>
              <a:t>12</a:t>
            </a:fld>
            <a:endParaRPr lang="en-GB"/>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effectLst>
                  <a:outerShdw blurRad="38100" dist="38100" dir="2700000" algn="tl">
                    <a:srgbClr val="000000">
                      <a:alpha val="43137"/>
                    </a:srgbClr>
                  </a:outerShdw>
                </a:effectLst>
                <a:latin typeface="Times New Roman" pitchFamily="18" charset="0"/>
                <a:cs typeface="Times New Roman" pitchFamily="18" charset="0"/>
              </a:rPr>
              <a:t>The </a:t>
            </a:r>
            <a:r>
              <a:rPr lang="en-GB" sz="3600" b="1" dirty="0">
                <a:effectLst>
                  <a:outerShdw blurRad="38100" dist="38100" dir="2700000" algn="tl">
                    <a:srgbClr val="000000">
                      <a:alpha val="43137"/>
                    </a:srgbClr>
                  </a:outerShdw>
                </a:effectLst>
                <a:latin typeface="Times New Roman" pitchFamily="18" charset="0"/>
                <a:cs typeface="Times New Roman" pitchFamily="18" charset="0"/>
              </a:rPr>
              <a:t>functions of the secondary school </a:t>
            </a:r>
          </a:p>
        </p:txBody>
      </p:sp>
      <p:sp>
        <p:nvSpPr>
          <p:cNvPr id="3" name="Content Placeholder 2"/>
          <p:cNvSpPr>
            <a:spLocks noGrp="1"/>
          </p:cNvSpPr>
          <p:nvPr>
            <p:ph sz="quarter" idx="1"/>
          </p:nvPr>
        </p:nvSpPr>
        <p:spPr/>
        <p:txBody>
          <a:bodyPr>
            <a:normAutofit fontScale="92500"/>
          </a:bodyPr>
          <a:lstStyle/>
          <a:p>
            <a:pPr marL="514350" indent="-514350">
              <a:buAutoNum type="arabicParenBoth"/>
            </a:pPr>
            <a:r>
              <a:rPr lang="en-GB" dirty="0">
                <a:latin typeface="Times New Roman" pitchFamily="18" charset="0"/>
                <a:cs typeface="Times New Roman" pitchFamily="18" charset="0"/>
              </a:rPr>
              <a:t>I</a:t>
            </a:r>
            <a:r>
              <a:rPr lang="en-GB" dirty="0" smtClean="0">
                <a:latin typeface="Times New Roman" pitchFamily="18" charset="0"/>
                <a:cs typeface="Times New Roman" pitchFamily="18" charset="0"/>
              </a:rPr>
              <a:t>ntellectual </a:t>
            </a:r>
            <a:r>
              <a:rPr lang="en-GB" dirty="0">
                <a:latin typeface="Times New Roman" pitchFamily="18" charset="0"/>
                <a:cs typeface="Times New Roman" pitchFamily="18" charset="0"/>
              </a:rPr>
              <a:t>training in the fundamental disciplines, which should be geared to the serious student and targeted at the upper two-thirds of ability</a:t>
            </a:r>
            <a:r>
              <a:rPr lang="en-GB" dirty="0" smtClean="0">
                <a:latin typeface="Times New Roman" pitchFamily="18" charset="0"/>
                <a:cs typeface="Times New Roman" pitchFamily="18" charset="0"/>
              </a:rPr>
              <a:t>;</a:t>
            </a:r>
          </a:p>
          <a:p>
            <a:pPr marL="514350" indent="-514350">
              <a:buAutoNum type="arabicParenBoth"/>
            </a:pPr>
            <a:r>
              <a:rPr lang="en-GB" dirty="0">
                <a:latin typeface="Times New Roman" pitchFamily="18" charset="0"/>
                <a:cs typeface="Times New Roman" pitchFamily="18" charset="0"/>
              </a:rPr>
              <a:t>S</a:t>
            </a:r>
            <a:r>
              <a:rPr lang="en-GB" dirty="0" smtClean="0">
                <a:latin typeface="Times New Roman" pitchFamily="18" charset="0"/>
                <a:cs typeface="Times New Roman" pitchFamily="18" charset="0"/>
              </a:rPr>
              <a:t>pecial </a:t>
            </a:r>
            <a:r>
              <a:rPr lang="en-GB" dirty="0">
                <a:latin typeface="Times New Roman" pitchFamily="18" charset="0"/>
                <a:cs typeface="Times New Roman" pitchFamily="18" charset="0"/>
              </a:rPr>
              <a:t>opportunities for academically superior students</a:t>
            </a:r>
            <a:r>
              <a:rPr lang="en-GB" dirty="0" smtClean="0">
                <a:latin typeface="Times New Roman" pitchFamily="18" charset="0"/>
                <a:cs typeface="Times New Roman" pitchFamily="18" charset="0"/>
              </a:rPr>
              <a:t>;</a:t>
            </a:r>
          </a:p>
          <a:p>
            <a:pPr marL="514350" indent="-514350">
              <a:buAutoNum type="arabicParenBoth"/>
            </a:pPr>
            <a:r>
              <a:rPr lang="en-GB" dirty="0">
                <a:latin typeface="Times New Roman" pitchFamily="18" charset="0"/>
                <a:cs typeface="Times New Roman" pitchFamily="18" charset="0"/>
              </a:rPr>
              <a:t>B</a:t>
            </a:r>
            <a:r>
              <a:rPr lang="en-GB" dirty="0" smtClean="0">
                <a:latin typeface="Times New Roman" pitchFamily="18" charset="0"/>
                <a:cs typeface="Times New Roman" pitchFamily="18" charset="0"/>
              </a:rPr>
              <a:t>alancing </a:t>
            </a:r>
            <a:r>
              <a:rPr lang="en-GB" dirty="0">
                <a:latin typeface="Times New Roman" pitchFamily="18" charset="0"/>
                <a:cs typeface="Times New Roman" pitchFamily="18" charset="0"/>
              </a:rPr>
              <a:t>programs for the top third of students with programs for the bottom third</a:t>
            </a:r>
            <a:r>
              <a:rPr lang="en-GB" dirty="0" smtClean="0">
                <a:latin typeface="Times New Roman" pitchFamily="18" charset="0"/>
                <a:cs typeface="Times New Roman" pitchFamily="18" charset="0"/>
              </a:rPr>
              <a:t>;</a:t>
            </a:r>
          </a:p>
          <a:p>
            <a:pPr marL="514350" indent="-514350">
              <a:buAutoNum type="arabicParenBoth"/>
            </a:pPr>
            <a:r>
              <a:rPr lang="en-GB" dirty="0" smtClean="0">
                <a:latin typeface="Times New Roman" pitchFamily="18" charset="0"/>
                <a:cs typeface="Times New Roman" pitchFamily="18" charset="0"/>
              </a:rPr>
              <a:t>(</a:t>
            </a:r>
            <a:r>
              <a:rPr lang="en-GB" dirty="0">
                <a:latin typeface="Times New Roman" pitchFamily="18" charset="0"/>
                <a:cs typeface="Times New Roman" pitchFamily="18" charset="0"/>
              </a:rPr>
              <a:t>4) physical education; </a:t>
            </a:r>
          </a:p>
          <a:p>
            <a:pPr marL="514350" indent="-514350">
              <a:buAutoNum type="arabicParenBoth"/>
            </a:pPr>
            <a:r>
              <a:rPr lang="en-GB" dirty="0">
                <a:latin typeface="Times New Roman" pitchFamily="18" charset="0"/>
                <a:cs typeface="Times New Roman" pitchFamily="18" charset="0"/>
              </a:rPr>
              <a:t>V</a:t>
            </a:r>
            <a:r>
              <a:rPr lang="en-GB" dirty="0" smtClean="0">
                <a:latin typeface="Times New Roman" pitchFamily="18" charset="0"/>
                <a:cs typeface="Times New Roman" pitchFamily="18" charset="0"/>
              </a:rPr>
              <a:t>ocational </a:t>
            </a:r>
            <a:r>
              <a:rPr lang="en-GB" dirty="0">
                <a:latin typeface="Times New Roman" pitchFamily="18" charset="0"/>
                <a:cs typeface="Times New Roman" pitchFamily="18" charset="0"/>
              </a:rPr>
              <a:t>training. Of lowest priority, Bestor considered, were extracurricular activities; his priority was the further education of top students and retention in school of the least able.</a:t>
            </a:r>
          </a:p>
        </p:txBody>
      </p:sp>
      <p:sp>
        <p:nvSpPr>
          <p:cNvPr id="4" name="Slide Number Placeholder 3"/>
          <p:cNvSpPr>
            <a:spLocks noGrp="1"/>
          </p:cNvSpPr>
          <p:nvPr>
            <p:ph type="sldNum" sz="quarter" idx="12"/>
          </p:nvPr>
        </p:nvSpPr>
        <p:spPr/>
        <p:txBody>
          <a:bodyPr/>
          <a:lstStyle/>
          <a:p>
            <a:fld id="{C8136108-B217-4F34-9CA5-2E2EC5DDCC31}" type="slidenum">
              <a:rPr lang="en-GB" smtClean="0"/>
              <a:t>13</a:t>
            </a:fld>
            <a:endParaRPr lang="en-GB"/>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James Conant</a:t>
            </a:r>
            <a:br>
              <a:rPr lang="en-GB" b="1" dirty="0" smtClean="0">
                <a:effectLst>
                  <a:outerShdw blurRad="38100" dist="38100" dir="2700000" algn="tl">
                    <a:srgbClr val="000000">
                      <a:alpha val="43137"/>
                    </a:srgbClr>
                  </a:outerShdw>
                </a:effectLst>
                <a:latin typeface="Times New Roman" pitchFamily="18" charset="0"/>
                <a:cs typeface="Times New Roman" pitchFamily="18" charset="0"/>
              </a:rPr>
            </a:br>
            <a:endParaRPr lang="en-GB"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C8136108-B217-4F34-9CA5-2E2EC5DDCC31}" type="slidenum">
              <a:rPr lang="en-GB" smtClean="0"/>
              <a:t>14</a:t>
            </a:fld>
            <a:endParaRPr lang="en-GB"/>
          </a:p>
        </p:txBody>
      </p:sp>
      <p:sp>
        <p:nvSpPr>
          <p:cNvPr id="4" name="Content Placeholder 3"/>
          <p:cNvSpPr>
            <a:spLocks noGrp="1"/>
          </p:cNvSpPr>
          <p:nvPr>
            <p:ph sz="quarter" idx="1"/>
          </p:nvPr>
        </p:nvSpPr>
        <p:spPr>
          <a:xfrm>
            <a:off x="357158" y="928670"/>
            <a:ext cx="8643998" cy="5500726"/>
          </a:xfrm>
        </p:spPr>
        <p:txBody>
          <a:bodyPr>
            <a:normAutofit/>
          </a:bodyPr>
          <a:lstStyle/>
          <a:p>
            <a:pPr>
              <a:buFont typeface="Wingdings" pitchFamily="2" charset="2"/>
              <a:buChar char="Ø"/>
            </a:pPr>
            <a:r>
              <a:rPr lang="en-GB" dirty="0" smtClean="0"/>
              <a:t>The American philosopher, James Conant, is at home in both worlds and is seen as a bridge-builder between the two approaches. </a:t>
            </a:r>
          </a:p>
          <a:p>
            <a:pPr>
              <a:buFont typeface="Wingdings" pitchFamily="2" charset="2"/>
              <a:buChar char="Ø"/>
            </a:pPr>
            <a:r>
              <a:rPr lang="en-GB" dirty="0" smtClean="0"/>
              <a:t>He is one of the most respected experts on Kant and Wittgenstein and equally renowned for his work on the history of analytical philosophy, Nietzsche interpretation and philosophical scepticism</a:t>
            </a:r>
          </a:p>
          <a:p>
            <a:pPr>
              <a:buFont typeface="Wingdings" pitchFamily="2" charset="2"/>
              <a:buChar char="Ø"/>
            </a:pPr>
            <a:r>
              <a:rPr lang="en-GB" dirty="0" smtClean="0"/>
              <a:t>born in Kyoto, Japan, in 1958, is Chester D. Tripp Professor of Humanities, Professor of Philosophy and Full Professor in the College at the University of Chicago, USA. After taking a B.A. and then a Ph.D. at Harvard University, USA, in 1990, he became a Professor in the Department of Philosophy at the University of Pittsburgh, USA.</a:t>
            </a:r>
          </a:p>
          <a:p>
            <a:pPr>
              <a:buFont typeface="Wingdings" pitchFamily="2" charset="2"/>
              <a:buChar char="Ø"/>
            </a:pPr>
            <a:r>
              <a:rPr lang="en-GB" dirty="0" smtClean="0"/>
              <a:t>In July 2017 he took up his position as a Humboldt Professor at Leipzig University.</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James Conant</a:t>
            </a:r>
            <a:br>
              <a:rPr lang="en-GB" b="1" dirty="0" smtClean="0">
                <a:effectLst>
                  <a:outerShdw blurRad="38100" dist="38100" dir="2700000" algn="tl">
                    <a:srgbClr val="000000">
                      <a:alpha val="43137"/>
                    </a:srgbClr>
                  </a:outerShdw>
                </a:effectLst>
                <a:latin typeface="Times New Roman" pitchFamily="18" charset="0"/>
                <a:cs typeface="Times New Roman" pitchFamily="18" charset="0"/>
              </a:rPr>
            </a:br>
            <a:endParaRPr lang="en-GB" dirty="0"/>
          </a:p>
        </p:txBody>
      </p:sp>
      <p:sp>
        <p:nvSpPr>
          <p:cNvPr id="3" name="Slide Number Placeholder 2"/>
          <p:cNvSpPr>
            <a:spLocks noGrp="1"/>
          </p:cNvSpPr>
          <p:nvPr>
            <p:ph type="sldNum" sz="quarter" idx="12"/>
          </p:nvPr>
        </p:nvSpPr>
        <p:spPr/>
        <p:txBody>
          <a:bodyPr/>
          <a:lstStyle/>
          <a:p>
            <a:fld id="{C8136108-B217-4F34-9CA5-2E2EC5DDCC31}" type="slidenum">
              <a:rPr lang="en-GB" smtClean="0"/>
              <a:t>15</a:t>
            </a:fld>
            <a:endParaRPr lang="en-GB"/>
          </a:p>
        </p:txBody>
      </p:sp>
      <p:sp>
        <p:nvSpPr>
          <p:cNvPr id="4" name="Content Placeholder 3"/>
          <p:cNvSpPr>
            <a:spLocks noGrp="1"/>
          </p:cNvSpPr>
          <p:nvPr>
            <p:ph sz="quarter" idx="1"/>
          </p:nvPr>
        </p:nvSpPr>
        <p:spPr>
          <a:xfrm>
            <a:off x="428596" y="1428736"/>
            <a:ext cx="8258204" cy="4591064"/>
          </a:xfrm>
        </p:spPr>
        <p:txBody>
          <a:bodyPr/>
          <a:lstStyle/>
          <a:p>
            <a:pPr>
              <a:buFont typeface="Wingdings" pitchFamily="2" charset="2"/>
              <a:buChar char="Ø"/>
            </a:pPr>
            <a:r>
              <a:rPr lang="en-GB" dirty="0" smtClean="0"/>
              <a:t>As co-director of the Leipzig Research For Analytic German Idealism (FAGI), he is set to introduce new themes and perspectives into philosophy and turn the planned “Analytic German Philosophy Research Quadrangle”, involving the universities of Leipzig, Potsdam, Chicago and Pittsburgh, into a crystallisation point for German-American cooperation in philosophy.</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46"/>
          </a:xfrm>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Thomas More</a:t>
            </a:r>
            <a:endParaRPr lang="en-GB"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C8136108-B217-4F34-9CA5-2E2EC5DDCC31}" type="slidenum">
              <a:rPr lang="en-GB" smtClean="0"/>
              <a:t>16</a:t>
            </a:fld>
            <a:endParaRPr lang="en-GB"/>
          </a:p>
        </p:txBody>
      </p:sp>
      <p:sp>
        <p:nvSpPr>
          <p:cNvPr id="4" name="Content Placeholder 3"/>
          <p:cNvSpPr>
            <a:spLocks noGrp="1"/>
          </p:cNvSpPr>
          <p:nvPr>
            <p:ph sz="quarter" idx="1"/>
          </p:nvPr>
        </p:nvSpPr>
        <p:spPr>
          <a:xfrm>
            <a:off x="285720" y="1142984"/>
            <a:ext cx="8643998" cy="5286412"/>
          </a:xfrm>
        </p:spPr>
        <p:txBody>
          <a:bodyPr>
            <a:normAutofit lnSpcReduction="10000"/>
          </a:bodyPr>
          <a:lstStyle/>
          <a:p>
            <a:r>
              <a:rPr lang="en-GB" b="1" dirty="0" smtClean="0"/>
              <a:t>Sir Thomas More</a:t>
            </a:r>
            <a:r>
              <a:rPr lang="en-GB" dirty="0" smtClean="0"/>
              <a:t> (AKA </a:t>
            </a:r>
            <a:r>
              <a:rPr lang="en-GB" b="1" dirty="0" smtClean="0"/>
              <a:t>St. Thomas More</a:t>
            </a:r>
            <a:r>
              <a:rPr lang="en-GB" dirty="0" smtClean="0"/>
              <a:t>) (1478 - 1535) was an </a:t>
            </a:r>
            <a:r>
              <a:rPr lang="en-GB" b="1" dirty="0" smtClean="0"/>
              <a:t>English</a:t>
            </a:r>
            <a:r>
              <a:rPr lang="en-GB" dirty="0" smtClean="0"/>
              <a:t> philosopher, scholar, statesman and writer of the </a:t>
            </a:r>
            <a:r>
              <a:rPr lang="en-GB" dirty="0" smtClean="0">
                <a:hlinkClick r:id="rId2"/>
              </a:rPr>
              <a:t>Renaissance</a:t>
            </a:r>
            <a:r>
              <a:rPr lang="en-GB" dirty="0" smtClean="0"/>
              <a:t> period.</a:t>
            </a:r>
          </a:p>
          <a:p>
            <a:r>
              <a:rPr lang="en-GB" dirty="0" smtClean="0"/>
              <a:t>In 1523, More became the </a:t>
            </a:r>
            <a:r>
              <a:rPr lang="en-GB" b="1" dirty="0" smtClean="0"/>
              <a:t>Speaker</a:t>
            </a:r>
            <a:r>
              <a:rPr lang="en-GB" dirty="0" smtClean="0"/>
              <a:t> of the </a:t>
            </a:r>
            <a:r>
              <a:rPr lang="en-GB" b="1" dirty="0" smtClean="0"/>
              <a:t>House of Commons</a:t>
            </a:r>
            <a:r>
              <a:rPr lang="en-GB" dirty="0" smtClean="0"/>
              <a:t>, where he helped establish the parliamentary privilege of </a:t>
            </a:r>
            <a:r>
              <a:rPr lang="en-GB" b="1" dirty="0" smtClean="0"/>
              <a:t>free speech</a:t>
            </a:r>
            <a:r>
              <a:rPr lang="en-GB" dirty="0" smtClean="0"/>
              <a:t>. Later, he became </a:t>
            </a:r>
            <a:r>
              <a:rPr lang="en-GB" b="1" dirty="0" smtClean="0"/>
              <a:t>High Steward</a:t>
            </a:r>
            <a:r>
              <a:rPr lang="en-GB" dirty="0" smtClean="0"/>
              <a:t> for the universities of </a:t>
            </a:r>
            <a:r>
              <a:rPr lang="en-GB" b="1" dirty="0" smtClean="0"/>
              <a:t>Oxford</a:t>
            </a:r>
            <a:r>
              <a:rPr lang="en-GB" dirty="0" smtClean="0"/>
              <a:t> and of </a:t>
            </a:r>
            <a:r>
              <a:rPr lang="en-GB" b="1" dirty="0" smtClean="0"/>
              <a:t>Cambridge</a:t>
            </a:r>
            <a:r>
              <a:rPr lang="en-GB" dirty="0" smtClean="0"/>
              <a:t>, and, in 1525, he became </a:t>
            </a:r>
            <a:r>
              <a:rPr lang="en-GB" b="1" dirty="0" smtClean="0"/>
              <a:t>Chancellor</a:t>
            </a:r>
            <a:r>
              <a:rPr lang="en-GB" dirty="0" smtClean="0"/>
              <a:t> of the </a:t>
            </a:r>
            <a:r>
              <a:rPr lang="en-GB" b="1" dirty="0" smtClean="0"/>
              <a:t>Duchy of Lancaster</a:t>
            </a:r>
            <a:r>
              <a:rPr lang="en-GB" dirty="0" smtClean="0"/>
              <a:t>, a position holding administrative and judicial control of </a:t>
            </a:r>
            <a:r>
              <a:rPr lang="en-GB" b="1" dirty="0" smtClean="0"/>
              <a:t>much of northern England</a:t>
            </a:r>
            <a:r>
              <a:rPr lang="en-GB" dirty="0" smtClean="0"/>
              <a:t>.</a:t>
            </a:r>
          </a:p>
          <a:p>
            <a:r>
              <a:rPr lang="en-GB" dirty="0" smtClean="0"/>
              <a:t>In 1516, More wrote his most </a:t>
            </a:r>
            <a:r>
              <a:rPr lang="en-GB" b="1" dirty="0" smtClean="0"/>
              <a:t>famous</a:t>
            </a:r>
            <a:r>
              <a:rPr lang="en-GB" dirty="0" smtClean="0"/>
              <a:t> and </a:t>
            </a:r>
            <a:r>
              <a:rPr lang="en-GB" b="1" dirty="0" smtClean="0"/>
              <a:t>controversial</a:t>
            </a:r>
            <a:r>
              <a:rPr lang="en-GB" dirty="0" smtClean="0"/>
              <a:t> work, </a:t>
            </a:r>
            <a:r>
              <a:rPr lang="en-GB" b="1" i="1" dirty="0" smtClean="0"/>
              <a:t>"Utopia"</a:t>
            </a:r>
            <a:r>
              <a:rPr lang="en-GB" dirty="0" smtClean="0"/>
              <a:t>, a novel wherein a traveller describes the </a:t>
            </a:r>
            <a:r>
              <a:rPr lang="en-GB" b="1" dirty="0" smtClean="0"/>
              <a:t>political arrangements</a:t>
            </a:r>
            <a:r>
              <a:rPr lang="en-GB" dirty="0" smtClean="0"/>
              <a:t> of the imaginary island country of Utopia.</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74638"/>
            <a:ext cx="8043890" cy="725470"/>
          </a:xfrm>
        </p:spPr>
        <p:txBody>
          <a:bodyPr>
            <a:normAutofit fontScale="90000"/>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Some Books by Thomas More</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C8136108-B217-4F34-9CA5-2E2EC5DDCC31}" type="slidenum">
              <a:rPr lang="en-GB" smtClean="0"/>
              <a:t>17</a:t>
            </a:fld>
            <a:endParaRPr lang="en-GB"/>
          </a:p>
        </p:txBody>
      </p:sp>
      <p:sp>
        <p:nvSpPr>
          <p:cNvPr id="4" name="Content Placeholder 3"/>
          <p:cNvSpPr>
            <a:spLocks noGrp="1"/>
          </p:cNvSpPr>
          <p:nvPr>
            <p:ph sz="quarter" idx="1"/>
          </p:nvPr>
        </p:nvSpPr>
        <p:spPr>
          <a:xfrm>
            <a:off x="500034" y="1000108"/>
            <a:ext cx="8429684" cy="5214974"/>
          </a:xfrm>
        </p:spPr>
        <p:txBody>
          <a:bodyPr>
            <a:normAutofit fontScale="92500" lnSpcReduction="20000"/>
          </a:bodyPr>
          <a:lstStyle/>
          <a:p>
            <a:pPr>
              <a:buFont typeface="Wingdings" pitchFamily="2" charset="2"/>
              <a:buChar char="Ø"/>
            </a:pPr>
            <a:r>
              <a:rPr lang="en-GB" dirty="0" smtClean="0">
                <a:hlinkClick r:id="rId2"/>
              </a:rPr>
              <a:t>The English Works of Thomas Hobbes of </a:t>
            </a:r>
            <a:r>
              <a:rPr lang="en-GB" dirty="0" err="1" smtClean="0">
                <a:hlinkClick r:id="rId2"/>
              </a:rPr>
              <a:t>Malmesbury</a:t>
            </a:r>
            <a:r>
              <a:rPr lang="en-GB" dirty="0" smtClean="0"/>
              <a:t/>
            </a:r>
            <a:br>
              <a:rPr lang="en-GB" dirty="0" smtClean="0"/>
            </a:br>
            <a:r>
              <a:rPr lang="en-GB" dirty="0" smtClean="0"/>
              <a:t>by William </a:t>
            </a:r>
            <a:r>
              <a:rPr lang="en-GB" dirty="0" err="1" smtClean="0"/>
              <a:t>Molesworth</a:t>
            </a:r>
            <a:r>
              <a:rPr lang="en-GB" dirty="0" smtClean="0"/>
              <a:t> (Author)</a:t>
            </a:r>
          </a:p>
          <a:p>
            <a:pPr>
              <a:buFont typeface="Wingdings" pitchFamily="2" charset="2"/>
              <a:buChar char="Ø"/>
            </a:pPr>
            <a:r>
              <a:rPr lang="en-GB" dirty="0" smtClean="0">
                <a:hlinkClick r:id="rId3"/>
              </a:rPr>
              <a:t>Leviathan (Oxford World's Classics)</a:t>
            </a:r>
            <a:r>
              <a:rPr lang="en-GB" dirty="0" smtClean="0"/>
              <a:t/>
            </a:r>
            <a:br>
              <a:rPr lang="en-GB" dirty="0" smtClean="0"/>
            </a:br>
            <a:r>
              <a:rPr lang="en-GB" dirty="0" smtClean="0"/>
              <a:t>by Thomas Hobbes (Author), J. C. A. Gaskin (Editor)</a:t>
            </a:r>
          </a:p>
          <a:p>
            <a:pPr>
              <a:buFont typeface="Wingdings" pitchFamily="2" charset="2"/>
              <a:buChar char="Ø"/>
            </a:pPr>
            <a:r>
              <a:rPr lang="en-GB" dirty="0" smtClean="0">
                <a:hlinkClick r:id="rId4"/>
              </a:rPr>
              <a:t>By Thomas Hobbes - Leviathan: An Authoritative Text: Backgrounds Interpretations</a:t>
            </a:r>
            <a:r>
              <a:rPr lang="en-GB" dirty="0" smtClean="0"/>
              <a:t/>
            </a:r>
            <a:br>
              <a:rPr lang="en-GB" dirty="0" smtClean="0"/>
            </a:br>
            <a:r>
              <a:rPr lang="en-GB" dirty="0" smtClean="0"/>
              <a:t>By Thomas Hobbes - Leviathan: An Authoritative Text: Backgrounds Interpretations</a:t>
            </a:r>
          </a:p>
          <a:p>
            <a:pPr>
              <a:buFont typeface="Wingdings" pitchFamily="2" charset="2"/>
              <a:buChar char="Ø"/>
            </a:pPr>
            <a:r>
              <a:rPr lang="en-GB" dirty="0" smtClean="0">
                <a:hlinkClick r:id="rId5"/>
              </a:rPr>
              <a:t>The Cambridge Companion to Hobbes (Cambridge Companions to Philosophy)</a:t>
            </a:r>
            <a:r>
              <a:rPr lang="en-GB" dirty="0" smtClean="0"/>
              <a:t/>
            </a:r>
            <a:br>
              <a:rPr lang="en-GB" dirty="0" smtClean="0"/>
            </a:br>
            <a:r>
              <a:rPr lang="en-GB" dirty="0" smtClean="0"/>
              <a:t>by Tom Sorell (Editor)</a:t>
            </a:r>
          </a:p>
          <a:p>
            <a:pPr>
              <a:buFont typeface="Wingdings" pitchFamily="2" charset="2"/>
              <a:buChar char="Ø"/>
            </a:pPr>
            <a:r>
              <a:rPr lang="en-GB" dirty="0" smtClean="0">
                <a:hlinkClick r:id="rId6"/>
              </a:rPr>
              <a:t>Hobbes (Past Masters)</a:t>
            </a:r>
            <a:r>
              <a:rPr lang="en-GB" dirty="0" smtClean="0"/>
              <a:t/>
            </a:r>
            <a:br>
              <a:rPr lang="en-GB" dirty="0" smtClean="0"/>
            </a:br>
            <a:r>
              <a:rPr lang="en-GB" dirty="0" smtClean="0"/>
              <a:t>by Richard Tuck</a:t>
            </a:r>
          </a:p>
          <a:p>
            <a:pPr>
              <a:buFont typeface="Wingdings" pitchFamily="2" charset="2"/>
              <a:buChar char="Ø"/>
            </a:pPr>
            <a:r>
              <a:rPr lang="en-GB" dirty="0" smtClean="0">
                <a:hlinkClick r:id="rId7"/>
              </a:rPr>
              <a:t>Reason and Rhetoric in the Philosophy of Hobbes</a:t>
            </a:r>
            <a:r>
              <a:rPr lang="en-GB" dirty="0" smtClean="0"/>
              <a:t/>
            </a:r>
            <a:br>
              <a:rPr lang="en-GB" dirty="0" smtClean="0"/>
            </a:br>
            <a:r>
              <a:rPr lang="en-GB" dirty="0" smtClean="0"/>
              <a:t>by Quentin Skinner (Author)</a:t>
            </a:r>
          </a:p>
          <a:p>
            <a:pPr>
              <a:buFont typeface="Wingdings" pitchFamily="2" charset="2"/>
              <a:buChar char="Ø"/>
            </a:pP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References</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C8136108-B217-4F34-9CA5-2E2EC5DDCC31}" type="slidenum">
              <a:rPr lang="en-GB" smtClean="0"/>
              <a:t>18</a:t>
            </a:fld>
            <a:endParaRPr lang="en-GB"/>
          </a:p>
        </p:txBody>
      </p:sp>
      <p:sp>
        <p:nvSpPr>
          <p:cNvPr id="4" name="Content Placeholder 3"/>
          <p:cNvSpPr>
            <a:spLocks noGrp="1"/>
          </p:cNvSpPr>
          <p:nvPr>
            <p:ph sz="quarter" idx="1"/>
          </p:nvPr>
        </p:nvSpPr>
        <p:spPr/>
        <p:txBody>
          <a:bodyPr/>
          <a:lstStyle/>
          <a:p>
            <a:pPr>
              <a:buFont typeface="Wingdings" pitchFamily="2" charset="2"/>
              <a:buChar char="Ø"/>
            </a:pPr>
            <a:r>
              <a:rPr lang="en-GB" dirty="0" smtClean="0">
                <a:latin typeface="Times New Roman" pitchFamily="18" charset="0"/>
                <a:cs typeface="Times New Roman" pitchFamily="18" charset="0"/>
              </a:rPr>
              <a:t>file:///C:/Users/MULTI%2088%20G/Downloads/1588763832-essentialism.pdf</a:t>
            </a:r>
          </a:p>
          <a:p>
            <a:pPr>
              <a:buFont typeface="Wingdings" pitchFamily="2" charset="2"/>
              <a:buChar char="Ø"/>
            </a:pPr>
            <a:r>
              <a:rPr lang="en-GB" dirty="0" smtClean="0">
                <a:latin typeface="Times New Roman" pitchFamily="18" charset="0"/>
                <a:cs typeface="Times New Roman" pitchFamily="18" charset="0"/>
              </a:rPr>
              <a:t>https://www.humboldt-professur.de/en/preistraeger/preistraeger-2017/conant-james</a:t>
            </a:r>
          </a:p>
          <a:p>
            <a:pPr>
              <a:buFont typeface="Wingdings" pitchFamily="2" charset="2"/>
              <a:buChar char="Ø"/>
            </a:pPr>
            <a:r>
              <a:rPr lang="en-GB" dirty="0" smtClean="0">
                <a:latin typeface="Times New Roman" pitchFamily="18" charset="0"/>
                <a:cs typeface="Times New Roman" pitchFamily="18" charset="0"/>
              </a:rPr>
              <a:t>https://www.philosophybasics.com/philosophy-books.html</a:t>
            </a:r>
          </a:p>
          <a:p>
            <a:pPr>
              <a:buFont typeface="Wingdings" pitchFamily="2" charset="2"/>
              <a:buChar char="Ø"/>
            </a:pPr>
            <a:r>
              <a:rPr lang="en-GB" dirty="0" smtClean="0">
                <a:latin typeface="Times New Roman" pitchFamily="18" charset="0"/>
                <a:cs typeface="Times New Roman" pitchFamily="18" charset="0"/>
              </a:rPr>
              <a:t>https://oregonstate.edu/instruct/ed416/PP3.html</a:t>
            </a:r>
          </a:p>
          <a:p>
            <a:pPr>
              <a:buFont typeface="Wingdings" pitchFamily="2" charset="2"/>
              <a:buChar char="Ø"/>
            </a:pPr>
            <a:r>
              <a:rPr lang="en-GB" dirty="0" smtClean="0">
                <a:latin typeface="Times New Roman" pitchFamily="18" charset="0"/>
                <a:cs typeface="Times New Roman" pitchFamily="18" charset="0"/>
              </a:rPr>
              <a:t>https://spu.edu/online/essentialism_in_ed.htm</a:t>
            </a:r>
            <a:endParaRPr lang="en-GB"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571876"/>
            <a:ext cx="3962400" cy="2857520"/>
          </a:xfrm>
        </p:spPr>
        <p:txBody>
          <a:bodyPr>
            <a:noAutofit/>
          </a:bodyPr>
          <a:lstStyle/>
          <a:p>
            <a:pPr eaLnBrk="1" fontAlgn="auto" hangingPunct="1">
              <a:spcAft>
                <a:spcPts val="0"/>
              </a:spcAft>
              <a:defRPr/>
            </a:pPr>
            <a:r>
              <a:rPr lang="en-GB" sz="2800" b="1" dirty="0" smtClean="0">
                <a:solidFill>
                  <a:srgbClr val="FF0000"/>
                </a:solidFill>
                <a:latin typeface="Times New Roman" pitchFamily="18" charset="0"/>
                <a:cs typeface="Times New Roman" pitchFamily="18" charset="0"/>
              </a:rPr>
              <a:t>Presented by </a:t>
            </a:r>
            <a:br>
              <a:rPr lang="en-GB" sz="2800" b="1" dirty="0" smtClean="0">
                <a:solidFill>
                  <a:srgbClr val="FF0000"/>
                </a:solidFill>
                <a:latin typeface="Times New Roman" pitchFamily="18" charset="0"/>
                <a:cs typeface="Times New Roman" pitchFamily="18" charset="0"/>
              </a:rPr>
            </a:br>
            <a:r>
              <a:rPr lang="en-GB" sz="2800" b="1" dirty="0" smtClean="0">
                <a:solidFill>
                  <a:schemeClr val="tx1"/>
                </a:solidFill>
                <a:latin typeface="Times New Roman" pitchFamily="18" charset="0"/>
                <a:cs typeface="Times New Roman" pitchFamily="18" charset="0"/>
              </a:rPr>
              <a:t>Group: 11</a:t>
            </a:r>
            <a:r>
              <a:rPr lang="en-GB" sz="2400" dirty="0" smtClean="0">
                <a:solidFill>
                  <a:schemeClr val="tx1"/>
                </a:solidFill>
                <a:latin typeface="Times New Roman" pitchFamily="18" charset="0"/>
                <a:cs typeface="Times New Roman" pitchFamily="18" charset="0"/>
              </a:rPr>
              <a:t/>
            </a:r>
            <a:br>
              <a:rPr lang="en-GB" sz="2400" dirty="0" smtClean="0">
                <a:solidFill>
                  <a:schemeClr val="tx1"/>
                </a:solidFill>
                <a:latin typeface="Times New Roman" pitchFamily="18" charset="0"/>
                <a:cs typeface="Times New Roman" pitchFamily="18" charset="0"/>
              </a:rPr>
            </a:br>
            <a:r>
              <a:rPr lang="en-GB" sz="2400" dirty="0" err="1" smtClean="0">
                <a:solidFill>
                  <a:schemeClr val="tx1"/>
                </a:solidFill>
                <a:latin typeface="Times New Roman" pitchFamily="18" charset="0"/>
                <a:cs typeface="Times New Roman" pitchFamily="18" charset="0"/>
              </a:rPr>
              <a:t>Naqash</a:t>
            </a:r>
            <a:r>
              <a:rPr lang="en-GB" sz="2400" dirty="0" smtClean="0">
                <a:solidFill>
                  <a:schemeClr val="tx1"/>
                </a:solidFill>
                <a:latin typeface="Times New Roman" pitchFamily="18" charset="0"/>
                <a:cs typeface="Times New Roman" pitchFamily="18" charset="0"/>
              </a:rPr>
              <a:t> Aslam 17</a:t>
            </a:r>
            <a:br>
              <a:rPr lang="en-GB" sz="2400" dirty="0" smtClean="0">
                <a:solidFill>
                  <a:schemeClr val="tx1"/>
                </a:solidFill>
                <a:latin typeface="Times New Roman" pitchFamily="18" charset="0"/>
                <a:cs typeface="Times New Roman" pitchFamily="18" charset="0"/>
              </a:rPr>
            </a:br>
            <a:r>
              <a:rPr lang="en-GB" sz="2400" dirty="0" smtClean="0">
                <a:solidFill>
                  <a:schemeClr val="tx1"/>
                </a:solidFill>
                <a:latin typeface="Times New Roman" pitchFamily="18" charset="0"/>
                <a:cs typeface="Times New Roman" pitchFamily="18" charset="0"/>
              </a:rPr>
              <a:t>M </a:t>
            </a:r>
            <a:r>
              <a:rPr lang="en-GB" sz="2400" dirty="0" err="1" smtClean="0">
                <a:solidFill>
                  <a:schemeClr val="tx1"/>
                </a:solidFill>
                <a:latin typeface="Times New Roman" pitchFamily="18" charset="0"/>
                <a:cs typeface="Times New Roman" pitchFamily="18" charset="0"/>
              </a:rPr>
              <a:t>Zeeshan</a:t>
            </a:r>
            <a:r>
              <a:rPr lang="en-GB" sz="2400" dirty="0" smtClean="0">
                <a:solidFill>
                  <a:schemeClr val="tx1"/>
                </a:solidFill>
                <a:latin typeface="Times New Roman" pitchFamily="18" charset="0"/>
                <a:cs typeface="Times New Roman" pitchFamily="18" charset="0"/>
              </a:rPr>
              <a:t> ul </a:t>
            </a:r>
            <a:r>
              <a:rPr lang="en-GB" sz="2400" dirty="0" err="1" smtClean="0">
                <a:solidFill>
                  <a:schemeClr val="tx1"/>
                </a:solidFill>
                <a:latin typeface="Times New Roman" pitchFamily="18" charset="0"/>
                <a:cs typeface="Times New Roman" pitchFamily="18" charset="0"/>
              </a:rPr>
              <a:t>Haq</a:t>
            </a:r>
            <a:r>
              <a:rPr lang="en-GB" sz="2400" dirty="0" smtClean="0">
                <a:solidFill>
                  <a:schemeClr val="tx1"/>
                </a:solidFill>
                <a:latin typeface="Times New Roman" pitchFamily="18" charset="0"/>
                <a:cs typeface="Times New Roman" pitchFamily="18" charset="0"/>
              </a:rPr>
              <a:t> 48</a:t>
            </a:r>
            <a:br>
              <a:rPr lang="en-GB" sz="2400" dirty="0" smtClean="0">
                <a:solidFill>
                  <a:schemeClr val="tx1"/>
                </a:solidFill>
                <a:latin typeface="Times New Roman" pitchFamily="18" charset="0"/>
                <a:cs typeface="Times New Roman" pitchFamily="18" charset="0"/>
              </a:rPr>
            </a:br>
            <a:r>
              <a:rPr lang="en-GB" sz="2400" dirty="0" err="1" smtClean="0">
                <a:solidFill>
                  <a:schemeClr val="tx1"/>
                </a:solidFill>
                <a:latin typeface="Times New Roman" pitchFamily="18" charset="0"/>
                <a:cs typeface="Times New Roman" pitchFamily="18" charset="0"/>
              </a:rPr>
              <a:t>Bilal</a:t>
            </a:r>
            <a:r>
              <a:rPr lang="en-GB" sz="2400" dirty="0" smtClean="0">
                <a:solidFill>
                  <a:schemeClr val="tx1"/>
                </a:solidFill>
                <a:latin typeface="Times New Roman" pitchFamily="18" charset="0"/>
                <a:cs typeface="Times New Roman" pitchFamily="18" charset="0"/>
              </a:rPr>
              <a:t> Ahmed 22</a:t>
            </a:r>
            <a:br>
              <a:rPr lang="en-GB" sz="2400" dirty="0" smtClean="0">
                <a:solidFill>
                  <a:schemeClr val="tx1"/>
                </a:solidFill>
                <a:latin typeface="Times New Roman" pitchFamily="18" charset="0"/>
                <a:cs typeface="Times New Roman" pitchFamily="18" charset="0"/>
              </a:rPr>
            </a:br>
            <a:r>
              <a:rPr lang="en-GB" sz="2400" dirty="0" smtClean="0">
                <a:solidFill>
                  <a:schemeClr val="tx1"/>
                </a:solidFill>
                <a:latin typeface="Times New Roman" pitchFamily="18" charset="0"/>
                <a:cs typeface="Times New Roman" pitchFamily="18" charset="0"/>
              </a:rPr>
              <a:t>Arslan Khan 24</a:t>
            </a:r>
            <a:endParaRPr lang="en-GB" sz="2400"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fld id="{5034E238-836B-48B5-A398-0202DD140EE9}" type="slidenum">
              <a:rPr lang="en-US"/>
              <a:pPr>
                <a:defRPr/>
              </a:pPr>
              <a:t>19</a:t>
            </a:fld>
            <a:endParaRPr lang="en-US"/>
          </a:p>
        </p:txBody>
      </p:sp>
      <p:pic>
        <p:nvPicPr>
          <p:cNvPr id="4" name="Content Placeholder 3" descr="uos_footer_logo.jpg"/>
          <p:cNvPicPr>
            <a:picLocks noGrp="1" noChangeAspect="1"/>
          </p:cNvPicPr>
          <p:nvPr>
            <p:ph sz="quarter" idx="1"/>
          </p:nvPr>
        </p:nvPicPr>
        <p:blipFill>
          <a:blip r:embed="rId3"/>
          <a:stretch>
            <a:fillRect/>
          </a:stretch>
        </p:blipFill>
        <p:spPr>
          <a:xfrm>
            <a:off x="3048000" y="914400"/>
            <a:ext cx="3048000" cy="3048000"/>
          </a:xfrm>
          <a:prstGeom prst="ellipse">
            <a:avLst/>
          </a:prstGeom>
          <a:effectLst>
            <a:softEdge rad="112500"/>
          </a:effectLst>
        </p:spPr>
      </p:pic>
      <p:sp>
        <p:nvSpPr>
          <p:cNvPr id="8196" name="TextBox 4"/>
          <p:cNvSpPr txBox="1">
            <a:spLocks noChangeArrowheads="1"/>
          </p:cNvSpPr>
          <p:nvPr/>
        </p:nvSpPr>
        <p:spPr bwMode="auto">
          <a:xfrm>
            <a:off x="214282" y="2357430"/>
            <a:ext cx="2986118" cy="1200329"/>
          </a:xfrm>
          <a:prstGeom prst="rect">
            <a:avLst/>
          </a:prstGeom>
          <a:noFill/>
          <a:ln w="9525">
            <a:noFill/>
            <a:miter lim="800000"/>
            <a:headEnd/>
            <a:tailEnd/>
          </a:ln>
        </p:spPr>
        <p:txBody>
          <a:bodyPr wrap="square">
            <a:spAutoFit/>
          </a:bodyPr>
          <a:lstStyle/>
          <a:p>
            <a:r>
              <a:rPr lang="en-GB" sz="2400" b="1" dirty="0">
                <a:latin typeface="Times New Roman" pitchFamily="18" charset="0"/>
                <a:cs typeface="Times New Roman" pitchFamily="18" charset="0"/>
              </a:rPr>
              <a:t>BS Education </a:t>
            </a:r>
          </a:p>
          <a:p>
            <a:r>
              <a:rPr lang="en-GB" sz="2400" b="1" dirty="0">
                <a:latin typeface="Times New Roman" pitchFamily="18" charset="0"/>
                <a:cs typeface="Times New Roman" pitchFamily="18" charset="0"/>
              </a:rPr>
              <a:t>Semester 3 </a:t>
            </a:r>
          </a:p>
          <a:p>
            <a:r>
              <a:rPr lang="en-GB" sz="2400" b="1" dirty="0">
                <a:latin typeface="Times New Roman" pitchFamily="18" charset="0"/>
                <a:cs typeface="Times New Roman" pitchFamily="18" charset="0"/>
              </a:rPr>
              <a:t>Self-Support </a:t>
            </a:r>
          </a:p>
        </p:txBody>
      </p:sp>
      <p:sp>
        <p:nvSpPr>
          <p:cNvPr id="8198" name="TextBox 5"/>
          <p:cNvSpPr txBox="1">
            <a:spLocks noChangeArrowheads="1"/>
          </p:cNvSpPr>
          <p:nvPr/>
        </p:nvSpPr>
        <p:spPr bwMode="auto">
          <a:xfrm>
            <a:off x="838200" y="3962400"/>
            <a:ext cx="3886200" cy="1508105"/>
          </a:xfrm>
          <a:prstGeom prst="rect">
            <a:avLst/>
          </a:prstGeom>
          <a:noFill/>
          <a:ln w="9525">
            <a:noFill/>
            <a:miter lim="800000"/>
            <a:headEnd/>
            <a:tailEnd/>
          </a:ln>
        </p:spPr>
        <p:txBody>
          <a:bodyPr>
            <a:spAutoFit/>
          </a:bodyPr>
          <a:lstStyle/>
          <a:p>
            <a:r>
              <a:rPr lang="en-GB" sz="3200" b="1" dirty="0">
                <a:solidFill>
                  <a:srgbClr val="FF0000"/>
                </a:solidFill>
                <a:latin typeface="Times New Roman" pitchFamily="18" charset="0"/>
                <a:cs typeface="Times New Roman" pitchFamily="18" charset="0"/>
              </a:rPr>
              <a:t>Topic</a:t>
            </a:r>
          </a:p>
          <a:p>
            <a:pPr>
              <a:buFont typeface="Wingdings" pitchFamily="2" charset="2"/>
              <a:buChar char="ü"/>
            </a:pPr>
            <a:r>
              <a:rPr lang="en-GB" sz="2000" b="1" dirty="0" smtClean="0">
                <a:effectLst>
                  <a:outerShdw blurRad="38100" dist="38100" dir="2700000" algn="tl">
                    <a:srgbClr val="000000">
                      <a:alpha val="43137"/>
                    </a:srgbClr>
                  </a:outerShdw>
                </a:effectLst>
                <a:latin typeface="Times New Roman" pitchFamily="18" charset="0"/>
                <a:cs typeface="Times New Roman" pitchFamily="18" charset="0"/>
              </a:rPr>
              <a:t>Essentialism</a:t>
            </a:r>
            <a:endParaRPr lang="en-GB" sz="2000" dirty="0">
              <a:latin typeface="Times New Roman" pitchFamily="18" charset="0"/>
              <a:cs typeface="Times New Roman" pitchFamily="18" charset="0"/>
            </a:endParaRPr>
          </a:p>
          <a:p>
            <a:r>
              <a:rPr lang="en-GB" sz="2000" dirty="0">
                <a:latin typeface="Times New Roman" pitchFamily="18" charset="0"/>
                <a:cs typeface="Times New Roman" pitchFamily="18" charset="0"/>
              </a:rPr>
              <a:t/>
            </a:r>
            <a:br>
              <a:rPr lang="en-GB" sz="2000" dirty="0">
                <a:latin typeface="Times New Roman" pitchFamily="18" charset="0"/>
                <a:cs typeface="Times New Roman" pitchFamily="18" charset="0"/>
              </a:rPr>
            </a:br>
            <a:endParaRPr lang="en-GB"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0" y="3571876"/>
            <a:ext cx="3962400" cy="2857520"/>
          </a:xfrm>
        </p:spPr>
        <p:txBody>
          <a:bodyPr>
            <a:noAutofit/>
          </a:bodyPr>
          <a:lstStyle/>
          <a:p>
            <a:pPr eaLnBrk="1" fontAlgn="auto" hangingPunct="1">
              <a:spcAft>
                <a:spcPts val="0"/>
              </a:spcAft>
              <a:defRPr/>
            </a:pPr>
            <a:r>
              <a:rPr lang="en-GB" sz="2800" b="1" dirty="0" smtClean="0">
                <a:solidFill>
                  <a:srgbClr val="FF0000"/>
                </a:solidFill>
                <a:latin typeface="Times New Roman" pitchFamily="18" charset="0"/>
                <a:cs typeface="Times New Roman" pitchFamily="18" charset="0"/>
              </a:rPr>
              <a:t>Presented by </a:t>
            </a:r>
            <a:br>
              <a:rPr lang="en-GB" sz="2800" b="1" dirty="0" smtClean="0">
                <a:solidFill>
                  <a:srgbClr val="FF0000"/>
                </a:solidFill>
                <a:latin typeface="Times New Roman" pitchFamily="18" charset="0"/>
                <a:cs typeface="Times New Roman" pitchFamily="18" charset="0"/>
              </a:rPr>
            </a:br>
            <a:r>
              <a:rPr lang="en-GB" sz="2800" b="1" dirty="0" smtClean="0">
                <a:solidFill>
                  <a:schemeClr val="tx1"/>
                </a:solidFill>
                <a:latin typeface="Times New Roman" pitchFamily="18" charset="0"/>
                <a:cs typeface="Times New Roman" pitchFamily="18" charset="0"/>
              </a:rPr>
              <a:t>Group: 11</a:t>
            </a:r>
            <a:r>
              <a:rPr lang="en-GB" sz="2400" dirty="0" smtClean="0">
                <a:solidFill>
                  <a:schemeClr val="tx1"/>
                </a:solidFill>
                <a:latin typeface="Times New Roman" pitchFamily="18" charset="0"/>
                <a:cs typeface="Times New Roman" pitchFamily="18" charset="0"/>
              </a:rPr>
              <a:t/>
            </a:r>
            <a:br>
              <a:rPr lang="en-GB" sz="2400" dirty="0" smtClean="0">
                <a:solidFill>
                  <a:schemeClr val="tx1"/>
                </a:solidFill>
                <a:latin typeface="Times New Roman" pitchFamily="18" charset="0"/>
                <a:cs typeface="Times New Roman" pitchFamily="18" charset="0"/>
              </a:rPr>
            </a:br>
            <a:r>
              <a:rPr lang="en-GB" sz="2400" dirty="0" err="1" smtClean="0">
                <a:solidFill>
                  <a:schemeClr val="tx1"/>
                </a:solidFill>
                <a:latin typeface="Times New Roman" pitchFamily="18" charset="0"/>
                <a:cs typeface="Times New Roman" pitchFamily="18" charset="0"/>
              </a:rPr>
              <a:t>Naqash</a:t>
            </a:r>
            <a:r>
              <a:rPr lang="en-GB" sz="2400" dirty="0" smtClean="0">
                <a:solidFill>
                  <a:schemeClr val="tx1"/>
                </a:solidFill>
                <a:latin typeface="Times New Roman" pitchFamily="18" charset="0"/>
                <a:cs typeface="Times New Roman" pitchFamily="18" charset="0"/>
              </a:rPr>
              <a:t> Aslam 17</a:t>
            </a:r>
            <a:br>
              <a:rPr lang="en-GB" sz="2400" dirty="0" smtClean="0">
                <a:solidFill>
                  <a:schemeClr val="tx1"/>
                </a:solidFill>
                <a:latin typeface="Times New Roman" pitchFamily="18" charset="0"/>
                <a:cs typeface="Times New Roman" pitchFamily="18" charset="0"/>
              </a:rPr>
            </a:br>
            <a:r>
              <a:rPr lang="en-GB" sz="2400" dirty="0" smtClean="0">
                <a:solidFill>
                  <a:schemeClr val="tx1"/>
                </a:solidFill>
                <a:latin typeface="Times New Roman" pitchFamily="18" charset="0"/>
                <a:cs typeface="Times New Roman" pitchFamily="18" charset="0"/>
              </a:rPr>
              <a:t>M </a:t>
            </a:r>
            <a:r>
              <a:rPr lang="en-GB" sz="2400" dirty="0" err="1" smtClean="0">
                <a:solidFill>
                  <a:schemeClr val="tx1"/>
                </a:solidFill>
                <a:latin typeface="Times New Roman" pitchFamily="18" charset="0"/>
                <a:cs typeface="Times New Roman" pitchFamily="18" charset="0"/>
              </a:rPr>
              <a:t>Zeeshan</a:t>
            </a:r>
            <a:r>
              <a:rPr lang="en-GB" sz="2400" dirty="0" smtClean="0">
                <a:solidFill>
                  <a:schemeClr val="tx1"/>
                </a:solidFill>
                <a:latin typeface="Times New Roman" pitchFamily="18" charset="0"/>
                <a:cs typeface="Times New Roman" pitchFamily="18" charset="0"/>
              </a:rPr>
              <a:t> ul </a:t>
            </a:r>
            <a:r>
              <a:rPr lang="en-GB" sz="2400" dirty="0" err="1" smtClean="0">
                <a:solidFill>
                  <a:schemeClr val="tx1"/>
                </a:solidFill>
                <a:latin typeface="Times New Roman" pitchFamily="18" charset="0"/>
                <a:cs typeface="Times New Roman" pitchFamily="18" charset="0"/>
              </a:rPr>
              <a:t>Haq</a:t>
            </a:r>
            <a:r>
              <a:rPr lang="en-GB" sz="2400" dirty="0" smtClean="0">
                <a:solidFill>
                  <a:schemeClr val="tx1"/>
                </a:solidFill>
                <a:latin typeface="Times New Roman" pitchFamily="18" charset="0"/>
                <a:cs typeface="Times New Roman" pitchFamily="18" charset="0"/>
              </a:rPr>
              <a:t> 48</a:t>
            </a:r>
            <a:br>
              <a:rPr lang="en-GB" sz="2400" dirty="0" smtClean="0">
                <a:solidFill>
                  <a:schemeClr val="tx1"/>
                </a:solidFill>
                <a:latin typeface="Times New Roman" pitchFamily="18" charset="0"/>
                <a:cs typeface="Times New Roman" pitchFamily="18" charset="0"/>
              </a:rPr>
            </a:br>
            <a:r>
              <a:rPr lang="en-GB" sz="2400" dirty="0" err="1" smtClean="0">
                <a:solidFill>
                  <a:schemeClr val="tx1"/>
                </a:solidFill>
                <a:latin typeface="Times New Roman" pitchFamily="18" charset="0"/>
                <a:cs typeface="Times New Roman" pitchFamily="18" charset="0"/>
              </a:rPr>
              <a:t>Bilal</a:t>
            </a:r>
            <a:r>
              <a:rPr lang="en-GB" sz="2400" dirty="0" smtClean="0">
                <a:solidFill>
                  <a:schemeClr val="tx1"/>
                </a:solidFill>
                <a:latin typeface="Times New Roman" pitchFamily="18" charset="0"/>
                <a:cs typeface="Times New Roman" pitchFamily="18" charset="0"/>
              </a:rPr>
              <a:t> Ahmed 22</a:t>
            </a:r>
            <a:br>
              <a:rPr lang="en-GB" sz="2400" dirty="0" smtClean="0">
                <a:solidFill>
                  <a:schemeClr val="tx1"/>
                </a:solidFill>
                <a:latin typeface="Times New Roman" pitchFamily="18" charset="0"/>
                <a:cs typeface="Times New Roman" pitchFamily="18" charset="0"/>
              </a:rPr>
            </a:br>
            <a:r>
              <a:rPr lang="en-GB" sz="2400" dirty="0" smtClean="0">
                <a:solidFill>
                  <a:schemeClr val="tx1"/>
                </a:solidFill>
                <a:latin typeface="Times New Roman" pitchFamily="18" charset="0"/>
                <a:cs typeface="Times New Roman" pitchFamily="18" charset="0"/>
              </a:rPr>
              <a:t>Arslan Khan 24</a:t>
            </a:r>
            <a:endParaRPr lang="en-GB" sz="2400" dirty="0">
              <a:solidFill>
                <a:schemeClr val="tx1"/>
              </a:solidFill>
              <a:latin typeface="Times New Roman" pitchFamily="18" charset="0"/>
              <a:cs typeface="Times New Roman" pitchFamily="18" charset="0"/>
            </a:endParaRPr>
          </a:p>
        </p:txBody>
      </p:sp>
      <p:sp>
        <p:nvSpPr>
          <p:cNvPr id="5" name="Slide Number Placeholder 4"/>
          <p:cNvSpPr>
            <a:spLocks noGrp="1"/>
          </p:cNvSpPr>
          <p:nvPr>
            <p:ph type="sldNum" sz="quarter" idx="12"/>
          </p:nvPr>
        </p:nvSpPr>
        <p:spPr/>
        <p:txBody>
          <a:bodyPr/>
          <a:lstStyle/>
          <a:p>
            <a:pPr>
              <a:defRPr/>
            </a:pPr>
            <a:fld id="{5034E238-836B-48B5-A398-0202DD140EE9}" type="slidenum">
              <a:rPr lang="en-US"/>
              <a:pPr>
                <a:defRPr/>
              </a:pPr>
              <a:t>2</a:t>
            </a:fld>
            <a:endParaRPr lang="en-US"/>
          </a:p>
        </p:txBody>
      </p:sp>
      <p:pic>
        <p:nvPicPr>
          <p:cNvPr id="4" name="Content Placeholder 3" descr="uos_footer_logo.jpg"/>
          <p:cNvPicPr>
            <a:picLocks noGrp="1" noChangeAspect="1"/>
          </p:cNvPicPr>
          <p:nvPr>
            <p:ph sz="quarter" idx="1"/>
          </p:nvPr>
        </p:nvPicPr>
        <p:blipFill>
          <a:blip r:embed="rId3"/>
          <a:stretch>
            <a:fillRect/>
          </a:stretch>
        </p:blipFill>
        <p:spPr>
          <a:xfrm>
            <a:off x="3048000" y="914400"/>
            <a:ext cx="3048000" cy="3048000"/>
          </a:xfrm>
          <a:prstGeom prst="ellipse">
            <a:avLst/>
          </a:prstGeom>
          <a:effectLst>
            <a:softEdge rad="112500"/>
          </a:effectLst>
        </p:spPr>
      </p:pic>
      <p:sp>
        <p:nvSpPr>
          <p:cNvPr id="8196" name="TextBox 4"/>
          <p:cNvSpPr txBox="1">
            <a:spLocks noChangeArrowheads="1"/>
          </p:cNvSpPr>
          <p:nvPr/>
        </p:nvSpPr>
        <p:spPr bwMode="auto">
          <a:xfrm>
            <a:off x="214282" y="2357430"/>
            <a:ext cx="2986118" cy="1200329"/>
          </a:xfrm>
          <a:prstGeom prst="rect">
            <a:avLst/>
          </a:prstGeom>
          <a:noFill/>
          <a:ln w="9525">
            <a:noFill/>
            <a:miter lim="800000"/>
            <a:headEnd/>
            <a:tailEnd/>
          </a:ln>
        </p:spPr>
        <p:txBody>
          <a:bodyPr wrap="square">
            <a:spAutoFit/>
          </a:bodyPr>
          <a:lstStyle/>
          <a:p>
            <a:r>
              <a:rPr lang="en-GB" sz="2400" b="1" dirty="0">
                <a:latin typeface="Times New Roman" pitchFamily="18" charset="0"/>
                <a:cs typeface="Times New Roman" pitchFamily="18" charset="0"/>
              </a:rPr>
              <a:t>BS Education </a:t>
            </a:r>
          </a:p>
          <a:p>
            <a:r>
              <a:rPr lang="en-GB" sz="2400" b="1" dirty="0">
                <a:latin typeface="Times New Roman" pitchFamily="18" charset="0"/>
                <a:cs typeface="Times New Roman" pitchFamily="18" charset="0"/>
              </a:rPr>
              <a:t>Semester 3 </a:t>
            </a:r>
          </a:p>
          <a:p>
            <a:r>
              <a:rPr lang="en-GB" sz="2400" b="1" dirty="0">
                <a:latin typeface="Times New Roman" pitchFamily="18" charset="0"/>
                <a:cs typeface="Times New Roman" pitchFamily="18" charset="0"/>
              </a:rPr>
              <a:t>Self-Support </a:t>
            </a:r>
          </a:p>
        </p:txBody>
      </p:sp>
      <p:sp>
        <p:nvSpPr>
          <p:cNvPr id="8198" name="TextBox 5"/>
          <p:cNvSpPr txBox="1">
            <a:spLocks noChangeArrowheads="1"/>
          </p:cNvSpPr>
          <p:nvPr/>
        </p:nvSpPr>
        <p:spPr bwMode="auto">
          <a:xfrm>
            <a:off x="838200" y="3962400"/>
            <a:ext cx="3886200" cy="1508105"/>
          </a:xfrm>
          <a:prstGeom prst="rect">
            <a:avLst/>
          </a:prstGeom>
          <a:noFill/>
          <a:ln w="9525">
            <a:noFill/>
            <a:miter lim="800000"/>
            <a:headEnd/>
            <a:tailEnd/>
          </a:ln>
        </p:spPr>
        <p:txBody>
          <a:bodyPr>
            <a:spAutoFit/>
          </a:bodyPr>
          <a:lstStyle/>
          <a:p>
            <a:r>
              <a:rPr lang="en-GB" sz="3200" b="1" dirty="0">
                <a:solidFill>
                  <a:srgbClr val="FF0000"/>
                </a:solidFill>
                <a:latin typeface="Times New Roman" pitchFamily="18" charset="0"/>
                <a:cs typeface="Times New Roman" pitchFamily="18" charset="0"/>
              </a:rPr>
              <a:t>Topic</a:t>
            </a:r>
          </a:p>
          <a:p>
            <a:pPr>
              <a:buFont typeface="Wingdings" pitchFamily="2" charset="2"/>
              <a:buChar char="ü"/>
            </a:pPr>
            <a:r>
              <a:rPr lang="en-GB" sz="2000" b="1" dirty="0" smtClean="0">
                <a:effectLst>
                  <a:outerShdw blurRad="38100" dist="38100" dir="2700000" algn="tl">
                    <a:srgbClr val="000000">
                      <a:alpha val="43137"/>
                    </a:srgbClr>
                  </a:outerShdw>
                </a:effectLst>
                <a:latin typeface="Times New Roman" pitchFamily="18" charset="0"/>
                <a:cs typeface="Times New Roman" pitchFamily="18" charset="0"/>
              </a:rPr>
              <a:t>Essentialism</a:t>
            </a:r>
            <a:endParaRPr lang="en-GB" sz="2000" dirty="0">
              <a:latin typeface="Times New Roman" pitchFamily="18" charset="0"/>
              <a:cs typeface="Times New Roman" pitchFamily="18" charset="0"/>
            </a:endParaRPr>
          </a:p>
          <a:p>
            <a:r>
              <a:rPr lang="en-GB" sz="2000" dirty="0">
                <a:latin typeface="Times New Roman" pitchFamily="18" charset="0"/>
                <a:cs typeface="Times New Roman" pitchFamily="18" charset="0"/>
              </a:rPr>
              <a:t/>
            </a:r>
            <a:br>
              <a:rPr lang="en-GB" sz="2000" dirty="0">
                <a:latin typeface="Times New Roman" pitchFamily="18" charset="0"/>
                <a:cs typeface="Times New Roman" pitchFamily="18" charset="0"/>
              </a:rPr>
            </a:br>
            <a:endParaRPr lang="en-GB"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We will Learn </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fontScale="92500" lnSpcReduction="20000"/>
          </a:bodyPr>
          <a:lstStyle/>
          <a:p>
            <a:pPr>
              <a:buFont typeface="Wingdings" pitchFamily="2" charset="2"/>
              <a:buChar char="Ø"/>
            </a:pPr>
            <a:r>
              <a:rPr lang="en-GB" dirty="0" smtClean="0">
                <a:latin typeface="Times New Roman" pitchFamily="18" charset="0"/>
                <a:cs typeface="Times New Roman" pitchFamily="18" charset="0"/>
              </a:rPr>
              <a:t>Essentialism</a:t>
            </a:r>
          </a:p>
          <a:p>
            <a:pPr>
              <a:buFont typeface="Wingdings" pitchFamily="2" charset="2"/>
              <a:buChar char="Ø"/>
            </a:pPr>
            <a:r>
              <a:rPr lang="en-GB" dirty="0" smtClean="0">
                <a:latin typeface="Times New Roman" pitchFamily="18" charset="0"/>
                <a:cs typeface="Times New Roman" pitchFamily="18" charset="0"/>
              </a:rPr>
              <a:t>Historical Development of theory</a:t>
            </a:r>
          </a:p>
          <a:p>
            <a:pPr>
              <a:buFont typeface="Wingdings" pitchFamily="2" charset="2"/>
              <a:buChar char="Ø"/>
            </a:pPr>
            <a:r>
              <a:rPr lang="en-GB" dirty="0" smtClean="0">
                <a:latin typeface="Times New Roman" pitchFamily="18" charset="0"/>
                <a:cs typeface="Times New Roman" pitchFamily="18" charset="0"/>
              </a:rPr>
              <a:t>Curriculum</a:t>
            </a:r>
          </a:p>
          <a:p>
            <a:pPr>
              <a:buFont typeface="Wingdings" pitchFamily="2" charset="2"/>
              <a:buChar char="Ø"/>
            </a:pPr>
            <a:r>
              <a:rPr lang="en-GB" sz="2800" dirty="0" smtClean="0">
                <a:latin typeface="Times New Roman" pitchFamily="18" charset="0"/>
                <a:cs typeface="Times New Roman" pitchFamily="18" charset="0"/>
              </a:rPr>
              <a:t>Essentialists and concept of education</a:t>
            </a:r>
          </a:p>
          <a:p>
            <a:pPr>
              <a:buFont typeface="Wingdings" pitchFamily="2" charset="2"/>
              <a:buChar char="Ø"/>
            </a:pPr>
            <a:r>
              <a:rPr lang="en-GB" sz="2800" dirty="0" smtClean="0">
                <a:latin typeface="Times New Roman" pitchFamily="18" charset="0"/>
                <a:cs typeface="Times New Roman" pitchFamily="18" charset="0"/>
              </a:rPr>
              <a:t>Aims in essentialism </a:t>
            </a:r>
          </a:p>
          <a:p>
            <a:pPr>
              <a:buFont typeface="Wingdings" pitchFamily="2" charset="2"/>
              <a:buChar char="Ø"/>
            </a:pPr>
            <a:r>
              <a:rPr lang="en-GB" dirty="0" smtClean="0">
                <a:latin typeface="Times New Roman" pitchFamily="18" charset="0"/>
                <a:cs typeface="Times New Roman" pitchFamily="18" charset="0"/>
              </a:rPr>
              <a:t>Proponents</a:t>
            </a:r>
          </a:p>
          <a:p>
            <a:pPr>
              <a:buFont typeface="Wingdings" pitchFamily="2" charset="2"/>
              <a:buChar char="Ø"/>
            </a:pPr>
            <a:r>
              <a:rPr lang="en-GB" dirty="0" smtClean="0">
                <a:latin typeface="Times New Roman" pitchFamily="18" charset="0"/>
                <a:cs typeface="Times New Roman" pitchFamily="18" charset="0"/>
              </a:rPr>
              <a:t>William Chandler Bagley</a:t>
            </a:r>
          </a:p>
          <a:p>
            <a:pPr>
              <a:buFont typeface="Wingdings" pitchFamily="2" charset="2"/>
              <a:buChar char="Ø"/>
            </a:pPr>
            <a:r>
              <a:rPr lang="en-GB" dirty="0" smtClean="0">
                <a:latin typeface="Times New Roman" pitchFamily="18" charset="0"/>
                <a:cs typeface="Times New Roman" pitchFamily="18" charset="0"/>
              </a:rPr>
              <a:t>A. E. Bestor Jr. (1908–1994)</a:t>
            </a:r>
          </a:p>
          <a:p>
            <a:pPr>
              <a:buFont typeface="Wingdings" pitchFamily="2" charset="2"/>
              <a:buChar char="Ø"/>
            </a:pPr>
            <a:r>
              <a:rPr lang="en-GB" sz="2800" dirty="0" smtClean="0">
                <a:latin typeface="Times New Roman" pitchFamily="18" charset="0"/>
                <a:cs typeface="Times New Roman" pitchFamily="18" charset="0"/>
              </a:rPr>
              <a:t>The functions of the secondary school </a:t>
            </a:r>
          </a:p>
          <a:p>
            <a:pPr>
              <a:buFont typeface="Wingdings" pitchFamily="2" charset="2"/>
              <a:buChar char="Ø"/>
            </a:pPr>
            <a:r>
              <a:rPr lang="en-GB" dirty="0" smtClean="0">
                <a:latin typeface="Times New Roman" pitchFamily="18" charset="0"/>
                <a:cs typeface="Times New Roman" pitchFamily="18" charset="0"/>
              </a:rPr>
              <a:t>James Conant</a:t>
            </a:r>
          </a:p>
          <a:p>
            <a:pPr>
              <a:buFont typeface="Wingdings" pitchFamily="2" charset="2"/>
              <a:buChar char="Ø"/>
            </a:pPr>
            <a:r>
              <a:rPr lang="en-GB" dirty="0" smtClean="0">
                <a:latin typeface="Times New Roman" pitchFamily="18" charset="0"/>
                <a:cs typeface="Times New Roman" pitchFamily="18" charset="0"/>
              </a:rPr>
              <a:t>Thomas More</a:t>
            </a:r>
            <a:br>
              <a:rPr lang="en-GB" dirty="0" smtClean="0">
                <a:latin typeface="Times New Roman" pitchFamily="18" charset="0"/>
                <a:cs typeface="Times New Roman" pitchFamily="18" charset="0"/>
              </a:rPr>
            </a:br>
            <a:endParaRPr lang="en-GB" dirty="0"/>
          </a:p>
        </p:txBody>
      </p:sp>
      <p:sp>
        <p:nvSpPr>
          <p:cNvPr id="4" name="Slide Number Placeholder 3"/>
          <p:cNvSpPr>
            <a:spLocks noGrp="1"/>
          </p:cNvSpPr>
          <p:nvPr>
            <p:ph type="sldNum" sz="quarter" idx="12"/>
          </p:nvPr>
        </p:nvSpPr>
        <p:spPr/>
        <p:txBody>
          <a:bodyPr/>
          <a:lstStyle/>
          <a:p>
            <a:fld id="{C8136108-B217-4F34-9CA5-2E2EC5DDCC31}" type="slidenum">
              <a:rPr lang="en-GB" smtClean="0"/>
              <a:t>3</a:t>
            </a:fld>
            <a:endParaRPr lang="en-GB"/>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Essentialism</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GB" dirty="0" smtClean="0">
                <a:latin typeface="Times New Roman" pitchFamily="18" charset="0"/>
                <a:cs typeface="Times New Roman" pitchFamily="18" charset="0"/>
              </a:rPr>
              <a:t>Essentialism is an American philosophy of education which began in 1930s and 1940’s</a:t>
            </a:r>
          </a:p>
          <a:p>
            <a:pPr>
              <a:buFont typeface="Wingdings" pitchFamily="2" charset="2"/>
              <a:buChar char="Ø"/>
            </a:pPr>
            <a:r>
              <a:rPr lang="en-GB" dirty="0" smtClean="0">
                <a:latin typeface="Times New Roman" pitchFamily="18" charset="0"/>
                <a:cs typeface="Times New Roman" pitchFamily="18" charset="0"/>
              </a:rPr>
              <a:t>Essentialism has philosophical Orientation from Idealism and Realism</a:t>
            </a:r>
          </a:p>
          <a:p>
            <a:pPr>
              <a:buFont typeface="Wingdings" pitchFamily="2" charset="2"/>
              <a:buChar char="Ø"/>
            </a:pPr>
            <a:r>
              <a:rPr lang="en-GB" dirty="0" smtClean="0">
                <a:latin typeface="Times New Roman" pitchFamily="18" charset="0"/>
                <a:cs typeface="Times New Roman" pitchFamily="18" charset="0"/>
              </a:rPr>
              <a:t>Essentialism refers to basic education</a:t>
            </a:r>
          </a:p>
          <a:p>
            <a:pPr>
              <a:buFont typeface="Wingdings" pitchFamily="2" charset="2"/>
              <a:buChar char="Ø"/>
            </a:pPr>
            <a:r>
              <a:rPr lang="en-GB" dirty="0" smtClean="0">
                <a:latin typeface="Times New Roman" pitchFamily="18" charset="0"/>
                <a:cs typeface="Times New Roman" pitchFamily="18" charset="0"/>
              </a:rPr>
              <a:t>Essentialists believe in teaching the basic subjects</a:t>
            </a:r>
          </a:p>
          <a:p>
            <a:pPr>
              <a:buFont typeface="Wingdings" pitchFamily="2" charset="2"/>
              <a:buChar char="Ø"/>
            </a:pPr>
            <a:r>
              <a:rPr lang="en-GB" dirty="0" smtClean="0">
                <a:latin typeface="Times New Roman" pitchFamily="18" charset="0"/>
                <a:cs typeface="Times New Roman" pitchFamily="18" charset="0"/>
              </a:rPr>
              <a:t>This philosophy advocates training the mind</a:t>
            </a:r>
          </a:p>
          <a:p>
            <a:pPr>
              <a:buFont typeface="Wingdings" pitchFamily="2" charset="2"/>
              <a:buChar char="Ø"/>
            </a:pPr>
            <a:r>
              <a:rPr lang="en-GB" dirty="0" smtClean="0">
                <a:latin typeface="Times New Roman" pitchFamily="18" charset="0"/>
                <a:cs typeface="Times New Roman" pitchFamily="18" charset="0"/>
              </a:rPr>
              <a:t>Essentialist educators focus on transmitting a series of progressively difficult topics and promotion of students to the next level or grade.</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4</a:t>
            </a:fld>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Historical Development of theory</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GB" dirty="0" smtClean="0">
                <a:latin typeface="Times New Roman" pitchFamily="18" charset="0"/>
                <a:cs typeface="Times New Roman" pitchFamily="18" charset="0"/>
              </a:rPr>
              <a:t>William C. Bagley (1874–1946) was one of the most influential advocates of essentialism.</a:t>
            </a:r>
          </a:p>
          <a:p>
            <a:pPr>
              <a:buFont typeface="Wingdings" pitchFamily="2" charset="2"/>
              <a:buChar char="Ø"/>
            </a:pPr>
            <a:r>
              <a:rPr lang="en-GB" dirty="0" smtClean="0">
                <a:latin typeface="Times New Roman" pitchFamily="18" charset="0"/>
                <a:cs typeface="Times New Roman" pitchFamily="18" charset="0"/>
              </a:rPr>
              <a:t>Bagley believed that education was not supposed to change society but to preserve it </a:t>
            </a:r>
          </a:p>
          <a:p>
            <a:pPr>
              <a:buNone/>
            </a:pPr>
            <a:r>
              <a:rPr lang="en-GB" b="1" dirty="0" smtClean="0">
                <a:latin typeface="Times New Roman" pitchFamily="18" charset="0"/>
                <a:cs typeface="Times New Roman" pitchFamily="18" charset="0"/>
              </a:rPr>
              <a:t>Events </a:t>
            </a:r>
          </a:p>
          <a:p>
            <a:pPr>
              <a:buFont typeface="Wingdings" pitchFamily="2" charset="2"/>
              <a:buChar char="Ø"/>
            </a:pPr>
            <a:r>
              <a:rPr lang="en-GB" dirty="0" smtClean="0">
                <a:latin typeface="Times New Roman" pitchFamily="18" charset="0"/>
                <a:cs typeface="Times New Roman" pitchFamily="18" charset="0"/>
              </a:rPr>
              <a:t>Launching of Sputnik by the Soviet Union in 1957 </a:t>
            </a:r>
          </a:p>
          <a:p>
            <a:pPr>
              <a:buFont typeface="Wingdings" pitchFamily="2" charset="2"/>
              <a:buChar char="Ø"/>
            </a:pPr>
            <a:r>
              <a:rPr lang="en-GB" dirty="0" smtClean="0">
                <a:latin typeface="Times New Roman" pitchFamily="18" charset="0"/>
                <a:cs typeface="Times New Roman" pitchFamily="18" charset="0"/>
              </a:rPr>
              <a:t>Report-A Nation at Risk (1983)</a:t>
            </a:r>
          </a:p>
          <a:p>
            <a:pPr>
              <a:buFont typeface="Wingdings" pitchFamily="2" charset="2"/>
              <a:buChar char="Ø"/>
            </a:pPr>
            <a:r>
              <a:rPr lang="en-GB" dirty="0" smtClean="0">
                <a:latin typeface="Times New Roman" pitchFamily="18" charset="0"/>
                <a:cs typeface="Times New Roman" pitchFamily="18" charset="0"/>
              </a:rPr>
              <a:t>No Child Left Behind Act (NCLB) of 2005. </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5</a:t>
            </a:fld>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Historical Development of theory</a:t>
            </a:r>
            <a:endParaRPr lang="en-GB"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GB" dirty="0" smtClean="0">
                <a:latin typeface="Times New Roman" pitchFamily="18" charset="0"/>
                <a:cs typeface="Times New Roman" pitchFamily="18" charset="0"/>
              </a:rPr>
              <a:t>This approach was in reaction to progressivism approaches prevalent in the 1920s and 30s.</a:t>
            </a:r>
          </a:p>
          <a:p>
            <a:pPr>
              <a:buFont typeface="Wingdings" pitchFamily="2" charset="2"/>
              <a:buChar char="Ø"/>
            </a:pPr>
            <a:r>
              <a:rPr lang="en-GB" dirty="0" smtClean="0">
                <a:latin typeface="Times New Roman" pitchFamily="18" charset="0"/>
                <a:cs typeface="Times New Roman" pitchFamily="18" charset="0"/>
              </a:rPr>
              <a:t>William Bagley, took progressivism approaches to task in the journal he formed in 1934</a:t>
            </a:r>
          </a:p>
          <a:p>
            <a:pPr>
              <a:buNone/>
            </a:pPr>
            <a:r>
              <a:rPr lang="en-GB" b="1" dirty="0" smtClean="0">
                <a:latin typeface="Times New Roman" pitchFamily="18" charset="0"/>
                <a:cs typeface="Times New Roman" pitchFamily="18" charset="0"/>
              </a:rPr>
              <a:t>Other proponents of Essentialism are: </a:t>
            </a:r>
          </a:p>
          <a:p>
            <a:pPr>
              <a:buFont typeface="Wingdings" pitchFamily="2" charset="2"/>
              <a:buChar char="Ø"/>
            </a:pPr>
            <a:r>
              <a:rPr lang="en-GB" dirty="0" smtClean="0">
                <a:latin typeface="Times New Roman" pitchFamily="18" charset="0"/>
                <a:cs typeface="Times New Roman" pitchFamily="18" charset="0"/>
              </a:rPr>
              <a:t>James D. Koerner (1959) </a:t>
            </a:r>
          </a:p>
          <a:p>
            <a:pPr>
              <a:buFont typeface="Wingdings" pitchFamily="2" charset="2"/>
              <a:buChar char="Ø"/>
            </a:pPr>
            <a:r>
              <a:rPr lang="en-GB" dirty="0" smtClean="0">
                <a:latin typeface="Times New Roman" pitchFamily="18" charset="0"/>
                <a:cs typeface="Times New Roman" pitchFamily="18" charset="0"/>
              </a:rPr>
              <a:t>H. G. Rickover (1959) </a:t>
            </a:r>
          </a:p>
          <a:p>
            <a:pPr>
              <a:buFont typeface="Wingdings" pitchFamily="2" charset="2"/>
              <a:buChar char="Ø"/>
            </a:pPr>
            <a:r>
              <a:rPr lang="en-GB" dirty="0" smtClean="0">
                <a:latin typeface="Times New Roman" pitchFamily="18" charset="0"/>
                <a:cs typeface="Times New Roman" pitchFamily="18" charset="0"/>
              </a:rPr>
              <a:t>Paul Copperman (1978) </a:t>
            </a:r>
          </a:p>
          <a:p>
            <a:pPr>
              <a:buFont typeface="Wingdings" pitchFamily="2" charset="2"/>
              <a:buChar char="Ø"/>
            </a:pPr>
            <a:r>
              <a:rPr lang="en-GB" dirty="0" smtClean="0">
                <a:latin typeface="Times New Roman" pitchFamily="18" charset="0"/>
                <a:cs typeface="Times New Roman" pitchFamily="18" charset="0"/>
              </a:rPr>
              <a:t>Theodore Sizer (1985)</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6</a:t>
            </a:fld>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Curriculum</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GB" dirty="0" smtClean="0">
                <a:latin typeface="Times New Roman" pitchFamily="18" charset="0"/>
                <a:cs typeface="Times New Roman" pitchFamily="18" charset="0"/>
              </a:rPr>
              <a:t>Back to the Basics </a:t>
            </a:r>
          </a:p>
          <a:p>
            <a:pPr>
              <a:buFont typeface="Wingdings" pitchFamily="2" charset="2"/>
              <a:buChar char="Ø"/>
            </a:pPr>
            <a:r>
              <a:rPr lang="en-GB" dirty="0" smtClean="0">
                <a:latin typeface="Times New Roman" pitchFamily="18" charset="0"/>
                <a:cs typeface="Times New Roman" pitchFamily="18" charset="0"/>
              </a:rPr>
              <a:t>It should focus on "the basics," Training students to read, write, speak, and compute clearly and logically. 3 Rs , 4 Rs </a:t>
            </a:r>
          </a:p>
          <a:p>
            <a:pPr>
              <a:buNone/>
            </a:pPr>
            <a:r>
              <a:rPr lang="en-GB" b="1" dirty="0" smtClean="0">
                <a:latin typeface="Times New Roman" pitchFamily="18" charset="0"/>
                <a:cs typeface="Times New Roman" pitchFamily="18" charset="0"/>
              </a:rPr>
              <a:t>Concept of Core Curriculum </a:t>
            </a:r>
          </a:p>
          <a:p>
            <a:pPr>
              <a:buFont typeface="Wingdings" pitchFamily="2" charset="2"/>
              <a:buChar char="Ø"/>
            </a:pPr>
            <a:r>
              <a:rPr lang="en-GB" dirty="0" smtClean="0">
                <a:latin typeface="Times New Roman" pitchFamily="18" charset="0"/>
                <a:cs typeface="Times New Roman" pitchFamily="18" charset="0"/>
              </a:rPr>
              <a:t>This philosophy stresses core knowledge in reading, writing, math, science, history, foreign language, and technology.</a:t>
            </a:r>
          </a:p>
          <a:p>
            <a:pPr>
              <a:buFont typeface="Wingdings" pitchFamily="2" charset="2"/>
              <a:buChar char="Ø"/>
            </a:pPr>
            <a:r>
              <a:rPr lang="en-GB" dirty="0" smtClean="0">
                <a:latin typeface="Times New Roman" pitchFamily="18" charset="0"/>
                <a:cs typeface="Times New Roman" pitchFamily="18" charset="0"/>
              </a:rPr>
              <a:t>The tools include lecturing, memorization, repetition, practice, and assessment.</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7</a:t>
            </a:fld>
            <a:endParaRPr lang="en-GB"/>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b="1" dirty="0" smtClean="0">
                <a:effectLst>
                  <a:outerShdw blurRad="38100" dist="38100" dir="2700000" algn="tl">
                    <a:srgbClr val="000000">
                      <a:alpha val="43137"/>
                    </a:srgbClr>
                  </a:outerShdw>
                </a:effectLst>
                <a:latin typeface="Times New Roman" pitchFamily="18" charset="0"/>
                <a:cs typeface="Times New Roman" pitchFamily="18" charset="0"/>
              </a:rPr>
              <a:t>Essentialists and concept of education </a:t>
            </a:r>
            <a:endParaRPr lang="en-GB"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a:xfrm>
            <a:off x="285720" y="1357298"/>
            <a:ext cx="8401080" cy="4768865"/>
          </a:xfrm>
        </p:spPr>
        <p:txBody>
          <a:bodyPr>
            <a:normAutofit fontScale="92500" lnSpcReduction="10000"/>
          </a:bodyPr>
          <a:lstStyle/>
          <a:p>
            <a:pPr>
              <a:buFont typeface="Wingdings" pitchFamily="2" charset="2"/>
              <a:buChar char="Ø"/>
            </a:pPr>
            <a:r>
              <a:rPr lang="en-GB" dirty="0">
                <a:latin typeface="Times New Roman" pitchFamily="18" charset="0"/>
                <a:cs typeface="Times New Roman" pitchFamily="18" charset="0"/>
              </a:rPr>
              <a:t>Essentialists accept the idea that this core curriculum may </a:t>
            </a:r>
            <a:r>
              <a:rPr lang="en-GB" dirty="0" smtClean="0">
                <a:latin typeface="Times New Roman" pitchFamily="18" charset="0"/>
                <a:cs typeface="Times New Roman" pitchFamily="18" charset="0"/>
              </a:rPr>
              <a:t>change</a:t>
            </a:r>
          </a:p>
          <a:p>
            <a:pPr>
              <a:buFont typeface="Wingdings" pitchFamily="2" charset="2"/>
              <a:buChar char="Ø"/>
            </a:pPr>
            <a:r>
              <a:rPr lang="en-GB" dirty="0" smtClean="0">
                <a:latin typeface="Times New Roman" pitchFamily="18" charset="0"/>
                <a:cs typeface="Times New Roman" pitchFamily="18" charset="0"/>
              </a:rPr>
              <a:t>Schooling </a:t>
            </a:r>
            <a:r>
              <a:rPr lang="en-GB" dirty="0">
                <a:latin typeface="Times New Roman" pitchFamily="18" charset="0"/>
                <a:cs typeface="Times New Roman" pitchFamily="18" charset="0"/>
              </a:rPr>
              <a:t>should be practical, preparing students to become valuable members of </a:t>
            </a:r>
            <a:r>
              <a:rPr lang="en-GB" dirty="0" smtClean="0">
                <a:latin typeface="Times New Roman" pitchFamily="18" charset="0"/>
                <a:cs typeface="Times New Roman" pitchFamily="18" charset="0"/>
              </a:rPr>
              <a:t>society</a:t>
            </a:r>
          </a:p>
          <a:p>
            <a:pPr>
              <a:buFont typeface="Wingdings" pitchFamily="2" charset="2"/>
              <a:buChar char="Ø"/>
            </a:pPr>
            <a:r>
              <a:rPr lang="en-GB" dirty="0" smtClean="0">
                <a:latin typeface="Times New Roman" pitchFamily="18" charset="0"/>
                <a:cs typeface="Times New Roman" pitchFamily="18" charset="0"/>
              </a:rPr>
              <a:t>It </a:t>
            </a:r>
            <a:r>
              <a:rPr lang="en-GB" dirty="0">
                <a:latin typeface="Times New Roman" pitchFamily="18" charset="0"/>
                <a:cs typeface="Times New Roman" pitchFamily="18" charset="0"/>
              </a:rPr>
              <a:t>should focus on facts-the objective reality out there--and "the basics," training students to read, write, speak, and compute clearly and </a:t>
            </a:r>
            <a:r>
              <a:rPr lang="en-GB" dirty="0" smtClean="0">
                <a:latin typeface="Times New Roman" pitchFamily="18" charset="0"/>
                <a:cs typeface="Times New Roman" pitchFamily="18" charset="0"/>
              </a:rPr>
              <a:t>logically</a:t>
            </a:r>
          </a:p>
          <a:p>
            <a:pPr>
              <a:buFont typeface="Wingdings" pitchFamily="2" charset="2"/>
              <a:buChar char="Ø"/>
            </a:pPr>
            <a:r>
              <a:rPr lang="en-GB" dirty="0" smtClean="0">
                <a:latin typeface="Times New Roman" pitchFamily="18" charset="0"/>
                <a:cs typeface="Times New Roman" pitchFamily="18" charset="0"/>
              </a:rPr>
              <a:t>Schools </a:t>
            </a:r>
            <a:r>
              <a:rPr lang="en-GB" dirty="0">
                <a:latin typeface="Times New Roman" pitchFamily="18" charset="0"/>
                <a:cs typeface="Times New Roman" pitchFamily="18" charset="0"/>
              </a:rPr>
              <a:t>should not try to set or influence policies. Students should be taught hard work, respect for authority, and </a:t>
            </a:r>
            <a:r>
              <a:rPr lang="en-GB" dirty="0" smtClean="0">
                <a:latin typeface="Times New Roman" pitchFamily="18" charset="0"/>
                <a:cs typeface="Times New Roman" pitchFamily="18" charset="0"/>
              </a:rPr>
              <a:t>discipline.</a:t>
            </a:r>
          </a:p>
          <a:p>
            <a:pPr>
              <a:buFont typeface="Wingdings" pitchFamily="2" charset="2"/>
              <a:buChar char="Ø"/>
            </a:pPr>
            <a:r>
              <a:rPr lang="en-GB" dirty="0" smtClean="0">
                <a:latin typeface="Times New Roman" pitchFamily="18" charset="0"/>
                <a:cs typeface="Times New Roman" pitchFamily="18" charset="0"/>
              </a:rPr>
              <a:t>Teachers </a:t>
            </a:r>
            <a:r>
              <a:rPr lang="en-GB" dirty="0">
                <a:latin typeface="Times New Roman" pitchFamily="18" charset="0"/>
                <a:cs typeface="Times New Roman" pitchFamily="18" charset="0"/>
              </a:rPr>
              <a:t>are to help students keep their non-productive instincts in check, such as aggression or mindlessness. This approach was in reaction to </a:t>
            </a:r>
            <a:r>
              <a:rPr lang="en-GB" dirty="0" smtClean="0">
                <a:latin typeface="Times New Roman" pitchFamily="18" charset="0"/>
                <a:cs typeface="Times New Roman" pitchFamily="18" charset="0"/>
              </a:rPr>
              <a:t>progressivism </a:t>
            </a:r>
            <a:r>
              <a:rPr lang="en-GB" dirty="0">
                <a:latin typeface="Times New Roman" pitchFamily="18" charset="0"/>
                <a:cs typeface="Times New Roman" pitchFamily="18" charset="0"/>
              </a:rPr>
              <a:t>approaches prevalent in the 1920s and 30s.</a:t>
            </a:r>
          </a:p>
        </p:txBody>
      </p:sp>
      <p:sp>
        <p:nvSpPr>
          <p:cNvPr id="4" name="Slide Number Placeholder 3"/>
          <p:cNvSpPr>
            <a:spLocks noGrp="1"/>
          </p:cNvSpPr>
          <p:nvPr>
            <p:ph type="sldNum" sz="quarter" idx="12"/>
          </p:nvPr>
        </p:nvSpPr>
        <p:spPr/>
        <p:txBody>
          <a:bodyPr/>
          <a:lstStyle/>
          <a:p>
            <a:fld id="{C8136108-B217-4F34-9CA5-2E2EC5DDCC31}" type="slidenum">
              <a:rPr lang="en-GB" smtClean="0"/>
              <a:t>8</a:t>
            </a:fld>
            <a:endParaRPr lang="en-GB"/>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effectLst>
                  <a:outerShdw blurRad="38100" dist="38100" dir="2700000" algn="tl">
                    <a:srgbClr val="000000">
                      <a:alpha val="43137"/>
                    </a:srgbClr>
                  </a:outerShdw>
                </a:effectLst>
                <a:latin typeface="Times New Roman" pitchFamily="18" charset="0"/>
                <a:cs typeface="Times New Roman" pitchFamily="18" charset="0"/>
              </a:rPr>
              <a:t>Aims in essentialism</a:t>
            </a:r>
            <a:endParaRPr lang="en-GB"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Content Placeholder 2"/>
          <p:cNvSpPr>
            <a:spLocks noGrp="1"/>
          </p:cNvSpPr>
          <p:nvPr>
            <p:ph sz="quarter" idx="1"/>
          </p:nvPr>
        </p:nvSpPr>
        <p:spPr>
          <a:xfrm>
            <a:off x="285720" y="1285860"/>
            <a:ext cx="8401080" cy="5214974"/>
          </a:xfrm>
        </p:spPr>
        <p:txBody>
          <a:bodyPr>
            <a:normAutofit fontScale="92500"/>
          </a:bodyPr>
          <a:lstStyle/>
          <a:p>
            <a:pPr>
              <a:buFont typeface="Wingdings" pitchFamily="2" charset="2"/>
              <a:buChar char="Ø"/>
            </a:pPr>
            <a:r>
              <a:rPr lang="en-GB" dirty="0">
                <a:latin typeface="Times New Roman" pitchFamily="18" charset="0"/>
                <a:cs typeface="Times New Roman" pitchFamily="18" charset="0"/>
              </a:rPr>
              <a:t>W</a:t>
            </a:r>
            <a:r>
              <a:rPr lang="en-GB" dirty="0" smtClean="0">
                <a:latin typeface="Times New Roman" pitchFamily="18" charset="0"/>
                <a:cs typeface="Times New Roman" pitchFamily="18" charset="0"/>
              </a:rPr>
              <a:t>riting, arithmetic, grammar, social science (history &amp;geography), health and physical fitness, elementary science, drawing art , work education. Domestic art (home arts), spelling, acceptable social and spiritual values (character education), civics, citizenship, and community relations. </a:t>
            </a:r>
          </a:p>
          <a:p>
            <a:pPr>
              <a:buFont typeface="Wingdings" pitchFamily="2" charset="2"/>
              <a:buChar char="Ø"/>
            </a:pPr>
            <a:r>
              <a:rPr lang="en-GB" dirty="0" smtClean="0">
                <a:latin typeface="Times New Roman" pitchFamily="18" charset="0"/>
                <a:cs typeface="Times New Roman" pitchFamily="18" charset="0"/>
              </a:rPr>
              <a:t>Everyone in a democracy must be able to read, write and communicate with comprehension. Another aim of essentialism is to equip the individual with the essential or necessary knowledge, skills and attitudes to enable him to perform well his assumed role in society</a:t>
            </a:r>
          </a:p>
          <a:p>
            <a:pPr>
              <a:buFont typeface="Wingdings" pitchFamily="2" charset="2"/>
              <a:buChar char="Ø"/>
            </a:pPr>
            <a:r>
              <a:rPr lang="en-GB" dirty="0" smtClean="0">
                <a:latin typeface="Times New Roman" pitchFamily="18" charset="0"/>
                <a:cs typeface="Times New Roman" pitchFamily="18" charset="0"/>
              </a:rPr>
              <a:t>In a democracy, essentialism aims to protect and preserve those freedoms that are much valued by citizens who are deeply imbued with democratic ideals</a:t>
            </a:r>
            <a:endParaRPr lang="en-GB"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C8136108-B217-4F34-9CA5-2E2EC5DDCC31}" type="slidenum">
              <a:rPr lang="en-GB" smtClean="0"/>
              <a:t>9</a:t>
            </a:fld>
            <a:endParaRPr lang="en-GB"/>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70</TotalTime>
  <Words>1013</Words>
  <Application>Microsoft Office PowerPoint</Application>
  <PresentationFormat>On-screen Show (4:3)</PresentationFormat>
  <Paragraphs>128</Paragraphs>
  <Slides>19</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19</vt:i4>
      </vt:variant>
    </vt:vector>
  </HeadingPairs>
  <TitlesOfParts>
    <vt:vector size="29" baseType="lpstr">
      <vt:lpstr>Arial</vt:lpstr>
      <vt:lpstr>Calibri</vt:lpstr>
      <vt:lpstr>Calibri Light</vt:lpstr>
      <vt:lpstr>Franklin Gothic Book</vt:lpstr>
      <vt:lpstr>Perpetua</vt:lpstr>
      <vt:lpstr>Times New Roman</vt:lpstr>
      <vt:lpstr>Wingdings</vt:lpstr>
      <vt:lpstr>Wingdings 2</vt:lpstr>
      <vt:lpstr>Equity</vt:lpstr>
      <vt:lpstr>Office Theme</vt:lpstr>
      <vt:lpstr>Essentialism  BS Education-III Philosophy of Education (EDU-203)</vt:lpstr>
      <vt:lpstr>Presented by  Group: 11 Naqash Aslam 17 M Zeeshan ul Haq 48 Bilal Ahmed 22 Arslan Khan 24</vt:lpstr>
      <vt:lpstr>We will Learn </vt:lpstr>
      <vt:lpstr>Essentialism</vt:lpstr>
      <vt:lpstr>Historical Development of theory</vt:lpstr>
      <vt:lpstr>Historical Development of theory</vt:lpstr>
      <vt:lpstr>Curriculum</vt:lpstr>
      <vt:lpstr>Essentialists and concept of education </vt:lpstr>
      <vt:lpstr>Aims in essentialism</vt:lpstr>
      <vt:lpstr>Proponents</vt:lpstr>
      <vt:lpstr>William Chandler Bagley</vt:lpstr>
      <vt:lpstr>A. E. Bestor Jr. (1908–1994)</vt:lpstr>
      <vt:lpstr>The functions of the secondary school </vt:lpstr>
      <vt:lpstr>James Conant </vt:lpstr>
      <vt:lpstr>James Conant </vt:lpstr>
      <vt:lpstr>Thomas More</vt:lpstr>
      <vt:lpstr>Some Books by Thomas More</vt:lpstr>
      <vt:lpstr>References</vt:lpstr>
      <vt:lpstr>Presented by  Group: 11 Naqash Aslam 17 M Zeeshan ul Haq 48 Bilal Ahmed 22 Arslan Khan 24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MULTI 88 G</dc:creator>
  <cp:lastModifiedBy>ABC</cp:lastModifiedBy>
  <cp:revision>12</cp:revision>
  <dcterms:created xsi:type="dcterms:W3CDTF">2020-12-05T16:36:32Z</dcterms:created>
  <dcterms:modified xsi:type="dcterms:W3CDTF">2020-12-10T02:14:50Z</dcterms:modified>
</cp:coreProperties>
</file>