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9B89CEF-C0BD-4A6F-A30B-60AF5730EE93}" type="datetimeFigureOut">
              <a:rPr lang="en-US" smtClean="0"/>
              <a:pPr/>
              <a:t>5/3/2020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CB62679-8C65-4E0D-B69D-F5A55E5712D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B89CEF-C0BD-4A6F-A30B-60AF5730EE93}"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B62679-8C65-4E0D-B69D-F5A55E5712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B89CEF-C0BD-4A6F-A30B-60AF5730EE93}"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B62679-8C65-4E0D-B69D-F5A55E5712D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9B89CEF-C0BD-4A6F-A30B-60AF5730EE93}" type="datetimeFigureOut">
              <a:rPr lang="en-US" smtClean="0"/>
              <a:pPr/>
              <a:t>5/3/2020</a:t>
            </a:fld>
            <a:endParaRPr lang="en-US"/>
          </a:p>
        </p:txBody>
      </p:sp>
      <p:sp>
        <p:nvSpPr>
          <p:cNvPr id="9" name="Slide Number Placeholder 8"/>
          <p:cNvSpPr>
            <a:spLocks noGrp="1"/>
          </p:cNvSpPr>
          <p:nvPr>
            <p:ph type="sldNum" sz="quarter" idx="15"/>
          </p:nvPr>
        </p:nvSpPr>
        <p:spPr/>
        <p:txBody>
          <a:bodyPr rtlCol="0"/>
          <a:lstStyle/>
          <a:p>
            <a:fld id="{1CB62679-8C65-4E0D-B69D-F5A55E5712DA}"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9B89CEF-C0BD-4A6F-A30B-60AF5730EE93}" type="datetimeFigureOut">
              <a:rPr lang="en-US" smtClean="0"/>
              <a:pPr/>
              <a:t>5/3/2020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CB62679-8C65-4E0D-B69D-F5A55E5712D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9B89CEF-C0BD-4A6F-A30B-60AF5730EE93}"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B62679-8C65-4E0D-B69D-F5A55E5712DA}"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9B89CEF-C0BD-4A6F-A30B-60AF5730EE93}"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B62679-8C65-4E0D-B69D-F5A55E5712DA}"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9B89CEF-C0BD-4A6F-A30B-60AF5730EE93}" type="datetimeFigureOut">
              <a:rPr lang="en-US" smtClean="0"/>
              <a:pPr/>
              <a:t>5/3/2020</a:t>
            </a:fld>
            <a:endParaRPr lang="en-US"/>
          </a:p>
        </p:txBody>
      </p:sp>
      <p:sp>
        <p:nvSpPr>
          <p:cNvPr id="7" name="Slide Number Placeholder 6"/>
          <p:cNvSpPr>
            <a:spLocks noGrp="1"/>
          </p:cNvSpPr>
          <p:nvPr>
            <p:ph type="sldNum" sz="quarter" idx="11"/>
          </p:nvPr>
        </p:nvSpPr>
        <p:spPr/>
        <p:txBody>
          <a:bodyPr rtlCol="0"/>
          <a:lstStyle/>
          <a:p>
            <a:fld id="{1CB62679-8C65-4E0D-B69D-F5A55E5712DA}"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89CEF-C0BD-4A6F-A30B-60AF5730EE93}"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B62679-8C65-4E0D-B69D-F5A55E5712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9B89CEF-C0BD-4A6F-A30B-60AF5730EE93}" type="datetimeFigureOut">
              <a:rPr lang="en-US" smtClean="0"/>
              <a:pPr/>
              <a:t>5/3/2020</a:t>
            </a:fld>
            <a:endParaRPr lang="en-US"/>
          </a:p>
        </p:txBody>
      </p:sp>
      <p:sp>
        <p:nvSpPr>
          <p:cNvPr id="22" name="Slide Number Placeholder 21"/>
          <p:cNvSpPr>
            <a:spLocks noGrp="1"/>
          </p:cNvSpPr>
          <p:nvPr>
            <p:ph type="sldNum" sz="quarter" idx="15"/>
          </p:nvPr>
        </p:nvSpPr>
        <p:spPr/>
        <p:txBody>
          <a:bodyPr rtlCol="0"/>
          <a:lstStyle/>
          <a:p>
            <a:fld id="{1CB62679-8C65-4E0D-B69D-F5A55E5712DA}"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9B89CEF-C0BD-4A6F-A30B-60AF5730EE93}" type="datetimeFigureOut">
              <a:rPr lang="en-US" smtClean="0"/>
              <a:pPr/>
              <a:t>5/3/2020</a:t>
            </a:fld>
            <a:endParaRPr lang="en-US"/>
          </a:p>
        </p:txBody>
      </p:sp>
      <p:sp>
        <p:nvSpPr>
          <p:cNvPr id="18" name="Slide Number Placeholder 17"/>
          <p:cNvSpPr>
            <a:spLocks noGrp="1"/>
          </p:cNvSpPr>
          <p:nvPr>
            <p:ph type="sldNum" sz="quarter" idx="11"/>
          </p:nvPr>
        </p:nvSpPr>
        <p:spPr/>
        <p:txBody>
          <a:bodyPr rtlCol="0"/>
          <a:lstStyle/>
          <a:p>
            <a:fld id="{1CB62679-8C65-4E0D-B69D-F5A55E5712DA}"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9B89CEF-C0BD-4A6F-A30B-60AF5730EE93}" type="datetimeFigureOut">
              <a:rPr lang="en-US" smtClean="0"/>
              <a:pPr/>
              <a:t>5/3/2020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CB62679-8C65-4E0D-B69D-F5A55E5712D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imarticus.org/what-is-financial-analysis-and-what-is-the-role-of-financial-analys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imarticus.org/financial-analysis-prodegree/?utm_source=blog&amp;utm_medium=organic&amp;utm_campaigntype=blo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905000"/>
            <a:ext cx="6172200" cy="914400"/>
          </a:xfrm>
        </p:spPr>
        <p:txBody>
          <a:bodyPr/>
          <a:lstStyle/>
          <a:p>
            <a:r>
              <a:rPr lang="en-US" dirty="0" smtClean="0">
                <a:latin typeface="Times New Roman" pitchFamily="18" charset="0"/>
                <a:cs typeface="Times New Roman" pitchFamily="18" charset="0"/>
              </a:rPr>
              <a:t>Topic</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2133600" y="3352800"/>
            <a:ext cx="6172200" cy="2336322"/>
          </a:xfrm>
        </p:spPr>
        <p:txBody>
          <a:bodyPr>
            <a:normAutofit/>
          </a:bodyPr>
          <a:lstStyle/>
          <a:p>
            <a:r>
              <a:rPr lang="en-US" sz="2000" u="sng" dirty="0" smtClean="0"/>
              <a:t>Economic analysis</a:t>
            </a:r>
          </a:p>
          <a:p>
            <a:r>
              <a:rPr lang="en-US" sz="2000" u="sng" dirty="0" smtClean="0"/>
              <a:t>Financial </a:t>
            </a:r>
            <a:r>
              <a:rPr lang="en-US" sz="2000" u="sng" dirty="0"/>
              <a:t>analysis</a:t>
            </a:r>
            <a:endParaRPr lang="en-US" sz="2000" dirty="0"/>
          </a:p>
          <a:p>
            <a:endParaRPr lang="en-US" sz="20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Economic </a:t>
            </a:r>
            <a:r>
              <a:rPr lang="en-US" b="1" dirty="0" smtClean="0"/>
              <a:t>cost:</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buNone/>
            </a:pPr>
            <a:r>
              <a:rPr lang="en-US" b="1" dirty="0" smtClean="0"/>
              <a:t>  </a:t>
            </a:r>
          </a:p>
          <a:p>
            <a:pPr algn="just">
              <a:buNone/>
            </a:pPr>
            <a:r>
              <a:rPr lang="en-US" b="1" dirty="0"/>
              <a:t> </a:t>
            </a:r>
            <a:r>
              <a:rPr lang="en-US" b="1" dirty="0" smtClean="0"/>
              <a:t>  Economic </a:t>
            </a:r>
            <a:r>
              <a:rPr lang="en-US" b="1" dirty="0"/>
              <a:t>cost</a:t>
            </a:r>
            <a:r>
              <a:rPr lang="en-US" dirty="0"/>
              <a:t> is the combination losses of </a:t>
            </a:r>
            <a:r>
              <a:rPr lang="en-US" dirty="0" smtClean="0"/>
              <a:t>any goods </a:t>
            </a:r>
            <a:r>
              <a:rPr lang="en-US" dirty="0"/>
              <a:t>that have a value attached to them by any one individual. </a:t>
            </a:r>
            <a:r>
              <a:rPr lang="en-US" b="1" dirty="0"/>
              <a:t>Economic cost</a:t>
            </a:r>
            <a:r>
              <a:rPr lang="en-US" dirty="0"/>
              <a:t> is used mainly by economists as means to compare the prudence of one course of action with that of </a:t>
            </a:r>
            <a:r>
              <a:rPr lang="en-US" dirty="0" smtClean="0"/>
              <a:t>another.</a:t>
            </a:r>
            <a:endParaRPr lang="en-US" b="1"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Economical prices</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b="1" i="1" dirty="0"/>
              <a:t>Economical prices</a:t>
            </a:r>
            <a:r>
              <a:rPr lang="en-US" dirty="0"/>
              <a:t> definition is - prices that many people can afford. How to use </a:t>
            </a:r>
            <a:r>
              <a:rPr lang="en-US" b="1" i="1" dirty="0"/>
              <a:t>economical prices</a:t>
            </a:r>
            <a:r>
              <a:rPr lang="en-US" dirty="0"/>
              <a:t> in a </a:t>
            </a:r>
            <a:r>
              <a:rPr lang="en-US" dirty="0" smtClean="0"/>
              <a:t>sentence. </a:t>
            </a:r>
          </a:p>
          <a:p>
            <a:r>
              <a:rPr lang="en-US" b="1" i="1" dirty="0"/>
              <a:t>E</a:t>
            </a:r>
            <a:r>
              <a:rPr lang="en-US" b="1" i="1" dirty="0" smtClean="0"/>
              <a:t>conomic </a:t>
            </a:r>
            <a:r>
              <a:rPr lang="en-US" b="1" i="1" dirty="0"/>
              <a:t>price</a:t>
            </a:r>
            <a:r>
              <a:rPr lang="en-US" dirty="0"/>
              <a:t>: Selling price that includes direct, indirect, and hidden costs like downtime and opportunity cost</a:t>
            </a:r>
            <a:endParaRPr lang="en-US" b="1"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CONT….</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marL="0" indent="0" algn="just">
              <a:buNone/>
            </a:pPr>
            <a:r>
              <a:rPr lang="en-US" dirty="0"/>
              <a:t>However, it has to be noted that </a:t>
            </a:r>
            <a:r>
              <a:rPr lang="en-US" b="1" dirty="0"/>
              <a:t>economic and financial analysis are also complementary</a:t>
            </a:r>
            <a:r>
              <a:rPr lang="en-US" dirty="0"/>
              <a:t>. For a project to be economically viable, it must be financially sustainable. If a project is not financially sustainable, there will be no adequate funds to properly operate, maintain and replace assets. It has sometimes been suggested that financial viability should not be made a concern because as long as a project is economically sound, it can be supported through government subsidies.</a:t>
            </a:r>
          </a:p>
          <a:p>
            <a:pPr marL="0" indent="0">
              <a:buNone/>
            </a:pPr>
            <a:endParaRPr lang="en-US" b="1"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hlinkClick r:id="rId2"/>
              </a:rPr>
              <a:t>What </a:t>
            </a:r>
            <a:r>
              <a:rPr lang="en-US" b="1" u="sng" dirty="0">
                <a:hlinkClick r:id="rId2"/>
              </a:rPr>
              <a:t>is Financial Analysis? And What is the Role of Financial Analyst</a:t>
            </a:r>
            <a:r>
              <a:rPr lang="en-US" b="1" u="sng" dirty="0" smtClean="0">
                <a:hlinkClick r:id="rId2"/>
              </a:rPr>
              <a:t>?</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marL="0" indent="0" algn="just">
              <a:buNone/>
            </a:pPr>
            <a:r>
              <a:rPr lang="en-US" dirty="0" smtClean="0"/>
              <a:t>For </a:t>
            </a:r>
            <a:r>
              <a:rPr lang="en-US" dirty="0"/>
              <a:t>instance, consider an oil drilling company evaluating an independent project – the setting up a new well. If the present value of the annual cash flows were to exceed the initial investment and other costs such as taxes, possible interest payments and operational expenses, the project would be looked upon favorably. Additionally, the firm might also look at the project’s effect on its financial ratios to be certain about feasibility.</a:t>
            </a:r>
          </a:p>
          <a:p>
            <a:pPr marL="0" indent="0">
              <a:buNone/>
            </a:pPr>
            <a:endParaRPr lang="en-US" dirty="0" smtClean="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Cont…</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r>
              <a:rPr lang="en-US" dirty="0"/>
              <a:t>In the above oil well case, for instance, the economic analysis deals with not just the profits from an industry perspective.  Instead, negative externalities such as pollution, displacement and deforestation are treated as costs awhile positive externalities such as employment generation which is considered benefits. Determining a quantitative measure of such factors remains a challenge.</a:t>
            </a:r>
          </a:p>
          <a:p>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Cont.</a:t>
            </a:r>
            <a:r>
              <a:rPr lang="en-US" b="1" dirty="0" smtClean="0">
                <a:latin typeface="Times New Roman" pitchFamily="18" charset="0"/>
                <a:cs typeface="Times New Roman" pitchFamily="18" charset="0"/>
              </a:rPr>
              <a:t>… </a:t>
            </a:r>
            <a:endParaRPr lang="en-US" b="1" dirty="0">
              <a:latin typeface="Times New Roman" pitchFamily="18" charset="0"/>
              <a:cs typeface="Times New Roman" pitchFamily="18" charset="0"/>
            </a:endParaRPr>
          </a:p>
        </p:txBody>
      </p:sp>
      <p:pic>
        <p:nvPicPr>
          <p:cNvPr id="4" name="Content Placeholder 3" descr="Finance vs Economic"/>
          <p:cNvPicPr>
            <a:picLocks noGrp="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52400" y="2057400"/>
            <a:ext cx="8382000" cy="38100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Taxes </a:t>
            </a:r>
            <a:r>
              <a:rPr lang="en-US" dirty="0"/>
              <a:t>and Subsidies</a:t>
            </a:r>
            <a:r>
              <a:rPr lang="en-US" b="1" dirty="0"/>
              <a:t/>
            </a:r>
            <a:br>
              <a:rPr lang="en-US" b="1" dirty="0"/>
            </a:b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lnSpcReduction="10000"/>
          </a:bodyPr>
          <a:lstStyle/>
          <a:p>
            <a:pPr marL="0" indent="0" algn="just">
              <a:buNone/>
            </a:pPr>
            <a:r>
              <a:rPr lang="en-US" dirty="0" smtClean="0"/>
              <a:t>Financial </a:t>
            </a:r>
            <a:r>
              <a:rPr lang="en-US" dirty="0"/>
              <a:t>analysis tends to rely on exact market prices for calculating costs. Taxes are treated as costs and subsidies as returns. They are both assumed to already reflect in these market prices and any adjustments are therefore unnecessary.</a:t>
            </a:r>
          </a:p>
          <a:p>
            <a:pPr marL="0" indent="0" algn="just">
              <a:buNone/>
            </a:pPr>
            <a:r>
              <a:rPr lang="en-US" dirty="0"/>
              <a:t>In economic analysis, the market price is often modified to arrive at what is popularly known as the ‘shadow price’ or ‘economic price’.  Taxes are levied on a project’s returns and are collected by the government itself. Similarly, subsidies are funds that society as a whole invests into the project, therefore necessitating differential treatment.</a:t>
            </a:r>
          </a:p>
          <a:p>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143000"/>
          </a:xfrm>
        </p:spPr>
        <p:txBody>
          <a:bodyPr/>
          <a:lstStyle/>
          <a:p>
            <a:r>
              <a:rPr lang="en-US" dirty="0" smtClean="0"/>
              <a:t>Interest </a:t>
            </a:r>
            <a:r>
              <a:rPr lang="en-US" dirty="0"/>
              <a:t>Payments</a:t>
            </a:r>
            <a:r>
              <a:rPr lang="en-US" b="1" dirty="0"/>
              <a:t/>
            </a:r>
            <a:br>
              <a:rPr lang="en-US" b="1" dirty="0"/>
            </a:b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81000" y="1524000"/>
            <a:ext cx="7467600" cy="4873752"/>
          </a:xfrm>
        </p:spPr>
        <p:txBody>
          <a:bodyPr>
            <a:normAutofit/>
          </a:bodyPr>
          <a:lstStyle/>
          <a:p>
            <a:pPr marL="0" indent="0" algn="just">
              <a:buNone/>
            </a:pPr>
            <a:r>
              <a:rPr lang="en-US" dirty="0" smtClean="0"/>
              <a:t>Interest </a:t>
            </a:r>
            <a:r>
              <a:rPr lang="en-US" dirty="0"/>
              <a:t>payments are treated as a cost in financial analysis as they are the additional amount that the stakeholder has to pay to external bodies along with returning the borrowed capital. Often these interest payments are incorporated into the evaluation of NPV in the discounting factor – the internal rate of </a:t>
            </a:r>
            <a:r>
              <a:rPr lang="en-US" dirty="0" smtClean="0"/>
              <a:t>return. From </a:t>
            </a:r>
            <a:r>
              <a:rPr lang="en-US" dirty="0"/>
              <a:t>an economic perspective, however, interest on capital invested by society is also returned to society as a gain on the capital, thus again removing the need for any separate computation.</a:t>
            </a:r>
          </a:p>
          <a:p>
            <a:pPr>
              <a:buFont typeface="Wingdings" pitchFamily="2" charset="2"/>
              <a:buChar char="q"/>
            </a:pPr>
            <a:endParaRPr lang="en-US" b="1"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Conclusion</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buFont typeface="Arial" pitchFamily="34" charset="0"/>
              <a:buChar char="•"/>
            </a:pPr>
            <a:r>
              <a:rPr lang="en-US" dirty="0"/>
              <a:t>A study of financial feasibility versus economic feasibility can help develop a further understanding of the two topics. Financial feasibility is based strictly on profitability and sustainability. A financially feasible project, therefore, might not be economically viable if the overall impact on society is negative. On the contrary, an economically viable project may not always be financially sustainable. The government may, however, choose to take up such a project by supplying additional funds, owing to its positive impact on </a:t>
            </a:r>
            <a:r>
              <a:rPr lang="en-US" dirty="0" smtClean="0"/>
              <a:t>society.</a:t>
            </a:r>
            <a:endParaRPr lang="en-US" dirty="0"/>
          </a:p>
          <a:p>
            <a:pPr>
              <a:buFont typeface="Arial" pitchFamily="34" charset="0"/>
              <a:buChar char="•"/>
            </a:pP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Definition</a:t>
            </a:r>
            <a:r>
              <a:rPr lang="en-US" dirty="0"/>
              <a:t/>
            </a:r>
            <a:br>
              <a:rPr lang="en-US" dirty="0"/>
            </a:b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endParaRPr lang="en-US" dirty="0" smtClean="0"/>
          </a:p>
          <a:p>
            <a:r>
              <a:rPr lang="en-US" dirty="0" smtClean="0"/>
              <a:t>Financial </a:t>
            </a:r>
            <a:r>
              <a:rPr lang="en-US" dirty="0"/>
              <a:t>and economic analyses have similar features. </a:t>
            </a:r>
            <a:r>
              <a:rPr lang="en-US" b="1" dirty="0"/>
              <a:t>Both estimate the net-benefits of a project investment </a:t>
            </a:r>
            <a:r>
              <a:rPr lang="en-US" dirty="0"/>
              <a:t>based on the difference between the with-project and the without-project situations.</a:t>
            </a:r>
          </a:p>
          <a:p>
            <a:pPr marL="0" indent="0">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Cont.…</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marL="0" indent="0" algn="just">
              <a:buNone/>
            </a:pPr>
            <a:endParaRPr lang="en-US" b="1" dirty="0" smtClean="0"/>
          </a:p>
          <a:p>
            <a:pPr marL="0" indent="0" algn="just">
              <a:buNone/>
            </a:pPr>
            <a:r>
              <a:rPr lang="en-US" b="1" dirty="0" smtClean="0"/>
              <a:t>The </a:t>
            </a:r>
            <a:r>
              <a:rPr lang="en-US" b="1" dirty="0"/>
              <a:t>basic difference</a:t>
            </a:r>
            <a:r>
              <a:rPr lang="en-US" dirty="0"/>
              <a:t> between them is that:</a:t>
            </a:r>
          </a:p>
          <a:p>
            <a:pPr lvl="0" algn="just"/>
            <a:r>
              <a:rPr lang="en-US" dirty="0"/>
              <a:t>the </a:t>
            </a:r>
            <a:r>
              <a:rPr lang="en-US" b="1" dirty="0"/>
              <a:t>financial analysis compares benefits and costs to the enterprise</a:t>
            </a:r>
            <a:r>
              <a:rPr lang="en-US" dirty="0"/>
              <a:t>, while</a:t>
            </a:r>
          </a:p>
          <a:p>
            <a:pPr lvl="0" algn="just"/>
            <a:r>
              <a:rPr lang="en-US" dirty="0"/>
              <a:t>the </a:t>
            </a:r>
            <a:r>
              <a:rPr lang="en-US" b="1" dirty="0"/>
              <a:t>economic analysis compares the benefits and costs to the whole economy</a:t>
            </a:r>
            <a:r>
              <a:rPr lang="en-US" dirty="0"/>
              <a:t>.</a:t>
            </a:r>
          </a:p>
          <a:p>
            <a:pPr marL="0" indent="0" algn="just">
              <a:buNone/>
            </a:pP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Methodology</a:t>
            </a:r>
            <a:r>
              <a:rPr lang="en-US" dirty="0"/>
              <a:t/>
            </a:r>
            <a:br>
              <a:rPr lang="en-US" dirty="0"/>
            </a:b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r>
              <a:rPr lang="en-US" b="1" dirty="0" smtClean="0"/>
              <a:t>Economic </a:t>
            </a:r>
            <a:r>
              <a:rPr lang="en-US" b="1" dirty="0"/>
              <a:t>analysis</a:t>
            </a:r>
            <a:r>
              <a:rPr lang="en-US" dirty="0"/>
              <a:t> is concerned with the </a:t>
            </a:r>
            <a:r>
              <a:rPr lang="en-US" b="1" dirty="0"/>
              <a:t>true value</a:t>
            </a:r>
            <a:r>
              <a:rPr lang="en-US" dirty="0"/>
              <a:t> a project holds for the society as a whole. It subsumes all members of society, and measures the project’s positive and negative impacts. In addition, </a:t>
            </a:r>
            <a:r>
              <a:rPr lang="en-US" b="1" dirty="0"/>
              <a:t>economic analysis would also cover costs and benefits of goods and services that are not sold in the market</a:t>
            </a:r>
            <a:r>
              <a:rPr lang="en-US" dirty="0"/>
              <a:t> and therefore </a:t>
            </a:r>
            <a:r>
              <a:rPr lang="en-US" b="1" dirty="0"/>
              <a:t>have no market price</a:t>
            </a:r>
            <a:r>
              <a:rPr lang="en-US" dirty="0"/>
              <a:t>.</a:t>
            </a:r>
          </a:p>
          <a:p>
            <a:pPr marL="0" indent="0">
              <a:buNone/>
            </a:pP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630362"/>
          </a:xfrm>
        </p:spPr>
        <p:txBody>
          <a:bodyPr/>
          <a:lstStyle/>
          <a:p>
            <a:r>
              <a:rPr lang="en-US" b="1" dirty="0" smtClean="0">
                <a:latin typeface="Times New Roman" pitchFamily="18" charset="0"/>
                <a:cs typeface="Times New Roman" pitchFamily="18" charset="0"/>
              </a:rPr>
              <a:t>CONT…</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2133600"/>
            <a:ext cx="7467600" cy="4340352"/>
          </a:xfrm>
        </p:spPr>
        <p:txBody>
          <a:bodyPr/>
          <a:lstStyle/>
          <a:p>
            <a:pPr marL="0" indent="0" algn="just">
              <a:buNone/>
            </a:pPr>
            <a:r>
              <a:rPr lang="en-US" dirty="0"/>
              <a:t>Financial and Economic analyses are essentially used to determine the costs incurred and the resulting benefits from investing in a project. They both involve ascertaining the NPV or the net present value of a project based on its estimated present and future cash flows, appropriately discounted. Both techniques, however, differ in their implications and hence also in what is defined as a cost and a </a:t>
            </a:r>
            <a:r>
              <a:rPr lang="en-US" dirty="0" smtClean="0"/>
              <a:t>benefit.</a:t>
            </a:r>
            <a:endParaRPr lang="en-US" dirty="0"/>
          </a:p>
          <a:p>
            <a:pPr marL="0" indent="0">
              <a:buNone/>
            </a:pP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differences</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marL="0" indent="0" algn="just">
              <a:buNone/>
            </a:pPr>
            <a:r>
              <a:rPr lang="en-US" b="1" dirty="0"/>
              <a:t>There are two more significant differences</a:t>
            </a:r>
            <a:r>
              <a:rPr lang="en-US" dirty="0"/>
              <a:t> between financial and economic analysis:</a:t>
            </a:r>
          </a:p>
          <a:p>
            <a:pPr lvl="0" algn="just"/>
            <a:r>
              <a:rPr lang="en-US" dirty="0"/>
              <a:t>While </a:t>
            </a:r>
            <a:r>
              <a:rPr lang="en-US" b="1" dirty="0"/>
              <a:t>financial analysis uses market prices</a:t>
            </a:r>
            <a:r>
              <a:rPr lang="en-US" dirty="0"/>
              <a:t> to check the balance of investment and the sustainability of a project,</a:t>
            </a:r>
          </a:p>
          <a:p>
            <a:pPr lvl="0" algn="just"/>
            <a:r>
              <a:rPr lang="en-US" b="1" dirty="0"/>
              <a:t>E</a:t>
            </a:r>
            <a:r>
              <a:rPr lang="en-US" b="1" dirty="0" smtClean="0"/>
              <a:t>conomic </a:t>
            </a:r>
            <a:r>
              <a:rPr lang="en-US" b="1" dirty="0"/>
              <a:t>analysis uses economic prices</a:t>
            </a:r>
            <a:r>
              <a:rPr lang="en-US" dirty="0"/>
              <a:t> that are converted from the market price by </a:t>
            </a:r>
            <a:r>
              <a:rPr lang="en-US" b="1" dirty="0"/>
              <a:t>excluding tax, profit, subsidy</a:t>
            </a:r>
            <a:r>
              <a:rPr lang="en-US" dirty="0"/>
              <a:t>, etc. to measure the legitimacy of using national resources to certain projects.</a:t>
            </a:r>
          </a:p>
          <a:p>
            <a:pPr marL="0" indent="0">
              <a:buNone/>
            </a:pPr>
            <a:endParaRPr lang="en-US"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Cont…</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lvl="0" algn="just"/>
            <a:r>
              <a:rPr lang="en-US" u="sng" dirty="0">
                <a:hlinkClick r:id="rId2"/>
              </a:rPr>
              <a:t>Financial Analysis</a:t>
            </a:r>
            <a:r>
              <a:rPr lang="en-US" dirty="0"/>
              <a:t> is largely confined to individual organizations or their units. It involves a fairly quantitative, fund-based approach that directly compares the expenses and revenues from a venture to determine </a:t>
            </a:r>
            <a:r>
              <a:rPr lang="en-US" b="1" dirty="0"/>
              <a:t>profitability and hence sustainability</a:t>
            </a:r>
            <a:r>
              <a:rPr lang="en-US" dirty="0"/>
              <a:t>. Such evaluation may often employ the financial statement of an enterprise – the balance sheet, the income statement and the cash flow statement.</a:t>
            </a:r>
          </a:p>
          <a:p>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b="1" dirty="0" smtClean="0">
                <a:latin typeface="Times New Roman" pitchFamily="18" charset="0"/>
                <a:cs typeface="Times New Roman" pitchFamily="18" charset="0"/>
              </a:rPr>
              <a:t>Cont.…</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lvl="0" algn="just"/>
            <a:r>
              <a:rPr lang="en-US" b="1" u="sng" dirty="0"/>
              <a:t>Economic Analysis</a:t>
            </a:r>
            <a:r>
              <a:rPr lang="en-US" dirty="0"/>
              <a:t>, on the other hand, takes a much wider view and entails the impact of a project on society as a whole. It considers the viewpoints of all stakeholders and how the results of a project align with the broader economic and social policies as well as the International scenario. The costs in an economic analysis are a measure of the resources that a society collectively invests for the </a:t>
            </a:r>
            <a:r>
              <a:rPr lang="en-US" dirty="0" smtClean="0"/>
              <a:t>fulfillment </a:t>
            </a:r>
            <a:r>
              <a:rPr lang="en-US" dirty="0"/>
              <a:t>of the project. The benefits, however, need not be just monetary and often include intangible benefits.</a:t>
            </a:r>
          </a:p>
          <a:p>
            <a:endParaRPr lang="en-US"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Cont…</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marL="0" lvl="0" indent="0" algn="just">
              <a:buNone/>
            </a:pPr>
            <a:r>
              <a:rPr lang="en-US" dirty="0"/>
              <a:t>Financial and economic analyses also differ in their treatment of external effects (benefits and costs), such as </a:t>
            </a:r>
            <a:r>
              <a:rPr lang="en-US" dirty="0" smtClean="0"/>
              <a:t>favorable </a:t>
            </a:r>
            <a:r>
              <a:rPr lang="en-US" dirty="0"/>
              <a:t>effects on health. Economic analysis attempts to value such externalities in order to reflect the true cost and value to the society. The inclusion of externalities raises difficult questions of their identification and measurement in terms of money.</a:t>
            </a:r>
          </a:p>
          <a:p>
            <a:pPr marL="0" indent="0">
              <a:buNone/>
            </a:pPr>
            <a:endParaRPr lang="en-US"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190</TotalTime>
  <Words>654</Words>
  <Application>Microsoft Office PowerPoint</Application>
  <PresentationFormat>On-screen Show (4:3)</PresentationFormat>
  <Paragraphs>45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Oriel</vt:lpstr>
      <vt:lpstr>Topic:</vt:lpstr>
      <vt:lpstr>Definition </vt:lpstr>
      <vt:lpstr>Cont.…</vt:lpstr>
      <vt:lpstr>Methodology </vt:lpstr>
      <vt:lpstr>CONT…</vt:lpstr>
      <vt:lpstr>differences</vt:lpstr>
      <vt:lpstr>Cont…</vt:lpstr>
      <vt:lpstr>Cont.…</vt:lpstr>
      <vt:lpstr>Cont…</vt:lpstr>
      <vt:lpstr>Economic cost:</vt:lpstr>
      <vt:lpstr>Economical prices</vt:lpstr>
      <vt:lpstr>CONT….</vt:lpstr>
      <vt:lpstr>What is Financial Analysis? And What is the Role of Financial Analyst?</vt:lpstr>
      <vt:lpstr>Cont…</vt:lpstr>
      <vt:lpstr>Cont.… </vt:lpstr>
      <vt:lpstr>Taxes and Subsidies </vt:lpstr>
      <vt:lpstr>Interest Payments </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Trade Policies With Market Imperfections And Distortions.</dc:title>
  <dc:creator>Saima</dc:creator>
  <cp:lastModifiedBy>ALLAH BADSHAH</cp:lastModifiedBy>
  <cp:revision>36</cp:revision>
  <dcterms:created xsi:type="dcterms:W3CDTF">2019-11-12T15:47:14Z</dcterms:created>
  <dcterms:modified xsi:type="dcterms:W3CDTF">2020-05-03T16:41:09Z</dcterms:modified>
</cp:coreProperties>
</file>