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85" r:id="rId1"/>
  </p:sldMasterIdLst>
  <p:notesMasterIdLst>
    <p:notesMasterId r:id="rId25"/>
  </p:notesMasterIdLst>
  <p:sldIdLst>
    <p:sldId id="305" r:id="rId2"/>
    <p:sldId id="284" r:id="rId3"/>
    <p:sldId id="267" r:id="rId4"/>
    <p:sldId id="304" r:id="rId5"/>
    <p:sldId id="296" r:id="rId6"/>
    <p:sldId id="286" r:id="rId7"/>
    <p:sldId id="262" r:id="rId8"/>
    <p:sldId id="269" r:id="rId9"/>
    <p:sldId id="257" r:id="rId10"/>
    <p:sldId id="271" r:id="rId11"/>
    <p:sldId id="333" r:id="rId12"/>
    <p:sldId id="310" r:id="rId13"/>
    <p:sldId id="311" r:id="rId14"/>
    <p:sldId id="312" r:id="rId15"/>
    <p:sldId id="315" r:id="rId16"/>
    <p:sldId id="318" r:id="rId17"/>
    <p:sldId id="322" r:id="rId18"/>
    <p:sldId id="319" r:id="rId19"/>
    <p:sldId id="326" r:id="rId20"/>
    <p:sldId id="327" r:id="rId21"/>
    <p:sldId id="329" r:id="rId22"/>
    <p:sldId id="330" r:id="rId23"/>
    <p:sldId id="331"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80" autoAdjust="0"/>
  </p:normalViewPr>
  <p:slideViewPr>
    <p:cSldViewPr snapToGrid="0">
      <p:cViewPr varScale="1">
        <p:scale>
          <a:sx n="70" d="100"/>
          <a:sy n="70" d="100"/>
        </p:scale>
        <p:origin x="738"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3E61B5-C2EF-41C1-BFE2-8166ADC33DA7}" type="datetimeFigureOut">
              <a:rPr lang="en-US" smtClean="0"/>
              <a:t>10/20/2020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690182C-07CF-4CB9-A525-B11AA4B86D31}" type="slidenum">
              <a:rPr lang="en-US" smtClean="0"/>
              <a:t>‹#›</a:t>
            </a:fld>
            <a:endParaRPr lang="en-US"/>
          </a:p>
        </p:txBody>
      </p:sp>
    </p:spTree>
    <p:extLst>
      <p:ext uri="{BB962C8B-B14F-4D97-AF65-F5344CB8AC3E}">
        <p14:creationId xmlns:p14="http://schemas.microsoft.com/office/powerpoint/2010/main" val="27570854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xmlns="" id="{E78DEE54-8C35-45B5-8405-19CCE99B6471}"/>
              </a:ext>
            </a:extLst>
          </p:cNvPr>
          <p:cNvSpPr>
            <a:spLocks noGrp="1" noChangeArrowheads="1"/>
          </p:cNvSpPr>
          <p:nvPr>
            <p:ph type="sldNum" sz="quarter" idx="5"/>
          </p:nvPr>
        </p:nvSpPr>
        <p:spPr>
          <a:ln/>
        </p:spPr>
        <p:txBody>
          <a:bodyPr/>
          <a:lstStyle/>
          <a:p>
            <a:fld id="{10E16719-4C3C-4A92-80D1-62F28DBEFD1E}" type="slidenum">
              <a:rPr lang="en-US" altLang="en-US"/>
              <a:pPr/>
              <a:t>5</a:t>
            </a:fld>
            <a:endParaRPr lang="en-US" altLang="en-US"/>
          </a:p>
        </p:txBody>
      </p:sp>
      <p:sp>
        <p:nvSpPr>
          <p:cNvPr id="26626" name="Rectangle 2">
            <a:extLst>
              <a:ext uri="{FF2B5EF4-FFF2-40B4-BE49-F238E27FC236}">
                <a16:creationId xmlns:a16="http://schemas.microsoft.com/office/drawing/2014/main" xmlns="" id="{5CE65AC1-0564-4479-AAF5-2EC54D86A595}"/>
              </a:ext>
            </a:extLst>
          </p:cNvPr>
          <p:cNvSpPr>
            <a:spLocks noGrp="1" noRot="1" noChangeAspect="1" noChangeArrowheads="1" noTextEdit="1"/>
          </p:cNvSpPr>
          <p:nvPr>
            <p:ph type="sldImg"/>
          </p:nvPr>
        </p:nvSpPr>
        <p:spPr>
          <a:ln/>
        </p:spPr>
      </p:sp>
      <p:sp>
        <p:nvSpPr>
          <p:cNvPr id="26627" name="Rectangle 3">
            <a:extLst>
              <a:ext uri="{FF2B5EF4-FFF2-40B4-BE49-F238E27FC236}">
                <a16:creationId xmlns:a16="http://schemas.microsoft.com/office/drawing/2014/main" xmlns="" id="{D789C138-0E7D-4298-9A30-13AE994121F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3807855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66237451"/>
      </p:ext>
    </p:extLst>
  </p:cSld>
  <p:clrMapOvr>
    <a:masterClrMapping/>
  </p:clrMapOvr>
  <p:transition spd="med">
    <p:pul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688049644"/>
      </p:ext>
    </p:extLst>
  </p:cSld>
  <p:clrMapOvr>
    <a:masterClrMapping/>
  </p:clrMapOvr>
  <p:transition spd="med">
    <p:pul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59866693"/>
      </p:ext>
    </p:extLst>
  </p:cSld>
  <p:clrMapOvr>
    <a:masterClrMapping/>
  </p:clrMapOvr>
  <p:transition spd="med">
    <p:pull/>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14544379"/>
      </p:ext>
    </p:extLst>
  </p:cSld>
  <p:clrMapOvr>
    <a:masterClrMapping/>
  </p:clrMapOvr>
  <p:transition spd="med">
    <p:pull/>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44025082"/>
      </p:ext>
    </p:extLst>
  </p:cSld>
  <p:clrMapOvr>
    <a:masterClrMapping/>
  </p:clrMapOvr>
  <p:transition spd="med">
    <p:pull/>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06943249"/>
      </p:ext>
    </p:extLst>
  </p:cSld>
  <p:clrMapOvr>
    <a:masterClrMapping/>
  </p:clrMapOvr>
  <p:transition spd="med">
    <p:pull/>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33456320"/>
      </p:ext>
    </p:extLst>
  </p:cSld>
  <p:clrMapOvr>
    <a:masterClrMapping/>
  </p:clrMapOvr>
  <p:transition spd="med">
    <p:pull/>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74510449"/>
      </p:ext>
    </p:extLst>
  </p:cSld>
  <p:clrMapOvr>
    <a:masterClrMapping/>
  </p:clrMapOvr>
  <p:transition spd="med">
    <p:pull/>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0C1E173-FDD3-4A79-95F3-B8B2E919FBEC}"/>
              </a:ext>
            </a:extLst>
          </p:cNvPr>
          <p:cNvSpPr>
            <a:spLocks noGrp="1"/>
          </p:cNvSpPr>
          <p:nvPr>
            <p:ph type="title"/>
          </p:nvPr>
        </p:nvSpPr>
        <p:spPr>
          <a:xfrm>
            <a:off x="203200" y="76200"/>
            <a:ext cx="11887200" cy="1066800"/>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809AD148-945B-4517-A35A-3F14AD4B2AE9}"/>
              </a:ext>
            </a:extLst>
          </p:cNvPr>
          <p:cNvSpPr>
            <a:spLocks noGrp="1"/>
          </p:cNvSpPr>
          <p:nvPr>
            <p:ph type="body" sz="half" idx="1"/>
          </p:nvPr>
        </p:nvSpPr>
        <p:spPr>
          <a:xfrm>
            <a:off x="609600" y="1874838"/>
            <a:ext cx="53848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8269F56E-6400-46C1-8B21-D4E3DE08FB63}"/>
              </a:ext>
            </a:extLst>
          </p:cNvPr>
          <p:cNvSpPr>
            <a:spLocks noGrp="1"/>
          </p:cNvSpPr>
          <p:nvPr>
            <p:ph sz="half" idx="2"/>
          </p:nvPr>
        </p:nvSpPr>
        <p:spPr>
          <a:xfrm>
            <a:off x="6197600" y="1874838"/>
            <a:ext cx="5384800" cy="45259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C5E4BF1D-9EB4-41AA-9E89-6A410413A2D3}"/>
              </a:ext>
            </a:extLst>
          </p:cNvPr>
          <p:cNvSpPr>
            <a:spLocks noGrp="1"/>
          </p:cNvSpPr>
          <p:nvPr>
            <p:ph type="dt" sz="half" idx="10"/>
          </p:nvPr>
        </p:nvSpPr>
        <p:spPr>
          <a:xfrm>
            <a:off x="0" y="6553200"/>
            <a:ext cx="1625600" cy="304800"/>
          </a:xfrm>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xmlns="" id="{394C5E7C-D0A3-4AD6-96D8-541C2A6190EC}"/>
              </a:ext>
            </a:extLst>
          </p:cNvPr>
          <p:cNvSpPr>
            <a:spLocks noGrp="1"/>
          </p:cNvSpPr>
          <p:nvPr>
            <p:ph type="ftr" sz="quarter" idx="11"/>
          </p:nvPr>
        </p:nvSpPr>
        <p:spPr>
          <a:xfrm>
            <a:off x="1828800" y="6553200"/>
            <a:ext cx="9550400" cy="304800"/>
          </a:xfrm>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xmlns="" id="{E1CE76CB-D1AA-459B-A7C8-802492A3298B}"/>
              </a:ext>
            </a:extLst>
          </p:cNvPr>
          <p:cNvSpPr>
            <a:spLocks noGrp="1"/>
          </p:cNvSpPr>
          <p:nvPr>
            <p:ph type="sldNum" sz="quarter" idx="12"/>
          </p:nvPr>
        </p:nvSpPr>
        <p:spPr>
          <a:xfrm>
            <a:off x="11582400" y="6324600"/>
            <a:ext cx="609600" cy="533400"/>
          </a:xfrm>
        </p:spPr>
        <p:txBody>
          <a:bodyPr/>
          <a:lstStyle>
            <a:lvl1pPr>
              <a:defRPr/>
            </a:lvl1pPr>
          </a:lstStyle>
          <a:p>
            <a:fld id="{4020CB20-5D1A-4498-AFFC-ABEF4609564B}" type="slidenum">
              <a:rPr lang="en-US" altLang="en-US"/>
              <a:pPr/>
              <a:t>‹#›</a:t>
            </a:fld>
            <a:endParaRPr lang="en-US" altLang="en-US"/>
          </a:p>
        </p:txBody>
      </p:sp>
    </p:spTree>
    <p:extLst>
      <p:ext uri="{BB962C8B-B14F-4D97-AF65-F5344CB8AC3E}">
        <p14:creationId xmlns:p14="http://schemas.microsoft.com/office/powerpoint/2010/main" val="11944891"/>
      </p:ext>
    </p:extLst>
  </p:cSld>
  <p:clrMapOvr>
    <a:masterClrMapping/>
  </p:clrMapOvr>
  <p:transition spd="med">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63582862"/>
      </p:ext>
    </p:extLst>
  </p:cSld>
  <p:clrMapOvr>
    <a:masterClrMapping/>
  </p:clrMapOvr>
  <p:transition spd="med">
    <p:pul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189532001"/>
      </p:ext>
    </p:extLst>
  </p:cSld>
  <p:clrMapOvr>
    <a:masterClrMapping/>
  </p:clrMapOvr>
  <p:transition spd="med">
    <p:pul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41536892"/>
      </p:ext>
    </p:extLst>
  </p:cSld>
  <p:clrMapOvr>
    <a:masterClrMapping/>
  </p:clrMapOvr>
  <p:transition spd="med">
    <p:pul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72544189"/>
      </p:ext>
    </p:extLst>
  </p:cSld>
  <p:clrMapOvr>
    <a:masterClrMapping/>
  </p:clrMapOvr>
  <p:transition spd="med">
    <p:pul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5683168"/>
      </p:ext>
    </p:extLst>
  </p:cSld>
  <p:clrMapOvr>
    <a:masterClrMapping/>
  </p:clrMapOvr>
  <p:transition spd="med">
    <p:pul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10713322"/>
      </p:ext>
    </p:extLst>
  </p:cSld>
  <p:clrMapOvr>
    <a:masterClrMapping/>
  </p:clrMapOvr>
  <p:transition spd="med">
    <p:pul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88053365"/>
      </p:ext>
    </p:extLst>
  </p:cSld>
  <p:clrMapOvr>
    <a:masterClrMapping/>
  </p:clrMapOvr>
  <p:transition spd="med">
    <p:pul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4006970"/>
      </p:ext>
    </p:extLst>
  </p:cSld>
  <p:clrMapOvr>
    <a:masterClrMapping/>
  </p:clrMapOvr>
  <p:transition spd="med">
    <p:pul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10/20/2020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62512101"/>
      </p:ext>
    </p:extLst>
  </p:cSld>
  <p:clrMap bg1="lt1" tx1="dk1" bg2="lt2" tx2="dk2" accent1="accent1" accent2="accent2" accent3="accent3" accent4="accent4" accent5="accent5" accent6="accent6" hlink="hlink" folHlink="folHlink"/>
  <p:sldLayoutIdLst>
    <p:sldLayoutId id="2147483886" r:id="rId1"/>
    <p:sldLayoutId id="2147483887" r:id="rId2"/>
    <p:sldLayoutId id="2147483888" r:id="rId3"/>
    <p:sldLayoutId id="2147483889" r:id="rId4"/>
    <p:sldLayoutId id="2147483890" r:id="rId5"/>
    <p:sldLayoutId id="2147483891" r:id="rId6"/>
    <p:sldLayoutId id="2147483892" r:id="rId7"/>
    <p:sldLayoutId id="2147483893" r:id="rId8"/>
    <p:sldLayoutId id="2147483894" r:id="rId9"/>
    <p:sldLayoutId id="2147483895" r:id="rId10"/>
    <p:sldLayoutId id="2147483896" r:id="rId11"/>
    <p:sldLayoutId id="2147483897" r:id="rId12"/>
    <p:sldLayoutId id="2147483898" r:id="rId13"/>
    <p:sldLayoutId id="2147483899" r:id="rId14"/>
    <p:sldLayoutId id="2147483900" r:id="rId15"/>
    <p:sldLayoutId id="2147483901" r:id="rId16"/>
    <p:sldLayoutId id="2147483902" r:id="rId17"/>
  </p:sldLayoutIdLst>
  <p:transition spd="med">
    <p:pull/>
  </p:transition>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898B25F-7863-493F-9E84-F1590F3E9686}"/>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xmlns="" id="{33A48E39-4816-4C03-9D35-D94BA3D4EA71}"/>
              </a:ext>
            </a:extLst>
          </p:cNvPr>
          <p:cNvSpPr>
            <a:spLocks noGrp="1"/>
          </p:cNvSpPr>
          <p:nvPr>
            <p:ph type="subTitle" idx="1"/>
          </p:nvPr>
        </p:nvSpPr>
        <p:spPr/>
        <p:txBody>
          <a:bodyPr/>
          <a:lstStyle/>
          <a:p>
            <a:endParaRPr lang="en-US"/>
          </a:p>
        </p:txBody>
      </p:sp>
      <p:pic>
        <p:nvPicPr>
          <p:cNvPr id="5" name="Picture 4">
            <a:extLst>
              <a:ext uri="{FF2B5EF4-FFF2-40B4-BE49-F238E27FC236}">
                <a16:creationId xmlns:a16="http://schemas.microsoft.com/office/drawing/2014/main" xmlns="" id="{36FD3CA0-4D69-4104-A528-4E5B716D484F}"/>
              </a:ext>
            </a:extLst>
          </p:cNvPr>
          <p:cNvPicPr>
            <a:picLocks noChangeAspect="1"/>
          </p:cNvPicPr>
          <p:nvPr/>
        </p:nvPicPr>
        <p:blipFill>
          <a:blip r:embed="rId2"/>
          <a:stretch>
            <a:fillRect/>
          </a:stretch>
        </p:blipFill>
        <p:spPr>
          <a:xfrm>
            <a:off x="225478" y="309489"/>
            <a:ext cx="11638408" cy="6140547"/>
          </a:xfrm>
          <a:prstGeom prst="rect">
            <a:avLst/>
          </a:prstGeom>
        </p:spPr>
      </p:pic>
    </p:spTree>
    <p:extLst>
      <p:ext uri="{BB962C8B-B14F-4D97-AF65-F5344CB8AC3E}">
        <p14:creationId xmlns:p14="http://schemas.microsoft.com/office/powerpoint/2010/main" val="3058677145"/>
      </p:ext>
    </p:extLst>
  </p:cSld>
  <p:clrMapOvr>
    <a:masterClrMapping/>
  </p:clrMapOvr>
  <p:transition spd="med">
    <p:pull/>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83C811-85CA-4EC1-BAB5-41E46ACC8783}"/>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Methods of Conservation:</a:t>
            </a:r>
          </a:p>
        </p:txBody>
      </p:sp>
      <p:sp>
        <p:nvSpPr>
          <p:cNvPr id="3" name="Content Placeholder 2">
            <a:extLst>
              <a:ext uri="{FF2B5EF4-FFF2-40B4-BE49-F238E27FC236}">
                <a16:creationId xmlns:a16="http://schemas.microsoft.com/office/drawing/2014/main" xmlns="" id="{C2BE8697-634D-404C-B3BE-316D0C13ECDB}"/>
              </a:ext>
            </a:extLst>
          </p:cNvPr>
          <p:cNvSpPr>
            <a:spLocks noGrp="1"/>
          </p:cNvSpPr>
          <p:nvPr>
            <p:ph idx="1"/>
          </p:nvPr>
        </p:nvSpPr>
        <p:spPr/>
        <p:txBody>
          <a:bodyPr>
            <a:noAutofit/>
          </a:bodyPr>
          <a:lstStyle/>
          <a:p>
            <a:r>
              <a:rPr lang="en-US" sz="2400" dirty="0">
                <a:latin typeface="Times New Roman" panose="02020603050405020304" pitchFamily="18" charset="0"/>
                <a:cs typeface="Times New Roman" panose="02020603050405020304" pitchFamily="18" charset="0"/>
              </a:rPr>
              <a:t>Reduce ploughing in dry/windy weather •</a:t>
            </a:r>
          </a:p>
          <a:p>
            <a:r>
              <a:rPr lang="en-US" sz="2400" dirty="0">
                <a:latin typeface="Times New Roman" panose="02020603050405020304" pitchFamily="18" charset="0"/>
                <a:cs typeface="Times New Roman" panose="02020603050405020304" pitchFamily="18" charset="0"/>
              </a:rPr>
              <a:t>Ploughing in dry and windy weather increases the risk of wind erosion.</a:t>
            </a:r>
          </a:p>
          <a:p>
            <a:r>
              <a:rPr lang="en-US" sz="2400" dirty="0">
                <a:latin typeface="Times New Roman" panose="02020603050405020304" pitchFamily="18" charset="0"/>
                <a:cs typeface="Times New Roman" panose="02020603050405020304" pitchFamily="18" charset="0"/>
              </a:rPr>
              <a:t>Planting wind breaks can be effective </a:t>
            </a:r>
          </a:p>
          <a:p>
            <a:r>
              <a:rPr lang="en-US" sz="2400" dirty="0">
                <a:latin typeface="Times New Roman" panose="02020603050405020304" pitchFamily="18" charset="0"/>
                <a:cs typeface="Times New Roman" panose="02020603050405020304" pitchFamily="18" charset="0"/>
              </a:rPr>
              <a:t>Terracing can also be effective. </a:t>
            </a:r>
          </a:p>
          <a:p>
            <a:r>
              <a:rPr lang="en-US" sz="2400" dirty="0">
                <a:latin typeface="Times New Roman" panose="02020603050405020304" pitchFamily="18" charset="0"/>
                <a:cs typeface="Times New Roman" panose="02020603050405020304" pitchFamily="18" charset="0"/>
              </a:rPr>
              <a:t>strip cropping</a:t>
            </a:r>
          </a:p>
          <a:p>
            <a:r>
              <a:rPr lang="en-US" sz="2400" dirty="0">
                <a:latin typeface="Times New Roman" panose="02020603050405020304" pitchFamily="18" charset="0"/>
                <a:cs typeface="Times New Roman" panose="02020603050405020304" pitchFamily="18" charset="0"/>
              </a:rPr>
              <a:t>Avoid overgrazing</a:t>
            </a:r>
          </a:p>
          <a:p>
            <a:r>
              <a:rPr lang="en-US" sz="2400" dirty="0">
                <a:latin typeface="Times New Roman" panose="02020603050405020304" pitchFamily="18" charset="0"/>
                <a:cs typeface="Times New Roman" panose="02020603050405020304" pitchFamily="18" charset="0"/>
              </a:rPr>
              <a:t> Minimum or no tillage</a:t>
            </a:r>
          </a:p>
          <a:p>
            <a:r>
              <a:rPr lang="en-US" sz="2400" dirty="0">
                <a:latin typeface="Times New Roman" panose="02020603050405020304" pitchFamily="18" charset="0"/>
                <a:cs typeface="Times New Roman" panose="02020603050405020304" pitchFamily="18" charset="0"/>
              </a:rPr>
              <a:t> Encourage water infiltration and reduce water runoff</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73040089"/>
      </p:ext>
    </p:extLst>
  </p:cSld>
  <p:clrMapOvr>
    <a:masterClrMapping/>
  </p:clrMapOvr>
  <p:transition spd="med">
    <p:pull/>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8ED2AA-CD51-477E-9084-CB2566E6CE42}"/>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Estimation of soil loss due to water erosion</a:t>
            </a:r>
          </a:p>
        </p:txBody>
      </p:sp>
      <p:sp>
        <p:nvSpPr>
          <p:cNvPr id="3" name="Content Placeholder 2">
            <a:extLst>
              <a:ext uri="{FF2B5EF4-FFF2-40B4-BE49-F238E27FC236}">
                <a16:creationId xmlns:a16="http://schemas.microsoft.com/office/drawing/2014/main" xmlns="" id="{D7182EAD-754C-468D-BC0A-B722B09286B4}"/>
              </a:ext>
            </a:extLst>
          </p:cNvPr>
          <p:cNvSpPr>
            <a:spLocks noGrp="1"/>
          </p:cNvSpPr>
          <p:nvPr>
            <p:ph idx="1"/>
          </p:nvPr>
        </p:nvSpPr>
        <p:spPr>
          <a:xfrm>
            <a:off x="1024128" y="2084832"/>
            <a:ext cx="9720073" cy="4773168"/>
          </a:xfrm>
        </p:spPr>
        <p:txBody>
          <a:bodyPr>
            <a:noAutofit/>
          </a:bodyPr>
          <a:lstStyle/>
          <a:p>
            <a:r>
              <a:rPr lang="en-US" sz="2400" dirty="0">
                <a:latin typeface="Times New Roman" panose="02020603050405020304" pitchFamily="18" charset="0"/>
                <a:cs typeface="Times New Roman" panose="02020603050405020304" pitchFamily="18" charset="0"/>
              </a:rPr>
              <a:t>The equation indicate average annual soil loss unit area due to the  erosion..</a:t>
            </a:r>
          </a:p>
          <a:p>
            <a:r>
              <a:rPr lang="en-US" sz="2400" dirty="0">
                <a:latin typeface="Times New Roman" panose="02020603050405020304" pitchFamily="18" charset="0"/>
                <a:cs typeface="Times New Roman" panose="02020603050405020304" pitchFamily="18" charset="0"/>
              </a:rPr>
              <a:t>A  =  R K LS C P</a:t>
            </a:r>
          </a:p>
          <a:p>
            <a:r>
              <a:rPr lang="en-US" sz="2400" dirty="0">
                <a:latin typeface="Times New Roman" panose="02020603050405020304" pitchFamily="18" charset="0"/>
                <a:cs typeface="Times New Roman" panose="02020603050405020304" pitchFamily="18" charset="0"/>
              </a:rPr>
              <a:t>Where</a:t>
            </a:r>
          </a:p>
          <a:p>
            <a:r>
              <a:rPr lang="en-US" sz="2400" dirty="0">
                <a:latin typeface="Times New Roman" panose="02020603050405020304" pitchFamily="18" charset="0"/>
                <a:cs typeface="Times New Roman" panose="02020603050405020304" pitchFamily="18" charset="0"/>
              </a:rPr>
              <a:t>A  = soil loss in t/ha/yr </a:t>
            </a:r>
          </a:p>
          <a:p>
            <a:r>
              <a:rPr lang="en-US" sz="2400" dirty="0">
                <a:latin typeface="Times New Roman" panose="02020603050405020304" pitchFamily="18" charset="0"/>
                <a:cs typeface="Times New Roman" panose="02020603050405020304" pitchFamily="18" charset="0"/>
              </a:rPr>
              <a:t>R  =  rainfall erosivity factor</a:t>
            </a:r>
          </a:p>
          <a:p>
            <a:r>
              <a:rPr lang="en-US" sz="2400" dirty="0">
                <a:latin typeface="Times New Roman" panose="02020603050405020304" pitchFamily="18" charset="0"/>
                <a:cs typeface="Times New Roman" panose="02020603050405020304" pitchFamily="18" charset="0"/>
              </a:rPr>
              <a:t>L  =length of slope factor</a:t>
            </a:r>
          </a:p>
          <a:p>
            <a:r>
              <a:rPr lang="en-US" sz="2400" dirty="0">
                <a:latin typeface="Times New Roman" panose="02020603050405020304" pitchFamily="18" charset="0"/>
                <a:cs typeface="Times New Roman" panose="02020603050405020304" pitchFamily="18" charset="0"/>
              </a:rPr>
              <a:t>S  = steepness of slope factor</a:t>
            </a:r>
          </a:p>
          <a:p>
            <a:r>
              <a:rPr lang="en-US" sz="2400" dirty="0">
                <a:latin typeface="Times New Roman" panose="02020603050405020304" pitchFamily="18" charset="0"/>
                <a:cs typeface="Times New Roman" panose="02020603050405020304" pitchFamily="18" charset="0"/>
              </a:rPr>
              <a:t>C = soil cover and management factor</a:t>
            </a:r>
          </a:p>
          <a:p>
            <a:r>
              <a:rPr lang="en-US" sz="2400" dirty="0">
                <a:latin typeface="Times New Roman" panose="02020603050405020304" pitchFamily="18" charset="0"/>
                <a:cs typeface="Times New Roman" panose="02020603050405020304" pitchFamily="18" charset="0"/>
              </a:rPr>
              <a:t>P  = erosion control factor</a:t>
            </a:r>
          </a:p>
        </p:txBody>
      </p:sp>
    </p:spTree>
    <p:extLst>
      <p:ext uri="{BB962C8B-B14F-4D97-AF65-F5344CB8AC3E}">
        <p14:creationId xmlns:p14="http://schemas.microsoft.com/office/powerpoint/2010/main" val="1235716859"/>
      </p:ext>
    </p:extLst>
  </p:cSld>
  <p:clrMapOvr>
    <a:masterClrMapping/>
  </p:clrMapOvr>
  <p:transition spd="med">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72EC5C-6C44-4034-B4B5-E908734BDCC6}"/>
              </a:ext>
            </a:extLst>
          </p:cNvPr>
          <p:cNvSpPr>
            <a:spLocks noGrp="1"/>
          </p:cNvSpPr>
          <p:nvPr>
            <p:ph type="title"/>
          </p:nvPr>
        </p:nvSpPr>
        <p:spPr/>
        <p:txBody>
          <a:bodyPr/>
          <a:lstStyle/>
          <a:p>
            <a:r>
              <a:rPr lang="en-US" dirty="0"/>
              <a:t>Rainfall erosivity factor(R)</a:t>
            </a:r>
          </a:p>
        </p:txBody>
      </p:sp>
      <p:sp>
        <p:nvSpPr>
          <p:cNvPr id="3" name="Content Placeholder 2">
            <a:extLst>
              <a:ext uri="{FF2B5EF4-FFF2-40B4-BE49-F238E27FC236}">
                <a16:creationId xmlns:a16="http://schemas.microsoft.com/office/drawing/2014/main" xmlns="" id="{CC2E93C0-29B4-451D-8471-71658BE5342C}"/>
              </a:ext>
            </a:extLst>
          </p:cNvPr>
          <p:cNvSpPr>
            <a:spLocks noGrp="1"/>
          </p:cNvSpPr>
          <p:nvPr>
            <p:ph idx="1"/>
          </p:nvPr>
        </p:nvSpPr>
        <p:spPr/>
        <p:txBody>
          <a:bodyPr>
            <a:normAutofit/>
          </a:bodyPr>
          <a:lstStyle/>
          <a:p>
            <a:pPr marL="0" indent="0">
              <a:buNone/>
            </a:pPr>
            <a:r>
              <a:rPr lang="en-US" sz="2400" dirty="0"/>
              <a:t>The R factor takes into account the erosive effects of storms.</a:t>
            </a:r>
          </a:p>
          <a:p>
            <a:pPr marL="0" indent="0">
              <a:buNone/>
            </a:pPr>
            <a:r>
              <a:rPr lang="en-US" sz="2400" dirty="0"/>
              <a:t>The total kinetic energy of each storm (intensity and total rainfall) plus the average rainfall during the 30 minute period of greatest intensity is considered.</a:t>
            </a:r>
          </a:p>
          <a:p>
            <a:pPr marL="0" indent="0">
              <a:buNone/>
            </a:pPr>
            <a:r>
              <a:rPr lang="en-US" sz="2400" dirty="0"/>
              <a:t>Sum of the indices for all storms during a year provides an annual index.</a:t>
            </a:r>
          </a:p>
          <a:p>
            <a:pPr marL="0" indent="0">
              <a:buNone/>
            </a:pPr>
            <a:r>
              <a:rPr lang="en-US" sz="2400" dirty="0"/>
              <a:t>Location value of this index is the rainfall erosivity factor (R) in the USLE.</a:t>
            </a:r>
          </a:p>
        </p:txBody>
      </p:sp>
    </p:spTree>
    <p:extLst>
      <p:ext uri="{BB962C8B-B14F-4D97-AF65-F5344CB8AC3E}">
        <p14:creationId xmlns:p14="http://schemas.microsoft.com/office/powerpoint/2010/main" val="1738575534"/>
      </p:ext>
    </p:extLst>
  </p:cSld>
  <p:clrMapOvr>
    <a:masterClrMapping/>
  </p:clrMapOvr>
  <p:transition spd="med">
    <p:pull/>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7B6B3FC-3E7C-4081-91F6-90AA4158879D}"/>
              </a:ext>
            </a:extLst>
          </p:cNvPr>
          <p:cNvSpPr>
            <a:spLocks noGrp="1"/>
          </p:cNvSpPr>
          <p:nvPr>
            <p:ph type="title"/>
          </p:nvPr>
        </p:nvSpPr>
        <p:spPr/>
        <p:txBody>
          <a:bodyPr/>
          <a:lstStyle/>
          <a:p>
            <a:r>
              <a:rPr lang="en-US" dirty="0"/>
              <a:t>Soil erodibility factor (K)</a:t>
            </a:r>
          </a:p>
        </p:txBody>
      </p:sp>
      <p:sp>
        <p:nvSpPr>
          <p:cNvPr id="3" name="Content Placeholder 2">
            <a:extLst>
              <a:ext uri="{FF2B5EF4-FFF2-40B4-BE49-F238E27FC236}">
                <a16:creationId xmlns:a16="http://schemas.microsoft.com/office/drawing/2014/main" xmlns="" id="{9327E5D3-290B-4292-B703-93E9B0A09F8E}"/>
              </a:ext>
            </a:extLst>
          </p:cNvPr>
          <p:cNvSpPr>
            <a:spLocks noGrp="1"/>
          </p:cNvSpPr>
          <p:nvPr>
            <p:ph idx="1"/>
          </p:nvPr>
        </p:nvSpPr>
        <p:spPr/>
        <p:txBody>
          <a:bodyPr>
            <a:normAutofit/>
          </a:bodyPr>
          <a:lstStyle/>
          <a:p>
            <a:r>
              <a:rPr lang="en-US" sz="2400" dirty="0"/>
              <a:t>In USLE factor k is related to the rate at which  differant soils erode. </a:t>
            </a:r>
          </a:p>
          <a:p>
            <a:r>
              <a:rPr lang="en-US" sz="2400" dirty="0"/>
              <a:t>Under the condition of equal slope rainfall , vegetative cover and soil management practices,some soils will erode more easily than others due to inherent soil characteristics.</a:t>
            </a:r>
          </a:p>
          <a:p>
            <a:r>
              <a:rPr lang="en-US" sz="2400" dirty="0"/>
              <a:t>Its value is low for soils with high infiltration rate.</a:t>
            </a:r>
          </a:p>
          <a:p>
            <a:r>
              <a:rPr lang="en-US" sz="2400" dirty="0"/>
              <a:t>The soil erodibility factor for different soil types is given in the table.</a:t>
            </a:r>
          </a:p>
        </p:txBody>
      </p:sp>
      <p:pic>
        <p:nvPicPr>
          <p:cNvPr id="4" name="Picture 3">
            <a:extLst>
              <a:ext uri="{FF2B5EF4-FFF2-40B4-BE49-F238E27FC236}">
                <a16:creationId xmlns:a16="http://schemas.microsoft.com/office/drawing/2014/main" xmlns="" id="{E2D7794B-BE09-49DC-951D-B88D5E2E9AD6}"/>
              </a:ext>
            </a:extLst>
          </p:cNvPr>
          <p:cNvPicPr>
            <a:picLocks noChangeAspect="1"/>
          </p:cNvPicPr>
          <p:nvPr/>
        </p:nvPicPr>
        <p:blipFill>
          <a:blip r:embed="rId2"/>
          <a:stretch>
            <a:fillRect/>
          </a:stretch>
        </p:blipFill>
        <p:spPr>
          <a:xfrm>
            <a:off x="8609428" y="0"/>
            <a:ext cx="3582572" cy="2336380"/>
          </a:xfrm>
          <a:prstGeom prst="rect">
            <a:avLst/>
          </a:prstGeom>
        </p:spPr>
      </p:pic>
    </p:spTree>
    <p:extLst>
      <p:ext uri="{BB962C8B-B14F-4D97-AF65-F5344CB8AC3E}">
        <p14:creationId xmlns:p14="http://schemas.microsoft.com/office/powerpoint/2010/main" val="4107487933"/>
      </p:ext>
    </p:extLst>
  </p:cSld>
  <p:clrMapOvr>
    <a:masterClrMapping/>
  </p:clrMapOvr>
  <p:transition spd="med">
    <p:pull/>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2B97E2A-A327-47E2-BAD9-CA9C8BA4074F}"/>
              </a:ext>
            </a:extLst>
          </p:cNvPr>
          <p:cNvSpPr>
            <a:spLocks noGrp="1"/>
          </p:cNvSpPr>
          <p:nvPr>
            <p:ph type="title"/>
          </p:nvPr>
        </p:nvSpPr>
        <p:spPr/>
        <p:txBody>
          <a:bodyPr/>
          <a:lstStyle/>
          <a:p>
            <a:r>
              <a:rPr lang="en-US" dirty="0"/>
              <a:t>Topographic factor (LS)</a:t>
            </a:r>
          </a:p>
        </p:txBody>
      </p:sp>
      <p:sp>
        <p:nvSpPr>
          <p:cNvPr id="3" name="Content Placeholder 2">
            <a:extLst>
              <a:ext uri="{FF2B5EF4-FFF2-40B4-BE49-F238E27FC236}">
                <a16:creationId xmlns:a16="http://schemas.microsoft.com/office/drawing/2014/main" xmlns="" id="{79E7995A-9E3E-4BF3-A1BB-56E553388746}"/>
              </a:ext>
            </a:extLst>
          </p:cNvPr>
          <p:cNvSpPr>
            <a:spLocks noGrp="1"/>
          </p:cNvSpPr>
          <p:nvPr>
            <p:ph idx="1"/>
          </p:nvPr>
        </p:nvSpPr>
        <p:spPr/>
        <p:txBody>
          <a:bodyPr>
            <a:noAutofit/>
          </a:bodyPr>
          <a:lstStyle/>
          <a:p>
            <a:pPr marL="0" indent="0">
              <a:buNone/>
            </a:pPr>
            <a:r>
              <a:rPr lang="en-US" sz="2400" dirty="0"/>
              <a:t>Slope length factor (l) the ratio of  soil loss from field slope length to that from 22.13 m length plots under ideal conditions and slope steepness factor factor (s), the ratio of soil loss from field slope gradient (steepness) to that from 9 % slope under otherwise identical conditions can be determined separately . However the procedure has been further simplified by combining L and S factor as topographic factor (LS).the LS is the expected ratio of soil loss per cent area from field slope to that from 22.13 m  length of 9 % slope . Nomographs for determining LS factor are developed for convenience . The LS factor for different slope lengths and steepness are given in table .</a:t>
            </a:r>
          </a:p>
        </p:txBody>
      </p:sp>
    </p:spTree>
    <p:extLst>
      <p:ext uri="{BB962C8B-B14F-4D97-AF65-F5344CB8AC3E}">
        <p14:creationId xmlns:p14="http://schemas.microsoft.com/office/powerpoint/2010/main" val="1480119207"/>
      </p:ext>
    </p:extLst>
  </p:cSld>
  <p:clrMapOvr>
    <a:masterClrMapping/>
  </p:clrMapOvr>
  <p:transition spd="med">
    <p:pull/>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986C1FD-E82F-4CDA-8799-EE1AAC6CFFB2}"/>
              </a:ext>
            </a:extLst>
          </p:cNvPr>
          <p:cNvSpPr>
            <a:spLocks noGrp="1"/>
          </p:cNvSpPr>
          <p:nvPr>
            <p:ph type="title"/>
          </p:nvPr>
        </p:nvSpPr>
        <p:spPr/>
        <p:txBody>
          <a:bodyPr>
            <a:normAutofit fontScale="90000"/>
          </a:bodyPr>
          <a:lstStyle/>
          <a:p>
            <a:r>
              <a:rPr lang="en-US" dirty="0"/>
              <a:t>Wischmier and smith 1978 </a:t>
            </a:r>
            <a:br>
              <a:rPr lang="en-US" dirty="0"/>
            </a:br>
            <a:r>
              <a:rPr lang="en-US" dirty="0"/>
              <a:t>LS for different slope length and steepness</a:t>
            </a:r>
          </a:p>
        </p:txBody>
      </p:sp>
      <p:sp>
        <p:nvSpPr>
          <p:cNvPr id="3" name="Content Placeholder 2">
            <a:extLst>
              <a:ext uri="{FF2B5EF4-FFF2-40B4-BE49-F238E27FC236}">
                <a16:creationId xmlns:a16="http://schemas.microsoft.com/office/drawing/2014/main" xmlns="" id="{261BF0DB-A73F-4C87-BF86-A8CFB158E3F9}"/>
              </a:ext>
            </a:extLst>
          </p:cNvPr>
          <p:cNvSpPr>
            <a:spLocks noGrp="1"/>
          </p:cNvSpPr>
          <p:nvPr>
            <p:ph idx="1"/>
          </p:nvPr>
        </p:nvSpPr>
        <p:spPr/>
        <p:txBody>
          <a:bodyPr/>
          <a:lstStyle/>
          <a:p>
            <a:r>
              <a:rPr lang="en-US" dirty="0"/>
              <a:t>                                          </a:t>
            </a:r>
          </a:p>
          <a:p>
            <a:r>
              <a:rPr lang="en-US" dirty="0"/>
              <a:t>                                              slope length</a:t>
            </a:r>
          </a:p>
          <a:p>
            <a:r>
              <a:rPr lang="en-US" dirty="0"/>
              <a:t>slope %          15.35      30.50            45.75                   61.00              91.50</a:t>
            </a:r>
          </a:p>
          <a:p>
            <a:endParaRPr lang="en-US" dirty="0"/>
          </a:p>
          <a:p>
            <a:r>
              <a:rPr lang="en-US" dirty="0"/>
              <a:t>2                      0.163       0.201           0.227                   0.248              0.280</a:t>
            </a:r>
          </a:p>
          <a:p>
            <a:endParaRPr lang="en-US" dirty="0"/>
          </a:p>
          <a:p>
            <a:r>
              <a:rPr lang="en-US" dirty="0"/>
              <a:t>6                     0.476        0.673           0.824                  0.952               1.170</a:t>
            </a:r>
          </a:p>
          <a:p>
            <a:endParaRPr lang="en-US" dirty="0"/>
          </a:p>
          <a:p>
            <a:r>
              <a:rPr lang="en-US" dirty="0"/>
              <a:t>10                   0.968        1.370           i.680                   1.940               2.370</a:t>
            </a:r>
          </a:p>
        </p:txBody>
      </p:sp>
    </p:spTree>
    <p:extLst>
      <p:ext uri="{BB962C8B-B14F-4D97-AF65-F5344CB8AC3E}">
        <p14:creationId xmlns:p14="http://schemas.microsoft.com/office/powerpoint/2010/main" val="3713247286"/>
      </p:ext>
    </p:extLst>
  </p:cSld>
  <p:clrMapOvr>
    <a:masterClrMapping/>
  </p:clrMapOvr>
  <p:transition spd="med">
    <p:pull/>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3C6532-49D0-4909-AE39-A18D08F1C0C5}"/>
              </a:ext>
            </a:extLst>
          </p:cNvPr>
          <p:cNvSpPr>
            <a:spLocks noGrp="1"/>
          </p:cNvSpPr>
          <p:nvPr>
            <p:ph type="title"/>
          </p:nvPr>
        </p:nvSpPr>
        <p:spPr/>
        <p:txBody>
          <a:bodyPr/>
          <a:lstStyle/>
          <a:p>
            <a:r>
              <a:rPr lang="en-US" dirty="0"/>
              <a:t>Soil cover and management factor (c)</a:t>
            </a:r>
          </a:p>
        </p:txBody>
      </p:sp>
      <p:sp>
        <p:nvSpPr>
          <p:cNvPr id="3" name="Content Placeholder 2">
            <a:extLst>
              <a:ext uri="{FF2B5EF4-FFF2-40B4-BE49-F238E27FC236}">
                <a16:creationId xmlns:a16="http://schemas.microsoft.com/office/drawing/2014/main" xmlns="" id="{80AED201-3063-4DDE-9F14-4E745280501A}"/>
              </a:ext>
            </a:extLst>
          </p:cNvPr>
          <p:cNvSpPr>
            <a:spLocks noGrp="1"/>
          </p:cNvSpPr>
          <p:nvPr>
            <p:ph idx="1"/>
          </p:nvPr>
        </p:nvSpPr>
        <p:spPr/>
        <p:txBody>
          <a:bodyPr>
            <a:normAutofit/>
          </a:bodyPr>
          <a:lstStyle/>
          <a:p>
            <a:r>
              <a:rPr lang="en-US" sz="2400" dirty="0"/>
              <a:t>It is the expected ratio of soil loss from land cropped under specific conditions to soil loss from clean tilled fallow on identical soil and slope and under the slope and under the same rainfall . </a:t>
            </a:r>
          </a:p>
          <a:p>
            <a:r>
              <a:rPr lang="en-US" sz="2400" dirty="0"/>
              <a:t>The c value decrease with increase in soil cover .  </a:t>
            </a:r>
          </a:p>
        </p:txBody>
      </p:sp>
    </p:spTree>
    <p:extLst>
      <p:ext uri="{BB962C8B-B14F-4D97-AF65-F5344CB8AC3E}">
        <p14:creationId xmlns:p14="http://schemas.microsoft.com/office/powerpoint/2010/main" val="3160893787"/>
      </p:ext>
    </p:extLst>
  </p:cSld>
  <p:clrMapOvr>
    <a:masterClrMapping/>
  </p:clrMapOvr>
  <p:transition spd="med">
    <p:pull/>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6F4F22F-8336-4D67-ADDD-6FD23DEB0A3F}"/>
              </a:ext>
            </a:extLst>
          </p:cNvPr>
          <p:cNvSpPr>
            <a:spLocks noGrp="1"/>
          </p:cNvSpPr>
          <p:nvPr>
            <p:ph type="title"/>
          </p:nvPr>
        </p:nvSpPr>
        <p:spPr/>
        <p:txBody>
          <a:bodyPr/>
          <a:lstStyle/>
          <a:p>
            <a:r>
              <a:rPr lang="en-US" dirty="0"/>
              <a:t>Runoff c values and soil under differant crops</a:t>
            </a:r>
          </a:p>
        </p:txBody>
      </p:sp>
      <p:sp>
        <p:nvSpPr>
          <p:cNvPr id="3" name="Content Placeholder 2">
            <a:extLst>
              <a:ext uri="{FF2B5EF4-FFF2-40B4-BE49-F238E27FC236}">
                <a16:creationId xmlns:a16="http://schemas.microsoft.com/office/drawing/2014/main" xmlns="" id="{7E502576-63D1-48B7-9E24-9C7FAC53B9C5}"/>
              </a:ext>
            </a:extLst>
          </p:cNvPr>
          <p:cNvSpPr>
            <a:spLocks noGrp="1"/>
          </p:cNvSpPr>
          <p:nvPr>
            <p:ph idx="1"/>
          </p:nvPr>
        </p:nvSpPr>
        <p:spPr/>
        <p:txBody>
          <a:bodyPr/>
          <a:lstStyle/>
          <a:p>
            <a:r>
              <a:rPr lang="en-US" dirty="0"/>
              <a:t>Crops                 runoff mm/yr             c value               soil loss t/ha/yr </a:t>
            </a:r>
          </a:p>
          <a:p>
            <a:endParaRPr lang="en-US" dirty="0"/>
          </a:p>
          <a:p>
            <a:r>
              <a:rPr lang="en-US" dirty="0"/>
              <a:t>Castor                 98                                    0.61                       2.89</a:t>
            </a:r>
          </a:p>
          <a:p>
            <a:endParaRPr lang="en-US" dirty="0"/>
          </a:p>
          <a:p>
            <a:r>
              <a:rPr lang="en-US" dirty="0"/>
              <a:t>Grass                   42                                    0.5                       0.37</a:t>
            </a:r>
          </a:p>
          <a:p>
            <a:endParaRPr lang="en-US" dirty="0"/>
          </a:p>
          <a:p>
            <a:r>
              <a:rPr lang="en-US" dirty="0"/>
              <a:t>Tilled fallow        130                                  1.0                        4.71</a:t>
            </a:r>
          </a:p>
        </p:txBody>
      </p:sp>
    </p:spTree>
    <p:extLst>
      <p:ext uri="{BB962C8B-B14F-4D97-AF65-F5344CB8AC3E}">
        <p14:creationId xmlns:p14="http://schemas.microsoft.com/office/powerpoint/2010/main" val="1985172909"/>
      </p:ext>
    </p:extLst>
  </p:cSld>
  <p:clrMapOvr>
    <a:masterClrMapping/>
  </p:clrMapOvr>
  <p:transition spd="med">
    <p:pull/>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A3E48A-58E8-4853-AEC4-C460EFB71709}"/>
              </a:ext>
            </a:extLst>
          </p:cNvPr>
          <p:cNvSpPr>
            <a:spLocks noGrp="1"/>
          </p:cNvSpPr>
          <p:nvPr>
            <p:ph type="title"/>
          </p:nvPr>
        </p:nvSpPr>
        <p:spPr/>
        <p:txBody>
          <a:bodyPr/>
          <a:lstStyle/>
          <a:p>
            <a:r>
              <a:rPr lang="en-US" dirty="0"/>
              <a:t>Erosion control factor (P) </a:t>
            </a:r>
          </a:p>
        </p:txBody>
      </p:sp>
      <p:sp>
        <p:nvSpPr>
          <p:cNvPr id="3" name="Content Placeholder 2">
            <a:extLst>
              <a:ext uri="{FF2B5EF4-FFF2-40B4-BE49-F238E27FC236}">
                <a16:creationId xmlns:a16="http://schemas.microsoft.com/office/drawing/2014/main" xmlns="" id="{4F74170F-13CD-4AE0-B65A-8B76D5928AA5}"/>
              </a:ext>
            </a:extLst>
          </p:cNvPr>
          <p:cNvSpPr>
            <a:spLocks noGrp="1"/>
          </p:cNvSpPr>
          <p:nvPr>
            <p:ph idx="1"/>
          </p:nvPr>
        </p:nvSpPr>
        <p:spPr/>
        <p:txBody>
          <a:bodyPr>
            <a:normAutofit/>
          </a:bodyPr>
          <a:lstStyle/>
          <a:p>
            <a:r>
              <a:rPr lang="en-US" sz="2400" dirty="0"/>
              <a:t>Crops and land subjected to erosion are usually protected by practices that will reduce runoff and erosion . Contour cultivation , stripcropping , terracing , etc are some of the erosion control practices for crops on land subjected to erosion . </a:t>
            </a:r>
          </a:p>
          <a:p>
            <a:r>
              <a:rPr lang="en-US" sz="2400" dirty="0"/>
              <a:t>Factor (p) in USLE is the ratio of soil loss with a specified erosion control practice to the corresponding loss with up and down cultivation . The p value for contour terraced field are given in table . </a:t>
            </a:r>
          </a:p>
        </p:txBody>
      </p:sp>
    </p:spTree>
    <p:extLst>
      <p:ext uri="{BB962C8B-B14F-4D97-AF65-F5344CB8AC3E}">
        <p14:creationId xmlns:p14="http://schemas.microsoft.com/office/powerpoint/2010/main" val="2445896476"/>
      </p:ext>
    </p:extLst>
  </p:cSld>
  <p:clrMapOvr>
    <a:masterClrMapping/>
  </p:clrMapOvr>
  <p:transition spd="med">
    <p:pull/>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80A517E-E58A-4CBD-8520-6F3BF370911F}"/>
              </a:ext>
            </a:extLst>
          </p:cNvPr>
          <p:cNvSpPr>
            <a:spLocks noGrp="1"/>
          </p:cNvSpPr>
          <p:nvPr>
            <p:ph type="title"/>
          </p:nvPr>
        </p:nvSpPr>
        <p:spPr/>
        <p:txBody>
          <a:bodyPr/>
          <a:lstStyle/>
          <a:p>
            <a:r>
              <a:rPr lang="en-US" dirty="0"/>
              <a:t>The p values for contour cultivation</a:t>
            </a:r>
            <a:br>
              <a:rPr lang="en-US" dirty="0"/>
            </a:br>
            <a:r>
              <a:rPr lang="en-US" dirty="0"/>
              <a:t>wischmeier and smith 1978</a:t>
            </a:r>
          </a:p>
        </p:txBody>
      </p:sp>
      <p:sp>
        <p:nvSpPr>
          <p:cNvPr id="3" name="Content Placeholder 2">
            <a:extLst>
              <a:ext uri="{FF2B5EF4-FFF2-40B4-BE49-F238E27FC236}">
                <a16:creationId xmlns:a16="http://schemas.microsoft.com/office/drawing/2014/main" xmlns="" id="{CABE976F-5F7E-4E13-81B8-F7DE06DCCFDA}"/>
              </a:ext>
            </a:extLst>
          </p:cNvPr>
          <p:cNvSpPr>
            <a:spLocks noGrp="1"/>
          </p:cNvSpPr>
          <p:nvPr>
            <p:ph idx="1"/>
          </p:nvPr>
        </p:nvSpPr>
        <p:spPr/>
        <p:txBody>
          <a:bodyPr/>
          <a:lstStyle/>
          <a:p>
            <a:r>
              <a:rPr lang="en-US" dirty="0"/>
              <a:t>Slope %                            contour factor                         strip crop factor</a:t>
            </a:r>
          </a:p>
          <a:p>
            <a:endParaRPr lang="en-US" dirty="0"/>
          </a:p>
          <a:p>
            <a:r>
              <a:rPr lang="en-US" dirty="0"/>
              <a:t>1 to 2                                      0.40                                           0.20</a:t>
            </a:r>
          </a:p>
          <a:p>
            <a:endParaRPr lang="en-US" dirty="0"/>
          </a:p>
          <a:p>
            <a:r>
              <a:rPr lang="en-US" dirty="0"/>
              <a:t>3 to 8                                       0.50                                           0.25</a:t>
            </a:r>
          </a:p>
          <a:p>
            <a:endParaRPr lang="en-US" dirty="0"/>
          </a:p>
          <a:p>
            <a:r>
              <a:rPr lang="en-US" dirty="0"/>
              <a:t>9 to 12                                      0.60                                          0.30</a:t>
            </a:r>
          </a:p>
        </p:txBody>
      </p:sp>
    </p:spTree>
    <p:extLst>
      <p:ext uri="{BB962C8B-B14F-4D97-AF65-F5344CB8AC3E}">
        <p14:creationId xmlns:p14="http://schemas.microsoft.com/office/powerpoint/2010/main" val="2595984189"/>
      </p:ext>
    </p:extLst>
  </p:cSld>
  <p:clrMapOvr>
    <a:masterClrMapping/>
  </p:clrMapOvr>
  <p:transition spd="med">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FBFA8B0-44A3-4883-A9C2-6FC98E6F5234}"/>
              </a:ext>
            </a:extLst>
          </p:cNvPr>
          <p:cNvSpPr>
            <a:spLocks noGrp="1"/>
          </p:cNvSpPr>
          <p:nvPr>
            <p:ph type="title"/>
          </p:nvPr>
        </p:nvSpPr>
        <p:spPr>
          <a:xfrm>
            <a:off x="1024128" y="154745"/>
            <a:ext cx="9720072" cy="5838091"/>
          </a:xfrm>
        </p:spPr>
        <p:txBody>
          <a:bodyPr>
            <a:normAutofit/>
          </a:bodyPr>
          <a:lstStyle/>
          <a:p>
            <a:r>
              <a:rPr lang="en-US" sz="5400" b="1" i="1" dirty="0">
                <a:solidFill>
                  <a:schemeClr val="tx1"/>
                </a:solidFill>
                <a:latin typeface="Times New Roman" panose="02020603050405020304" pitchFamily="18" charset="0"/>
                <a:cs typeface="Times New Roman" panose="02020603050405020304" pitchFamily="18" charset="0"/>
              </a:rPr>
              <a:t> </a:t>
            </a:r>
            <a:br>
              <a:rPr lang="en-US" sz="5400" b="1" i="1" dirty="0">
                <a:solidFill>
                  <a:schemeClr val="tx1"/>
                </a:solidFill>
                <a:latin typeface="Times New Roman" panose="02020603050405020304" pitchFamily="18" charset="0"/>
                <a:cs typeface="Times New Roman" panose="02020603050405020304" pitchFamily="18" charset="0"/>
              </a:rPr>
            </a:br>
            <a:r>
              <a:rPr lang="en-US" sz="5400" b="1" i="1" dirty="0">
                <a:solidFill>
                  <a:schemeClr val="tx1"/>
                </a:solidFill>
                <a:latin typeface="Times New Roman" panose="02020603050405020304" pitchFamily="18" charset="0"/>
                <a:cs typeface="Times New Roman" panose="02020603050405020304" pitchFamily="18" charset="0"/>
              </a:rPr>
              <a:t>TOPIC: </a:t>
            </a:r>
            <a:r>
              <a:rPr lang="en-US" sz="5400" i="1" dirty="0">
                <a:solidFill>
                  <a:schemeClr val="tx1"/>
                </a:solidFill>
                <a:latin typeface="Times New Roman" panose="02020603050405020304" pitchFamily="18" charset="0"/>
                <a:cs typeface="Times New Roman" panose="02020603050405020304" pitchFamily="18" charset="0"/>
              </a:rPr>
              <a:t>Measurement of soil erosion to conserve soil and water</a:t>
            </a:r>
            <a:r>
              <a:rPr lang="en-US" sz="5400" b="1" i="1" dirty="0">
                <a:solidFill>
                  <a:schemeClr val="tx1"/>
                </a:solidFill>
                <a:latin typeface="Times New Roman" panose="02020603050405020304" pitchFamily="18" charset="0"/>
                <a:cs typeface="Times New Roman" panose="02020603050405020304" pitchFamily="18" charset="0"/>
              </a:rPr>
              <a:t/>
            </a:r>
            <a:br>
              <a:rPr lang="en-US" sz="5400" b="1" i="1" dirty="0">
                <a:solidFill>
                  <a:schemeClr val="tx1"/>
                </a:solidFill>
                <a:latin typeface="Times New Roman" panose="02020603050405020304" pitchFamily="18" charset="0"/>
                <a:cs typeface="Times New Roman" panose="02020603050405020304" pitchFamily="18" charset="0"/>
              </a:rPr>
            </a:br>
            <a:endParaRPr lang="en-US" dirty="0"/>
          </a:p>
        </p:txBody>
      </p:sp>
    </p:spTree>
    <p:extLst>
      <p:ext uri="{BB962C8B-B14F-4D97-AF65-F5344CB8AC3E}">
        <p14:creationId xmlns:p14="http://schemas.microsoft.com/office/powerpoint/2010/main" val="1367160966"/>
      </p:ext>
    </p:extLst>
  </p:cSld>
  <p:clrMapOvr>
    <a:masterClrMapping/>
  </p:clrMapOvr>
  <p:transition spd="med">
    <p:pull/>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292700-9D3F-49E4-8E90-CFABCBEC2E75}"/>
              </a:ext>
            </a:extLst>
          </p:cNvPr>
          <p:cNvSpPr>
            <a:spLocks noGrp="1"/>
          </p:cNvSpPr>
          <p:nvPr>
            <p:ph type="title"/>
          </p:nvPr>
        </p:nvSpPr>
        <p:spPr/>
        <p:txBody>
          <a:bodyPr>
            <a:normAutofit fontScale="90000"/>
          </a:bodyPr>
          <a:lstStyle/>
          <a:p>
            <a:r>
              <a:rPr lang="en-US" dirty="0"/>
              <a:t>Expected soil loss in any location can be calculated using the USLE . Given the values as </a:t>
            </a:r>
          </a:p>
        </p:txBody>
      </p:sp>
      <p:sp>
        <p:nvSpPr>
          <p:cNvPr id="3" name="Content Placeholder 2">
            <a:extLst>
              <a:ext uri="{FF2B5EF4-FFF2-40B4-BE49-F238E27FC236}">
                <a16:creationId xmlns:a16="http://schemas.microsoft.com/office/drawing/2014/main" xmlns="" id="{49B3E1DE-724D-4935-92B7-60AC0383A422}"/>
              </a:ext>
            </a:extLst>
          </p:cNvPr>
          <p:cNvSpPr>
            <a:spLocks noGrp="1"/>
          </p:cNvSpPr>
          <p:nvPr>
            <p:ph idx="1"/>
          </p:nvPr>
        </p:nvSpPr>
        <p:spPr/>
        <p:txBody>
          <a:bodyPr/>
          <a:lstStyle/>
          <a:p>
            <a:endParaRPr lang="en-US" dirty="0"/>
          </a:p>
          <a:p>
            <a:endParaRPr lang="en-US" dirty="0"/>
          </a:p>
          <a:p>
            <a:r>
              <a:rPr lang="en-US" sz="2400" dirty="0"/>
              <a:t>R = 150</a:t>
            </a:r>
          </a:p>
          <a:p>
            <a:r>
              <a:rPr lang="en-US" sz="2400" dirty="0"/>
              <a:t>K = 0.3</a:t>
            </a:r>
          </a:p>
          <a:p>
            <a:r>
              <a:rPr lang="en-US" sz="2400" dirty="0"/>
              <a:t>LS = 0.5</a:t>
            </a:r>
          </a:p>
          <a:p>
            <a:r>
              <a:rPr lang="en-US" sz="2400" dirty="0"/>
              <a:t>C = 1.0</a:t>
            </a:r>
          </a:p>
          <a:p>
            <a:r>
              <a:rPr lang="en-US" sz="2400" dirty="0"/>
              <a:t>P = 0.5</a:t>
            </a:r>
          </a:p>
        </p:txBody>
      </p:sp>
      <p:pic>
        <p:nvPicPr>
          <p:cNvPr id="4" name="Picture 3">
            <a:extLst>
              <a:ext uri="{FF2B5EF4-FFF2-40B4-BE49-F238E27FC236}">
                <a16:creationId xmlns:a16="http://schemas.microsoft.com/office/drawing/2014/main" xmlns="" id="{022E745A-2F2C-4119-8656-9DA53CF39C31}"/>
              </a:ext>
            </a:extLst>
          </p:cNvPr>
          <p:cNvPicPr>
            <a:picLocks noChangeAspect="1"/>
          </p:cNvPicPr>
          <p:nvPr/>
        </p:nvPicPr>
        <p:blipFill>
          <a:blip r:embed="rId2"/>
          <a:stretch>
            <a:fillRect/>
          </a:stretch>
        </p:blipFill>
        <p:spPr>
          <a:xfrm>
            <a:off x="3397715" y="2160589"/>
            <a:ext cx="5619677" cy="3534638"/>
          </a:xfrm>
          <a:prstGeom prst="rect">
            <a:avLst/>
          </a:prstGeom>
        </p:spPr>
      </p:pic>
    </p:spTree>
    <p:extLst>
      <p:ext uri="{BB962C8B-B14F-4D97-AF65-F5344CB8AC3E}">
        <p14:creationId xmlns:p14="http://schemas.microsoft.com/office/powerpoint/2010/main" val="3580310035"/>
      </p:ext>
    </p:extLst>
  </p:cSld>
  <p:clrMapOvr>
    <a:masterClrMapping/>
  </p:clrMapOvr>
  <p:transition spd="med">
    <p:pull/>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69BEF6-EA73-4050-A93D-66867D256228}"/>
              </a:ext>
            </a:extLst>
          </p:cNvPr>
          <p:cNvSpPr>
            <a:spLocks noGrp="1"/>
          </p:cNvSpPr>
          <p:nvPr>
            <p:ph type="title"/>
          </p:nvPr>
        </p:nvSpPr>
        <p:spPr/>
        <p:txBody>
          <a:bodyPr/>
          <a:lstStyle/>
          <a:p>
            <a:r>
              <a:rPr lang="en-US" dirty="0"/>
              <a:t>The expected soil loss would be</a:t>
            </a:r>
          </a:p>
        </p:txBody>
      </p:sp>
      <p:sp>
        <p:nvSpPr>
          <p:cNvPr id="3" name="Content Placeholder 2">
            <a:extLst>
              <a:ext uri="{FF2B5EF4-FFF2-40B4-BE49-F238E27FC236}">
                <a16:creationId xmlns:a16="http://schemas.microsoft.com/office/drawing/2014/main" xmlns="" id="{3428E5FC-556D-4606-8E4A-7F552535402D}"/>
              </a:ext>
            </a:extLst>
          </p:cNvPr>
          <p:cNvSpPr>
            <a:spLocks noGrp="1"/>
          </p:cNvSpPr>
          <p:nvPr>
            <p:ph idx="1"/>
          </p:nvPr>
        </p:nvSpPr>
        <p:spPr/>
        <p:txBody>
          <a:bodyPr>
            <a:normAutofit/>
          </a:bodyPr>
          <a:lstStyle/>
          <a:p>
            <a:r>
              <a:rPr lang="en-US" sz="2400" dirty="0"/>
              <a:t>A = R K LS C P</a:t>
            </a:r>
          </a:p>
          <a:p>
            <a:r>
              <a:rPr lang="en-US" sz="2400" dirty="0"/>
              <a:t>    = 150 0.3 0.5 1.0 0.5</a:t>
            </a:r>
          </a:p>
          <a:p>
            <a:r>
              <a:rPr lang="en-US" sz="2400" dirty="0"/>
              <a:t>    = 11.25 t/ha</a:t>
            </a:r>
          </a:p>
        </p:txBody>
      </p:sp>
    </p:spTree>
    <p:extLst>
      <p:ext uri="{BB962C8B-B14F-4D97-AF65-F5344CB8AC3E}">
        <p14:creationId xmlns:p14="http://schemas.microsoft.com/office/powerpoint/2010/main" val="287438587"/>
      </p:ext>
    </p:extLst>
  </p:cSld>
  <p:clrMapOvr>
    <a:masterClrMapping/>
  </p:clrMapOvr>
  <p:transition spd="med">
    <p:pull/>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6EFFB5A-35BB-48F0-A1F8-FB84060B333A}"/>
              </a:ext>
            </a:extLst>
          </p:cNvPr>
          <p:cNvSpPr>
            <a:spLocks noGrp="1"/>
          </p:cNvSpPr>
          <p:nvPr>
            <p:ph idx="1"/>
          </p:nvPr>
        </p:nvSpPr>
        <p:spPr/>
        <p:txBody>
          <a:bodyPr>
            <a:normAutofit/>
          </a:bodyPr>
          <a:lstStyle/>
          <a:p>
            <a:r>
              <a:rPr lang="en-US" sz="2400" dirty="0"/>
              <a:t>Runoff and soil loss studies in india indicates maximum soil loss (645 t/ha) in cultivated black soil region followed by northestern region (410 t/ha) , ravine region (33 t /ha) and assam valley (28.0 t/ha) .</a:t>
            </a:r>
          </a:p>
          <a:p>
            <a:r>
              <a:rPr lang="en-US" sz="2400" dirty="0"/>
              <a:t>Total estimated soil loss in the country is 5,333,000,000 t with an average of 16.35 t/ha . </a:t>
            </a:r>
          </a:p>
        </p:txBody>
      </p:sp>
    </p:spTree>
    <p:extLst>
      <p:ext uri="{BB962C8B-B14F-4D97-AF65-F5344CB8AC3E}">
        <p14:creationId xmlns:p14="http://schemas.microsoft.com/office/powerpoint/2010/main" val="2862072458"/>
      </p:ext>
    </p:extLst>
  </p:cSld>
  <p:clrMapOvr>
    <a:masterClrMapping/>
  </p:clrMapOvr>
  <p:transition spd="med">
    <p:pull/>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3711DC00-099A-427F-9BEB-BC3205E43732}"/>
              </a:ext>
            </a:extLst>
          </p:cNvPr>
          <p:cNvSpPr>
            <a:spLocks noGrp="1"/>
          </p:cNvSpPr>
          <p:nvPr>
            <p:ph idx="1"/>
          </p:nvPr>
        </p:nvSpPr>
        <p:spPr/>
        <p:txBody>
          <a:bodyPr>
            <a:normAutofit/>
          </a:bodyPr>
          <a:lstStyle/>
          <a:p>
            <a:r>
              <a:rPr lang="en-US" sz="8800" dirty="0"/>
              <a:t>Thank you</a:t>
            </a:r>
          </a:p>
        </p:txBody>
      </p:sp>
    </p:spTree>
    <p:extLst>
      <p:ext uri="{BB962C8B-B14F-4D97-AF65-F5344CB8AC3E}">
        <p14:creationId xmlns:p14="http://schemas.microsoft.com/office/powerpoint/2010/main" val="1251485869"/>
      </p:ext>
    </p:extLst>
  </p:cSld>
  <p:clrMapOvr>
    <a:masterClrMapping/>
  </p:clrMapOvr>
  <p:transition spd="med">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4A41BE-4ABD-437C-B0AF-C772D02AE913}"/>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Soil Erosion</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DA8BB080-A613-4CFF-8379-80C179637F19}"/>
              </a:ext>
            </a:extLst>
          </p:cNvPr>
          <p:cNvSpPr>
            <a:spLocks noGrp="1"/>
          </p:cNvSpPr>
          <p:nvPr>
            <p:ph idx="1"/>
          </p:nvPr>
        </p:nvSpPr>
        <p:spPr/>
        <p:txBody>
          <a:bodyPr>
            <a:noAutofit/>
          </a:bodyPr>
          <a:lstStyle/>
          <a:p>
            <a:r>
              <a:rPr lang="en-US" sz="2400" dirty="0">
                <a:latin typeface="Times New Roman" panose="02020603050405020304" pitchFamily="18" charset="0"/>
                <a:cs typeface="Times New Roman" panose="02020603050405020304" pitchFamily="18" charset="0"/>
              </a:rPr>
              <a:t>Soil erosion is the process of detachment of soil particles from the soil and there transportation to a new place by water and wind.</a:t>
            </a:r>
          </a:p>
          <a:p>
            <a:r>
              <a:rPr lang="en-US" sz="2400" dirty="0">
                <a:latin typeface="Times New Roman" panose="02020603050405020304" pitchFamily="18" charset="0"/>
                <a:cs typeface="Times New Roman" panose="02020603050405020304" pitchFamily="18" charset="0"/>
              </a:rPr>
              <a:t> Most soil erosion is caused by natural processes</a:t>
            </a:r>
          </a:p>
          <a:p>
            <a:r>
              <a:rPr lang="en-US" sz="2400" dirty="0">
                <a:latin typeface="Times New Roman" panose="02020603050405020304" pitchFamily="18" charset="0"/>
                <a:cs typeface="Times New Roman" panose="02020603050405020304" pitchFamily="18" charset="0"/>
              </a:rPr>
              <a:t> such as water flowing downhill and by the wind.</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14989047"/>
      </p:ext>
    </p:extLst>
  </p:cSld>
  <p:clrMapOvr>
    <a:masterClrMapping/>
  </p:clrMapOvr>
  <p:transition spd="med">
    <p:pull/>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C9BE5CA-F9CF-4207-9F08-5B8ED0C42B09}"/>
              </a:ext>
            </a:extLst>
          </p:cNvPr>
          <p:cNvSpPr>
            <a:spLocks noGrp="1"/>
          </p:cNvSpPr>
          <p:nvPr>
            <p:ph idx="1"/>
          </p:nvPr>
        </p:nvSpPr>
        <p:spPr>
          <a:xfrm>
            <a:off x="803943" y="1133648"/>
            <a:ext cx="8596668" cy="3880773"/>
          </a:xfrm>
        </p:spPr>
        <p:txBody>
          <a:bodyPr/>
          <a:lstStyle/>
          <a:p>
            <a:pPr marL="0" indent="0">
              <a:buNone/>
            </a:pPr>
            <a:r>
              <a:rPr lang="en-US" dirty="0">
                <a:solidFill>
                  <a:schemeClr val="accent1">
                    <a:lumMod val="75000"/>
                  </a:schemeClr>
                </a:solidFill>
                <a:latin typeface="Times New Roman" panose="02020603050405020304" pitchFamily="18" charset="0"/>
                <a:cs typeface="Times New Roman" panose="02020603050405020304" pitchFamily="18" charset="0"/>
              </a:rPr>
              <a:t> </a:t>
            </a:r>
            <a:r>
              <a:rPr lang="en-US" sz="2800" dirty="0">
                <a:solidFill>
                  <a:schemeClr val="accent1">
                    <a:lumMod val="75000"/>
                  </a:schemeClr>
                </a:solidFill>
                <a:latin typeface="Times New Roman" panose="02020603050405020304" pitchFamily="18" charset="0"/>
                <a:cs typeface="Times New Roman" panose="02020603050405020304" pitchFamily="18" charset="0"/>
              </a:rPr>
              <a:t>Natural Processes •</a:t>
            </a:r>
          </a:p>
          <a:p>
            <a:pPr marL="0" indent="0">
              <a:buNone/>
            </a:pPr>
            <a:endParaRPr lang="en-US" sz="28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 Water flowing downhill • Wind</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r>
              <a:rPr lang="en-US" dirty="0">
                <a:latin typeface="Times New Roman" panose="02020603050405020304" pitchFamily="18" charset="0"/>
                <a:cs typeface="Times New Roman" panose="02020603050405020304" pitchFamily="18" charset="0"/>
              </a:rPr>
              <a:t>  </a:t>
            </a:r>
            <a:r>
              <a:rPr lang="en-US" sz="2800" dirty="0">
                <a:solidFill>
                  <a:schemeClr val="accent1">
                    <a:lumMod val="75000"/>
                  </a:schemeClr>
                </a:solidFill>
                <a:latin typeface="Times New Roman" panose="02020603050405020304" pitchFamily="18" charset="0"/>
                <a:cs typeface="Times New Roman" panose="02020603050405020304" pitchFamily="18" charset="0"/>
              </a:rPr>
              <a:t>Human Activities •</a:t>
            </a:r>
          </a:p>
          <a:p>
            <a:pPr marL="0" indent="0">
              <a:buNone/>
            </a:pPr>
            <a:endParaRPr lang="en-US" sz="2800"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Overcropping • Overgrazing • Deforestation</a:t>
            </a:r>
            <a:endParaRPr lang="en-US" sz="2400" dirty="0"/>
          </a:p>
        </p:txBody>
      </p:sp>
    </p:spTree>
    <p:extLst>
      <p:ext uri="{BB962C8B-B14F-4D97-AF65-F5344CB8AC3E}">
        <p14:creationId xmlns:p14="http://schemas.microsoft.com/office/powerpoint/2010/main" val="1006190959"/>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a:extLst>
              <a:ext uri="{FF2B5EF4-FFF2-40B4-BE49-F238E27FC236}">
                <a16:creationId xmlns:a16="http://schemas.microsoft.com/office/drawing/2014/main" xmlns="" id="{3D15540D-70C1-4397-BE23-BFC1AA98E36F}"/>
              </a:ext>
            </a:extLst>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1981200" y="1219201"/>
            <a:ext cx="8153400" cy="4513263"/>
          </a:xfrm>
          <a:prstGeom prst="rect">
            <a:avLst/>
          </a:prstGeom>
          <a:noFill/>
          <a:extLst>
            <a:ext uri="{909E8E84-426E-40DD-AFC4-6F175D3DCCD1}">
              <a14:hiddenFill xmlns:a14="http://schemas.microsoft.com/office/drawing/2010/main">
                <a:solidFill>
                  <a:srgbClr val="FFFFFF"/>
                </a:solidFill>
              </a14:hiddenFill>
            </a:ext>
          </a:extLst>
        </p:spPr>
      </p:pic>
      <p:sp>
        <p:nvSpPr>
          <p:cNvPr id="3076" name="Text Box 4">
            <a:extLst>
              <a:ext uri="{FF2B5EF4-FFF2-40B4-BE49-F238E27FC236}">
                <a16:creationId xmlns:a16="http://schemas.microsoft.com/office/drawing/2014/main" xmlns="" id="{D596A1B0-8BC1-4437-BEF5-F3A50D0014AF}"/>
              </a:ext>
            </a:extLst>
          </p:cNvPr>
          <p:cNvSpPr txBox="1">
            <a:spLocks noChangeArrowheads="1"/>
          </p:cNvSpPr>
          <p:nvPr/>
        </p:nvSpPr>
        <p:spPr bwMode="auto">
          <a:xfrm>
            <a:off x="1828801" y="228601"/>
            <a:ext cx="8480425"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800"/>
              <a:t>Even a single rain drop can dislodge soil, and start erosion</a:t>
            </a:r>
          </a:p>
        </p:txBody>
      </p:sp>
    </p:spTree>
    <p:extLst>
      <p:ext uri="{BB962C8B-B14F-4D97-AF65-F5344CB8AC3E}">
        <p14:creationId xmlns:p14="http://schemas.microsoft.com/office/powerpoint/2010/main" val="1079732224"/>
      </p:ext>
    </p:extLst>
  </p:cSld>
  <p:clrMapOvr>
    <a:masterClrMapping/>
  </p:clrMapOvr>
  <p:transition spd="med">
    <p:pull/>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xmlns="" id="{10FFE141-22F2-4300-AED6-E9A28BD683E8}"/>
              </a:ext>
            </a:extLst>
          </p:cNvPr>
          <p:cNvSpPr>
            <a:spLocks noGrp="1" noChangeArrowheads="1"/>
          </p:cNvSpPr>
          <p:nvPr>
            <p:ph type="title"/>
          </p:nvPr>
        </p:nvSpPr>
        <p:spPr/>
        <p:txBody>
          <a:bodyPr>
            <a:normAutofit fontScale="90000"/>
          </a:bodyPr>
          <a:lstStyle/>
          <a:p>
            <a:r>
              <a:rPr lang="en-US" altLang="en-US" dirty="0"/>
              <a:t>THESE ARE  AGENTS </a:t>
            </a:r>
            <a:br>
              <a:rPr lang="en-US" altLang="en-US" dirty="0"/>
            </a:br>
            <a:r>
              <a:rPr lang="en-US" altLang="en-US" dirty="0"/>
              <a:t>OF EROSION.</a:t>
            </a:r>
          </a:p>
        </p:txBody>
      </p:sp>
      <p:sp>
        <p:nvSpPr>
          <p:cNvPr id="5123" name="Rectangle 3">
            <a:extLst>
              <a:ext uri="{FF2B5EF4-FFF2-40B4-BE49-F238E27FC236}">
                <a16:creationId xmlns:a16="http://schemas.microsoft.com/office/drawing/2014/main" xmlns="" id="{AA7813F1-D7DE-4D4C-927B-93C4530C551D}"/>
              </a:ext>
            </a:extLst>
          </p:cNvPr>
          <p:cNvSpPr>
            <a:spLocks noGrp="1" noChangeArrowheads="1"/>
          </p:cNvSpPr>
          <p:nvPr>
            <p:ph type="body" sz="half" idx="1"/>
          </p:nvPr>
        </p:nvSpPr>
        <p:spPr>
          <a:xfrm>
            <a:off x="1981200" y="2133600"/>
            <a:ext cx="3733800" cy="4114800"/>
          </a:xfrm>
        </p:spPr>
        <p:txBody>
          <a:bodyPr/>
          <a:lstStyle/>
          <a:p>
            <a:endParaRPr lang="en-US" altLang="en-US" sz="4000" dirty="0"/>
          </a:p>
          <a:p>
            <a:r>
              <a:rPr lang="en-US" altLang="en-US" sz="4000" dirty="0"/>
              <a:t>GLACIERS</a:t>
            </a:r>
          </a:p>
          <a:p>
            <a:r>
              <a:rPr lang="en-US" altLang="en-US" sz="4000" dirty="0"/>
              <a:t>WIND </a:t>
            </a:r>
          </a:p>
          <a:p>
            <a:r>
              <a:rPr lang="en-US" altLang="en-US" sz="4000" dirty="0"/>
              <a:t>WATER</a:t>
            </a:r>
          </a:p>
          <a:p>
            <a:endParaRPr lang="en-US" altLang="en-US" sz="2800" dirty="0"/>
          </a:p>
        </p:txBody>
      </p:sp>
    </p:spTree>
    <p:extLst>
      <p:ext uri="{BB962C8B-B14F-4D97-AF65-F5344CB8AC3E}">
        <p14:creationId xmlns:p14="http://schemas.microsoft.com/office/powerpoint/2010/main" val="3955913496"/>
      </p:ext>
    </p:extLst>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27E50C4-077E-4D0B-B2C1-1E573E0572FC}"/>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Types of soil erosion</a:t>
            </a:r>
          </a:p>
        </p:txBody>
      </p:sp>
      <p:sp>
        <p:nvSpPr>
          <p:cNvPr id="3" name="Content Placeholder 2">
            <a:extLst>
              <a:ext uri="{FF2B5EF4-FFF2-40B4-BE49-F238E27FC236}">
                <a16:creationId xmlns:a16="http://schemas.microsoft.com/office/drawing/2014/main" xmlns="" id="{6EAAD7B1-6C5B-41DC-A919-E4CBC68A67A1}"/>
              </a:ext>
            </a:extLst>
          </p:cNvPr>
          <p:cNvSpPr>
            <a:spLocks noGrp="1"/>
          </p:cNvSpPr>
          <p:nvPr>
            <p:ph idx="1"/>
          </p:nvPr>
        </p:nvSpPr>
        <p:spPr>
          <a:xfrm>
            <a:off x="353777" y="1372799"/>
            <a:ext cx="8596668" cy="3880773"/>
          </a:xfrm>
        </p:spPr>
        <p:txBody>
          <a:bodyPr>
            <a:noAutofit/>
          </a:bodyPr>
          <a:lstStyle/>
          <a:p>
            <a:r>
              <a:rPr lang="en-US" sz="2800" dirty="0">
                <a:latin typeface="Times New Roman" panose="02020603050405020304" pitchFamily="18" charset="0"/>
                <a:cs typeface="Times New Roman" panose="02020603050405020304" pitchFamily="18" charset="0"/>
              </a:rPr>
              <a:t>Water erosion</a:t>
            </a:r>
          </a:p>
          <a:p>
            <a:r>
              <a:rPr lang="en-US" sz="2400" dirty="0">
                <a:latin typeface="Times New Roman" panose="02020603050405020304" pitchFamily="18" charset="0"/>
                <a:cs typeface="Times New Roman" panose="02020603050405020304" pitchFamily="18" charset="0"/>
              </a:rPr>
              <a:t>  removal of soil by water</a:t>
            </a:r>
          </a:p>
          <a:p>
            <a:r>
              <a:rPr lang="en-US" altLang="en-US" sz="2400" dirty="0"/>
              <a:t> Water picks up and carries loose particles of soil as it moves downhill. Sheet ,rills and gullies.</a:t>
            </a:r>
            <a:endParaRPr lang="en-US" sz="2400" dirty="0">
              <a:latin typeface="Times New Roman" panose="02020603050405020304" pitchFamily="18" charset="0"/>
              <a:cs typeface="Times New Roman" panose="02020603050405020304" pitchFamily="18" charset="0"/>
            </a:endParaRPr>
          </a:p>
          <a:p>
            <a:pPr>
              <a:buFont typeface="Arial" panose="020B0604020202020204" pitchFamily="34" charset="0"/>
              <a:buChar char="•"/>
            </a:pPr>
            <a:endParaRPr lang="en-US"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xmlns="" id="{2573D687-44CD-4627-9514-65906CDACCE0}"/>
              </a:ext>
            </a:extLst>
          </p:cNvPr>
          <p:cNvPicPr>
            <a:picLocks noChangeAspect="1"/>
          </p:cNvPicPr>
          <p:nvPr/>
        </p:nvPicPr>
        <p:blipFill>
          <a:blip r:embed="rId2"/>
          <a:stretch>
            <a:fillRect/>
          </a:stretch>
        </p:blipFill>
        <p:spPr>
          <a:xfrm>
            <a:off x="958688" y="3429000"/>
            <a:ext cx="9099712" cy="3102855"/>
          </a:xfrm>
          <a:prstGeom prst="rect">
            <a:avLst/>
          </a:prstGeom>
        </p:spPr>
      </p:pic>
    </p:spTree>
    <p:extLst>
      <p:ext uri="{BB962C8B-B14F-4D97-AF65-F5344CB8AC3E}">
        <p14:creationId xmlns:p14="http://schemas.microsoft.com/office/powerpoint/2010/main" val="3541124915"/>
      </p:ext>
    </p:extLst>
  </p:cSld>
  <p:clrMapOvr>
    <a:masterClrMapping/>
  </p:clrMapOvr>
  <p:transition spd="med">
    <p:pull/>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4ADF2B7-B71F-4358-B20E-531E6319F3D2}"/>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Wind erosion</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xmlns="" id="{58FBC4A9-A15C-45D9-ABFB-FD26DCCB20E1}"/>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Wind blows loose soil off flat or sloping land known as wind erosion.</a:t>
            </a:r>
          </a:p>
          <a:p>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xmlns="" id="{D259EE36-A2E6-44BB-BB54-C638620F604A}"/>
              </a:ext>
            </a:extLst>
          </p:cNvPr>
          <p:cNvPicPr>
            <a:picLocks noChangeAspect="1"/>
          </p:cNvPicPr>
          <p:nvPr/>
        </p:nvPicPr>
        <p:blipFill>
          <a:blip r:embed="rId2"/>
          <a:stretch>
            <a:fillRect/>
          </a:stretch>
        </p:blipFill>
        <p:spPr>
          <a:xfrm>
            <a:off x="3052688" y="3249638"/>
            <a:ext cx="5542671" cy="3264861"/>
          </a:xfrm>
          <a:prstGeom prst="rect">
            <a:avLst/>
          </a:prstGeom>
        </p:spPr>
      </p:pic>
    </p:spTree>
    <p:extLst>
      <p:ext uri="{BB962C8B-B14F-4D97-AF65-F5344CB8AC3E}">
        <p14:creationId xmlns:p14="http://schemas.microsoft.com/office/powerpoint/2010/main" val="2397466703"/>
      </p:ext>
    </p:extLst>
  </p:cSld>
  <p:clrMapOvr>
    <a:masterClrMapping/>
  </p:clrMapOvr>
  <p:transition spd="med">
    <p:pull/>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3D0AD7-7E1E-4A2E-B8D5-BFEC213F7F48}"/>
              </a:ext>
            </a:extLst>
          </p:cNvPr>
          <p:cNvSpPr>
            <a:spLocks noGrp="1"/>
          </p:cNvSpPr>
          <p:nvPr>
            <p:ph type="title"/>
          </p:nvPr>
        </p:nvSpPr>
        <p:spPr/>
        <p:txBody>
          <a:bodyPr/>
          <a:lstStyle/>
          <a:p>
            <a:r>
              <a:rPr lang="en-US" sz="2800" dirty="0">
                <a:latin typeface="Times New Roman" panose="02020603050405020304" pitchFamily="18" charset="0"/>
                <a:cs typeface="Times New Roman" panose="02020603050405020304" pitchFamily="18" charset="0"/>
              </a:rPr>
              <a:t>Problems of soil erosion</a:t>
            </a:r>
          </a:p>
        </p:txBody>
      </p:sp>
      <p:sp>
        <p:nvSpPr>
          <p:cNvPr id="3" name="Content Placeholder 2">
            <a:extLst>
              <a:ext uri="{FF2B5EF4-FFF2-40B4-BE49-F238E27FC236}">
                <a16:creationId xmlns:a16="http://schemas.microsoft.com/office/drawing/2014/main" xmlns="" id="{F1E5D931-C70A-4A44-9B0E-AF103E069169}"/>
              </a:ext>
            </a:extLst>
          </p:cNvPr>
          <p:cNvSpPr>
            <a:spLocks noGrp="1"/>
          </p:cNvSpPr>
          <p:nvPr>
            <p:ph idx="1"/>
          </p:nvPr>
        </p:nvSpPr>
        <p:spPr/>
        <p:txBody>
          <a:bodyPr>
            <a:normAutofit/>
          </a:bodyPr>
          <a:lstStyle/>
          <a:p>
            <a:r>
              <a:rPr lang="en-US" sz="2400" dirty="0">
                <a:latin typeface="Times New Roman" panose="02020603050405020304" pitchFamily="18" charset="0"/>
                <a:cs typeface="Times New Roman" panose="02020603050405020304" pitchFamily="18" charset="0"/>
              </a:rPr>
              <a:t>Problems caused by soil erosion:</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Loss of valuable topsoil.</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Desertification.</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Loss in agricultural production.</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Loss of nutrients .</a:t>
            </a:r>
          </a:p>
          <a:p>
            <a:pPr>
              <a:buFont typeface="Arial" panose="020B0604020202020204" pitchFamily="34" charset="0"/>
              <a:buChar char="•"/>
            </a:pPr>
            <a:r>
              <a:rPr lang="en-US" sz="2400" dirty="0">
                <a:latin typeface="Times New Roman" panose="02020603050405020304" pitchFamily="18" charset="0"/>
                <a:cs typeface="Times New Roman" panose="02020603050405020304" pitchFamily="18" charset="0"/>
              </a:rPr>
              <a:t> Reduction of infiltration rates .</a:t>
            </a:r>
            <a:endParaRPr lang="en-US" sz="2400" dirty="0"/>
          </a:p>
          <a:p>
            <a:pPr>
              <a:buFont typeface="Arial" panose="020B0604020202020204" pitchFamily="34" charset="0"/>
              <a:buChar char="•"/>
            </a:pPr>
            <a:r>
              <a:rPr lang="en-US" sz="2400" dirty="0"/>
              <a:t> Loss of nutrients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0350279"/>
      </p:ext>
    </p:extLst>
  </p:cSld>
  <p:clrMapOvr>
    <a:masterClrMapping/>
  </p:clrMapOvr>
  <p:transition spd="med">
    <p:pull/>
  </p:transition>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586</TotalTime>
  <Words>928</Words>
  <Application>Microsoft Office PowerPoint</Application>
  <PresentationFormat>Widescreen</PresentationFormat>
  <Paragraphs>111</Paragraphs>
  <Slides>23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Times New Roman</vt:lpstr>
      <vt:lpstr>Trebuchet MS</vt:lpstr>
      <vt:lpstr>Wingdings 3</vt:lpstr>
      <vt:lpstr>Facet</vt:lpstr>
      <vt:lpstr>PowerPoint Presentation</vt:lpstr>
      <vt:lpstr>  TOPIC: Measurement of soil erosion to conserve soil and water </vt:lpstr>
      <vt:lpstr>Soil Erosion </vt:lpstr>
      <vt:lpstr>PowerPoint Presentation</vt:lpstr>
      <vt:lpstr>PowerPoint Presentation</vt:lpstr>
      <vt:lpstr>THESE ARE  AGENTS  OF EROSION.</vt:lpstr>
      <vt:lpstr>Types of soil erosion</vt:lpstr>
      <vt:lpstr>Wind erosion </vt:lpstr>
      <vt:lpstr>Problems of soil erosion</vt:lpstr>
      <vt:lpstr>Methods of Conservation:</vt:lpstr>
      <vt:lpstr>Estimation of soil loss due to water erosion</vt:lpstr>
      <vt:lpstr>Rainfall erosivity factor(R)</vt:lpstr>
      <vt:lpstr>Soil erodibility factor (K)</vt:lpstr>
      <vt:lpstr>Topographic factor (LS)</vt:lpstr>
      <vt:lpstr>Wischmier and smith 1978  LS for different slope length and steepness</vt:lpstr>
      <vt:lpstr>Soil cover and management factor (c)</vt:lpstr>
      <vt:lpstr>Runoff c values and soil under differant crops</vt:lpstr>
      <vt:lpstr>Erosion control factor (P) </vt:lpstr>
      <vt:lpstr>The p values for contour cultivation wischmeier and smith 1978</vt:lpstr>
      <vt:lpstr>Expected soil loss in any location can be calculated using the USLE . Given the values as </vt:lpstr>
      <vt:lpstr>The expected soil loss would be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Safdar Nazeer</dc:creator>
  <cp:lastModifiedBy>Windows User</cp:lastModifiedBy>
  <cp:revision>89</cp:revision>
  <dcterms:created xsi:type="dcterms:W3CDTF">2017-10-04T10:03:48Z</dcterms:created>
  <dcterms:modified xsi:type="dcterms:W3CDTF">2020-10-20T08:14:09Z</dcterms:modified>
</cp:coreProperties>
</file>