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2" r:id="rId35"/>
    <p:sldId id="293" r:id="rId36"/>
    <p:sldId id="294" r:id="rId37"/>
    <p:sldId id="295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35B62-9948-4208-9C14-68B3E73DDED5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A5214-AE34-4671-A9AC-E042E80C5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5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5214-AE34-4671-A9AC-E042E80C5F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CFC79F1-823D-47BE-BFEA-50C37C8D88B0}" type="datetime1">
              <a:rPr lang="en-US" smtClean="0"/>
              <a:t>3/30/2020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5B03-607F-4513-A052-EDFC6D408B8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36E-988B-4005-AF6E-5A57839E2A64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C3D86-7EC9-417A-BAC8-613FE50955A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2C08-AD06-4782-9168-82CF15E32412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B604-334E-4DA8-9EDD-B583B8D1989F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31EE-E8EF-4C47-BC69-F8580D19372A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FAD5-5FB2-4A58-BADF-E49F45F0412F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2C31-464F-4852-A663-ED8756D69013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85E7-94FF-4A15-974D-91084A8886E7}" type="datetime1">
              <a:rPr lang="en-US" smtClean="0"/>
              <a:t>3/30/2020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5E5E-CE85-4B4B-8385-8D112E89B784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BD706E0-8DE6-46B1-883B-09E84282EEC2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12F758-A9DB-488F-B0EA-274839A6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RHEUMATOID ARTHRITIS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/>
          <a:lstStyle/>
          <a:p>
            <a:r>
              <a:rPr lang="en-US" dirty="0" smtClean="0"/>
              <a:t>M.MUDASSIR NAWAZ</a:t>
            </a:r>
          </a:p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dirty="0" err="1" smtClean="0"/>
              <a:t>Awais</a:t>
            </a:r>
            <a:r>
              <a:rPr lang="en-US" dirty="0" smtClean="0"/>
              <a:t> </a:t>
            </a:r>
            <a:r>
              <a:rPr lang="en-US" dirty="0" err="1" smtClean="0"/>
              <a:t>Anjum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8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udent 92\Downloads\Documents\rheumatoid-arthritis-ppt-by-ann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375"/>
            <a:ext cx="7848600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8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udent 92\Downloads\Documents\rheumatoid-arthritis-ppt-by-ann-11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1"/>
            <a:ext cx="80771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udent 92\Downloads\Documents\rheumatoid-arthritis-ppt-by-ann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tudent 92\Downloads\Documents\rheumatoid-arthritis-ppt-by-ann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1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udent 92\Downloads\Documents\rheumatoid-arthritis-ppt-by-ann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8650"/>
            <a:ext cx="78486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udent 92\Downloads\Documents\rheumatoid-arthritis-ppt-by-ann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8001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tudent 92\Downloads\Documents\rheumatoid-arthritis-ppt-by-ann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6913"/>
            <a:ext cx="8153399" cy="539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udent 92\Downloads\Documents\rheumatoid-arthritis-ppt-by-ann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52475"/>
            <a:ext cx="88392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tudent 92\Downloads\Documents\rheumatoid-arthritis-ppt-by-ann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tudent 92\Downloads\Documents\rheumatoid-arthritis-ppt-by-ann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7374"/>
            <a:ext cx="84582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 92\Downloads\Documents\rheumatoid-arthritis-ppt-by-ann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7525"/>
            <a:ext cx="7077075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tudent 92\Downloads\Documents\rheumatoid-arthritis-ppt-by-ann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1813"/>
            <a:ext cx="7707313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43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tudent 92\Downloads\Documents\rheumatoid-arthritis-ppt-by-ann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9313"/>
            <a:ext cx="8077199" cy="53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tudent 92\Downloads\Documents\rheumatoid-arthritis-ppt-by-ann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tudent 92\Downloads\Documents\rheumatoid-arthritis-ppt-by-ann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638"/>
            <a:ext cx="8286750" cy="5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39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tudent 92\Downloads\Documents\rheumatoid-arthritis-ppt-by-ann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6763"/>
            <a:ext cx="8381999" cy="5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tudent 92\Downloads\Documents\rheumatoid-arthritis-ppt-by-ann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613"/>
            <a:ext cx="8534400" cy="54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72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tudent 92\Downloads\Documents\rheumatoid-arthritis-ppt-by-ann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40251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tudent 92\Downloads\Documents\rheumatoid-arthritis-ppt-by-ann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904875"/>
            <a:ext cx="60769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43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tudent 92\Downloads\Documents\rheumatoid-arthritis-ppt-by-ann-3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1"/>
            <a:ext cx="838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tudent 92\Downloads\Documents\rheumatoid-arthritis-ppt-by-ann-3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534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8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 92\Downloads\Documents\rheumatoid-arthritis-ppt-by-ann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1963"/>
            <a:ext cx="8229599" cy="5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4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tudent 92\Downloads\Documents\rheumatoid-arthritis-ppt-by-ann-3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609600"/>
            <a:ext cx="8534400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tudent 92\Downloads\Documents\rheumatoid-arthritis-ppt-by-ann-3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8800"/>
            <a:ext cx="88392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o orginator DMA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00174"/>
            <a:ext cx="8143932" cy="41286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596" y="571480"/>
            <a:ext cx="6167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Biologic DMARDS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714356"/>
            <a:ext cx="73280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Targeted synthetic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DMARDS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  <a:p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(New therapeutic class)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4357694"/>
            <a:ext cx="7024744" cy="2000264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/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</a:rPr>
              <a:t>Advantages:</a:t>
            </a:r>
            <a:br>
              <a:rPr lang="en-GB" sz="3200" b="1" dirty="0" smtClean="0">
                <a:solidFill>
                  <a:schemeClr val="tx1"/>
                </a:solidFill>
              </a:rPr>
            </a:br>
            <a:r>
              <a:rPr lang="en-GB" sz="2700" dirty="0" smtClean="0">
                <a:solidFill>
                  <a:schemeClr val="tx1"/>
                </a:solidFill>
              </a:rPr>
              <a:t>unique MOA</a:t>
            </a:r>
            <a:br>
              <a:rPr lang="en-GB" sz="2700" dirty="0" smtClean="0">
                <a:solidFill>
                  <a:schemeClr val="tx1"/>
                </a:solidFill>
              </a:rPr>
            </a:br>
            <a:r>
              <a:rPr lang="en-GB" sz="2700" dirty="0" smtClean="0">
                <a:solidFill>
                  <a:schemeClr val="tx1"/>
                </a:solidFill>
              </a:rPr>
              <a:t>Oral bioavailability</a:t>
            </a:r>
            <a:br>
              <a:rPr lang="en-GB" sz="2700" dirty="0" smtClean="0">
                <a:solidFill>
                  <a:schemeClr val="tx1"/>
                </a:solidFill>
              </a:rPr>
            </a:br>
            <a:r>
              <a:rPr lang="en-GB" sz="2700" dirty="0" smtClean="0">
                <a:solidFill>
                  <a:schemeClr val="tx1"/>
                </a:solidFill>
              </a:rPr>
              <a:t>Rapid onset of action</a:t>
            </a:r>
            <a:br>
              <a:rPr lang="en-GB" sz="2700" dirty="0" smtClean="0">
                <a:solidFill>
                  <a:schemeClr val="tx1"/>
                </a:solidFill>
              </a:rPr>
            </a:br>
            <a:r>
              <a:rPr lang="en-GB" sz="2700" dirty="0" smtClean="0">
                <a:solidFill>
                  <a:schemeClr val="tx1"/>
                </a:solidFill>
              </a:rPr>
              <a:t>Short half life</a:t>
            </a:r>
            <a:r>
              <a:rPr lang="en-GB" sz="2400" dirty="0" smtClean="0">
                <a:solidFill>
                  <a:schemeClr val="tx1"/>
                </a:solidFill>
              </a:rPr>
              <a:t/>
            </a:r>
            <a:br>
              <a:rPr lang="en-GB" sz="2400" dirty="0" smtClean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00100" y="2285992"/>
          <a:ext cx="7008509" cy="1821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414"/>
                <a:gridCol w="2270443"/>
                <a:gridCol w="2581652"/>
              </a:tblGrid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 Black" pitchFamily="34" charset="0"/>
                        </a:rPr>
                        <a:t>Target</a:t>
                      </a:r>
                      <a:endParaRPr lang="en-GB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 Black" pitchFamily="34" charset="0"/>
                        </a:rPr>
                        <a:t>Structure </a:t>
                      </a:r>
                      <a:endParaRPr lang="en-GB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Generic name</a:t>
                      </a: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JAK 1 &amp;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Chemical inhibitor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Baricitinib</a:t>
                      </a:r>
                      <a:endParaRPr lang="en-GB" b="1" dirty="0"/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JAK 1 &amp; 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Chemical inhibitor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Tofacitinab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Marvilimumab , a novel GM-CSF</a:t>
            </a: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</a:rPr>
              <a:t>   (Granulocytes-Macrophages colony stimulating factor) receptor alpha monoclonal antibiotic ,in treatment of rheumatoid arthritis.</a:t>
            </a:r>
            <a:r>
              <a:rPr lang="en-GB" sz="1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428736"/>
            <a:ext cx="6777317" cy="350897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Pain Relieving effect of NSAIDs-CAI hybrid Molecules in Rheumatoid arthritis.</a:t>
            </a:r>
            <a:r>
              <a:rPr lang="en-GB" sz="1000" dirty="0" smtClean="0">
                <a:solidFill>
                  <a:schemeClr val="tx1"/>
                </a:solidFill>
              </a:rPr>
              <a:t>3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 new treatment Modality for RA;</a:t>
            </a: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</a:rPr>
              <a:t>   using Cu and near infrared rediation.</a:t>
            </a:r>
            <a:r>
              <a:rPr lang="en-GB" sz="1000" dirty="0" smtClean="0">
                <a:solidFill>
                  <a:schemeClr val="tx1"/>
                </a:solidFill>
              </a:rPr>
              <a:t>4</a:t>
            </a:r>
          </a:p>
          <a:p>
            <a:pPr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24744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New target in animal model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shot_20200325-033408_Dr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7" y="3143248"/>
            <a:ext cx="7000925" cy="30718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References</a:t>
            </a:r>
            <a:r>
              <a:rPr lang="en-GB" b="1" dirty="0" smtClean="0">
                <a:solidFill>
                  <a:schemeClr val="tx1"/>
                </a:solidFill>
              </a:rPr>
              <a:t>: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6777317" cy="4608512"/>
          </a:xfrm>
        </p:spPr>
        <p:txBody>
          <a:bodyPr>
            <a:normAutofit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PK </a:t>
            </a:r>
            <a:r>
              <a:rPr lang="en-GB" dirty="0" err="1" smtClean="0">
                <a:solidFill>
                  <a:schemeClr val="tx1"/>
                </a:solidFill>
              </a:rPr>
              <a:t>Pispati</a:t>
            </a:r>
            <a:r>
              <a:rPr lang="en-GB" dirty="0" smtClean="0">
                <a:solidFill>
                  <a:schemeClr val="tx1"/>
                </a:solidFill>
              </a:rPr>
              <a:t>: Manual of </a:t>
            </a:r>
            <a:r>
              <a:rPr lang="en-GB" dirty="0" err="1" smtClean="0">
                <a:solidFill>
                  <a:schemeClr val="tx1"/>
                </a:solidFill>
              </a:rPr>
              <a:t>Rhrumtology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GB" dirty="0" err="1" smtClean="0">
                <a:solidFill>
                  <a:schemeClr val="tx1"/>
                </a:solidFill>
              </a:rPr>
              <a:t>Micheal</a:t>
            </a:r>
            <a:r>
              <a:rPr lang="en-GB" dirty="0" smtClean="0">
                <a:solidFill>
                  <a:schemeClr val="tx1"/>
                </a:solidFill>
              </a:rPr>
              <a:t> L </a:t>
            </a:r>
            <a:r>
              <a:rPr lang="en-GB" dirty="0" err="1" smtClean="0">
                <a:solidFill>
                  <a:schemeClr val="tx1"/>
                </a:solidFill>
              </a:rPr>
              <a:t>Snaith</a:t>
            </a:r>
            <a:r>
              <a:rPr lang="en-GB" dirty="0" smtClean="0">
                <a:solidFill>
                  <a:schemeClr val="tx1"/>
                </a:solidFill>
              </a:rPr>
              <a:t> ABC of rheumatology; London; BMJ Publishing Group: 1996.</a:t>
            </a:r>
          </a:p>
          <a:p>
            <a:pPr marL="525780" indent="-45720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Hillary </a:t>
            </a:r>
            <a:r>
              <a:rPr lang="en-GB" dirty="0" err="1" smtClean="0">
                <a:solidFill>
                  <a:schemeClr val="tx1"/>
                </a:solidFill>
              </a:rPr>
              <a:t>chappeletal</a:t>
            </a:r>
            <a:r>
              <a:rPr lang="en-GB" dirty="0" smtClean="0">
                <a:solidFill>
                  <a:schemeClr val="tx1"/>
                </a:solidFill>
              </a:rPr>
              <a:t> management of early rheumatoid arthritis Scottish Intercollegiate guideline 2000; 13-14</a:t>
            </a:r>
          </a:p>
          <a:p>
            <a:pPr marL="525780" indent="-457200">
              <a:buFont typeface="+mj-lt"/>
              <a:buAutoNum type="arabicPeriod"/>
            </a:pPr>
            <a:r>
              <a:rPr lang="en-GB" u="sng" dirty="0" smtClean="0">
                <a:solidFill>
                  <a:schemeClr val="tx1"/>
                </a:solidFill>
              </a:rPr>
              <a:t>Elaine Moore. </a:t>
            </a:r>
            <a:r>
              <a:rPr lang="en-GB" dirty="0" smtClean="0">
                <a:solidFill>
                  <a:schemeClr val="tx1"/>
                </a:solidFill>
              </a:rPr>
              <a:t>Rheumatoid factor diagnosing rheumatoid arthritis and related disorders; Mar 19,2006.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</a:rPr>
              <a:t>Vinita </a:t>
            </a:r>
            <a:r>
              <a:rPr lang="en-GB" sz="2200" dirty="0" err="1" smtClean="0">
                <a:solidFill>
                  <a:schemeClr val="tx1"/>
                </a:solidFill>
              </a:rPr>
              <a:t>Agrawaletal</a:t>
            </a:r>
            <a:r>
              <a:rPr lang="en-GB" sz="2200" dirty="0" smtClean="0">
                <a:solidFill>
                  <a:schemeClr val="tx1"/>
                </a:solidFill>
              </a:rPr>
              <a:t> muscle involvement in rheumatoid arthritis; clinical and histological characteristics and review of literature ,J India </a:t>
            </a:r>
            <a:r>
              <a:rPr lang="en-GB" sz="2200" dirty="0" err="1" smtClean="0">
                <a:solidFill>
                  <a:schemeClr val="tx1"/>
                </a:solidFill>
              </a:rPr>
              <a:t>Rheumatol</a:t>
            </a:r>
            <a:r>
              <a:rPr lang="en-GB" sz="2200" dirty="0" smtClean="0">
                <a:solidFill>
                  <a:schemeClr val="tx1"/>
                </a:solidFill>
              </a:rPr>
              <a:t> ASSOC,2003:11; 98-103.</a:t>
            </a:r>
          </a:p>
          <a:p>
            <a:pPr marL="525780" indent="-457200">
              <a:buFont typeface="+mj-lt"/>
              <a:buAutoNum type="arabicPeriod"/>
            </a:pPr>
            <a:endParaRPr lang="en-GB" dirty="0" smtClean="0">
              <a:solidFill>
                <a:schemeClr val="tx1"/>
              </a:solidFill>
            </a:endParaRPr>
          </a:p>
          <a:p>
            <a:pPr marL="525780" indent="-457200">
              <a:buFont typeface="+mj-lt"/>
              <a:buAutoNum type="arabicPeriod"/>
            </a:pPr>
            <a:endParaRPr lang="en-GB" dirty="0" smtClean="0"/>
          </a:p>
          <a:p>
            <a:pPr marL="525780" indent="-457200">
              <a:buFont typeface="+mj-lt"/>
              <a:buAutoNum type="arabicPeriod"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Reference: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25780" indent="-457200">
              <a:buAutoNum type="arabicPeriod" startAt="6"/>
            </a:pPr>
            <a:r>
              <a:rPr lang="en-GB" dirty="0" smtClean="0">
                <a:solidFill>
                  <a:schemeClr val="tx1"/>
                </a:solidFill>
              </a:rPr>
              <a:t>Rheumatology</a:t>
            </a:r>
            <a:r>
              <a:rPr lang="en-GB" dirty="0">
                <a:solidFill>
                  <a:schemeClr val="tx1"/>
                </a:solidFill>
              </a:rPr>
              <a:t>: biological treatment for rheumatoid </a:t>
            </a:r>
            <a:r>
              <a:rPr lang="en-GB" dirty="0" smtClean="0">
                <a:solidFill>
                  <a:schemeClr val="tx1"/>
                </a:solidFill>
              </a:rPr>
              <a:t>arthritis.</a:t>
            </a:r>
          </a:p>
          <a:p>
            <a:pPr marL="525780" indent="-457200">
              <a:buAutoNum type="arabicPeriod" startAt="6"/>
            </a:pPr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randomised phase </a:t>
            </a:r>
            <a:r>
              <a:rPr lang="en-GB" dirty="0" err="1">
                <a:solidFill>
                  <a:schemeClr val="tx1"/>
                </a:solidFill>
              </a:rPr>
              <a:t>llb</a:t>
            </a:r>
            <a:r>
              <a:rPr lang="en-GB" dirty="0">
                <a:solidFill>
                  <a:schemeClr val="tx1"/>
                </a:solidFill>
              </a:rPr>
              <a:t> study of </a:t>
            </a:r>
            <a:r>
              <a:rPr lang="en-GB" dirty="0" err="1">
                <a:solidFill>
                  <a:schemeClr val="tx1"/>
                </a:solidFill>
              </a:rPr>
              <a:t>marvilimumab,a</a:t>
            </a:r>
            <a:r>
              <a:rPr lang="en-GB" dirty="0">
                <a:solidFill>
                  <a:schemeClr val="tx1"/>
                </a:solidFill>
              </a:rPr>
              <a:t>  novel GM-CSF receptor alpha monoclonal antibody, in the treatment of Rheumatoid arthritis.</a:t>
            </a:r>
          </a:p>
          <a:p>
            <a:pPr marL="525780" indent="-457200">
              <a:buAutoNum type="arabicPeriod" startAt="8"/>
            </a:pPr>
            <a:r>
              <a:rPr lang="en-GB" dirty="0" smtClean="0">
                <a:solidFill>
                  <a:schemeClr val="tx1"/>
                </a:solidFill>
              </a:rPr>
              <a:t>Pain </a:t>
            </a:r>
            <a:r>
              <a:rPr lang="en-GB" dirty="0">
                <a:solidFill>
                  <a:schemeClr val="tx1"/>
                </a:solidFill>
              </a:rPr>
              <a:t>relieving effect of NSAIDs-CAI hybrid molecules: systemic and intra-articular treatment against </a:t>
            </a:r>
            <a:r>
              <a:rPr lang="en-GB" dirty="0" smtClean="0">
                <a:solidFill>
                  <a:schemeClr val="tx1"/>
                </a:solidFill>
              </a:rPr>
              <a:t>RA</a:t>
            </a:r>
          </a:p>
          <a:p>
            <a:pPr marL="525780" indent="-457200">
              <a:buAutoNum type="arabicPeriod" startAt="8"/>
            </a:pPr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new treatment </a:t>
            </a:r>
            <a:r>
              <a:rPr lang="en-GB" dirty="0" err="1">
                <a:solidFill>
                  <a:schemeClr val="tx1"/>
                </a:solidFill>
              </a:rPr>
              <a:t>modility</a:t>
            </a:r>
            <a:r>
              <a:rPr lang="en-GB" dirty="0">
                <a:solidFill>
                  <a:schemeClr val="tx1"/>
                </a:solidFill>
              </a:rPr>
              <a:t> for RA ;combined </a:t>
            </a:r>
            <a:r>
              <a:rPr lang="en-GB" dirty="0" err="1">
                <a:solidFill>
                  <a:schemeClr val="tx1"/>
                </a:solidFill>
              </a:rPr>
              <a:t>photothermal</a:t>
            </a:r>
            <a:r>
              <a:rPr lang="en-GB" dirty="0">
                <a:solidFill>
                  <a:schemeClr val="tx1"/>
                </a:solidFill>
              </a:rPr>
              <a:t> and photodynamic therapy using </a:t>
            </a:r>
            <a:r>
              <a:rPr lang="en-GB" sz="2800" dirty="0">
                <a:solidFill>
                  <a:schemeClr val="tx1"/>
                </a:solidFill>
              </a:rPr>
              <a:t>Cu</a:t>
            </a:r>
            <a:r>
              <a:rPr lang="en-GB" sz="1400" dirty="0">
                <a:solidFill>
                  <a:schemeClr val="tx1"/>
                </a:solidFill>
              </a:rPr>
              <a:t>7.2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s</a:t>
            </a:r>
            <a:r>
              <a:rPr lang="en-GB" sz="1400" dirty="0">
                <a:solidFill>
                  <a:schemeClr val="tx1"/>
                </a:solidFill>
              </a:rPr>
              <a:t>4 </a:t>
            </a:r>
            <a:r>
              <a:rPr lang="en-GB" dirty="0">
                <a:solidFill>
                  <a:schemeClr val="tx1"/>
                </a:solidFill>
              </a:rPr>
              <a:t>nanoparticles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Student 92\Downloads\Documents\rheumatoid-arthritis-ppt-by-ann-4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1562"/>
            <a:ext cx="7596188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18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 92\Downloads\Documents\rheumatoid-arthritis-ppt-by-ann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05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udent 92\Downloads\Documents\rheumatoid-arthritis-ppt-by-ann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5344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udent 92\Downloads\Documents\rheumatoid-arthritis-ppt-by-ann-6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153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udent 92\Downloads\Documents\rheumatoid-arthritis-ppt-by-ann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udent 92\Downloads\Documents\rheumatoid-arthritis-ppt-by-ann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1"/>
            <a:ext cx="815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udent 92\Downloads\Documents\rheumatoid-arthritis-ppt-by-ann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83819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758-A9DB-488F-B0EA-274839A69D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287</TotalTime>
  <Words>262</Words>
  <Application>Microsoft Office PowerPoint</Application>
  <PresentationFormat>On-screen Show (4:3)</PresentationFormat>
  <Paragraphs>75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Century Gothic</vt:lpstr>
      <vt:lpstr>Wingdings 2</vt:lpstr>
      <vt:lpstr>Austin</vt:lpstr>
      <vt:lpstr>RHEUMATOID ARTHRITIS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Advantages: unique MOA Oral bioavailability Rapid onset of action Short half life </vt:lpstr>
      <vt:lpstr>PowerPoint Presentation</vt:lpstr>
      <vt:lpstr>New target in animal model</vt:lpstr>
      <vt:lpstr>References:</vt:lpstr>
      <vt:lpstr>Reference: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RHEUMATOID ARTHRITIS</dc:title>
  <dc:creator>MRT www.Win2Farsi.com</dc:creator>
  <cp:lastModifiedBy>Administrator</cp:lastModifiedBy>
  <cp:revision>28</cp:revision>
  <dcterms:created xsi:type="dcterms:W3CDTF">2020-03-19T15:16:50Z</dcterms:created>
  <dcterms:modified xsi:type="dcterms:W3CDTF">2020-03-30T12:39:38Z</dcterms:modified>
</cp:coreProperties>
</file>