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01-May-20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6B030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92D05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01-May-20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6B030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01-May-20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6B030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01-May-20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01-May-20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0200" y="400888"/>
            <a:ext cx="8482330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6B030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4911" y="1882851"/>
            <a:ext cx="7774177" cy="4416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92D05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01-May-20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15567" y="2752344"/>
            <a:ext cx="6556248" cy="3749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12950" y="2275077"/>
            <a:ext cx="6163945" cy="7947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5047488"/>
            <a:ext cx="3420110" cy="1201420"/>
          </a:xfrm>
          <a:custGeom>
            <a:avLst/>
            <a:gdLst/>
            <a:ahLst/>
            <a:cxnLst/>
            <a:rect l="l" t="t" r="r" b="b"/>
            <a:pathLst>
              <a:path w="3420110" h="1201420">
                <a:moveTo>
                  <a:pt x="0" y="1200912"/>
                </a:moveTo>
                <a:lnTo>
                  <a:pt x="3419855" y="1200912"/>
                </a:lnTo>
                <a:lnTo>
                  <a:pt x="3419855" y="0"/>
                </a:lnTo>
                <a:lnTo>
                  <a:pt x="0" y="0"/>
                </a:lnTo>
                <a:lnTo>
                  <a:pt x="0" y="1200912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07735" y="5023103"/>
            <a:ext cx="3636645" cy="1201420"/>
          </a:xfrm>
          <a:custGeom>
            <a:avLst/>
            <a:gdLst/>
            <a:ahLst/>
            <a:cxnLst/>
            <a:rect l="l" t="t" r="r" b="b"/>
            <a:pathLst>
              <a:path w="3636645" h="1201420">
                <a:moveTo>
                  <a:pt x="0" y="1200912"/>
                </a:moveTo>
                <a:lnTo>
                  <a:pt x="3636264" y="1200912"/>
                </a:lnTo>
                <a:lnTo>
                  <a:pt x="3636264" y="0"/>
                </a:lnTo>
                <a:lnTo>
                  <a:pt x="0" y="0"/>
                </a:lnTo>
                <a:lnTo>
                  <a:pt x="0" y="1200912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4403" y="600278"/>
            <a:ext cx="726884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-20" dirty="0">
                <a:solidFill>
                  <a:srgbClr val="FFFFFF"/>
                </a:solidFill>
              </a:rPr>
              <a:t>Profit </a:t>
            </a:r>
            <a:r>
              <a:rPr sz="6000" dirty="0">
                <a:solidFill>
                  <a:srgbClr val="FFFFFF"/>
                </a:solidFill>
              </a:rPr>
              <a:t>and </a:t>
            </a:r>
            <a:r>
              <a:rPr sz="6000" spc="-5" dirty="0">
                <a:solidFill>
                  <a:srgbClr val="FFFFFF"/>
                </a:solidFill>
              </a:rPr>
              <a:t>Loss</a:t>
            </a:r>
            <a:r>
              <a:rPr sz="6000" spc="-50" dirty="0">
                <a:solidFill>
                  <a:srgbClr val="FFFFFF"/>
                </a:solidFill>
              </a:rPr>
              <a:t> </a:t>
            </a:r>
            <a:r>
              <a:rPr sz="6000" spc="-20" dirty="0">
                <a:solidFill>
                  <a:srgbClr val="FFFFFF"/>
                </a:solidFill>
              </a:rPr>
              <a:t>Account</a:t>
            </a:r>
            <a:endParaRPr sz="6000"/>
          </a:p>
        </p:txBody>
      </p:sp>
      <p:sp>
        <p:nvSpPr>
          <p:cNvPr id="4" name="object 4"/>
          <p:cNvSpPr txBox="1"/>
          <p:nvPr/>
        </p:nvSpPr>
        <p:spPr>
          <a:xfrm>
            <a:off x="511555" y="1920951"/>
            <a:ext cx="783463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080" indent="-4572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69900" algn="l"/>
              </a:tabLst>
            </a:pPr>
            <a:r>
              <a:rPr sz="3600" spc="-5" dirty="0">
                <a:solidFill>
                  <a:srgbClr val="F1F1F1"/>
                </a:solidFill>
                <a:latin typeface="Calibri"/>
                <a:cs typeface="Calibri"/>
              </a:rPr>
              <a:t>The </a:t>
            </a:r>
            <a:r>
              <a:rPr sz="3600" spc="-20" dirty="0">
                <a:solidFill>
                  <a:srgbClr val="F1F1F1"/>
                </a:solidFill>
                <a:latin typeface="Calibri"/>
                <a:cs typeface="Calibri"/>
              </a:rPr>
              <a:t>profit </a:t>
            </a:r>
            <a:r>
              <a:rPr sz="3600" spc="-10" dirty="0">
                <a:solidFill>
                  <a:srgbClr val="F1F1F1"/>
                </a:solidFill>
                <a:latin typeface="Calibri"/>
                <a:cs typeface="Calibri"/>
              </a:rPr>
              <a:t>and </a:t>
            </a:r>
            <a:r>
              <a:rPr sz="3600" spc="-5" dirty="0">
                <a:solidFill>
                  <a:srgbClr val="F1F1F1"/>
                </a:solidFill>
                <a:latin typeface="Calibri"/>
                <a:cs typeface="Calibri"/>
              </a:rPr>
              <a:t>loss </a:t>
            </a:r>
            <a:r>
              <a:rPr sz="3600" spc="-10" dirty="0">
                <a:solidFill>
                  <a:srgbClr val="F1F1F1"/>
                </a:solidFill>
                <a:latin typeface="Calibri"/>
                <a:cs typeface="Calibri"/>
              </a:rPr>
              <a:t>account </a:t>
            </a:r>
            <a:r>
              <a:rPr sz="3600" spc="-15" dirty="0">
                <a:solidFill>
                  <a:srgbClr val="F1F1F1"/>
                </a:solidFill>
                <a:latin typeface="Calibri"/>
                <a:cs typeface="Calibri"/>
              </a:rPr>
              <a:t>shows </a:t>
            </a:r>
            <a:r>
              <a:rPr sz="3600" spc="-10" dirty="0">
                <a:solidFill>
                  <a:srgbClr val="F1F1F1"/>
                </a:solidFill>
                <a:latin typeface="Calibri"/>
                <a:cs typeface="Calibri"/>
              </a:rPr>
              <a:t>what  net </a:t>
            </a:r>
            <a:r>
              <a:rPr sz="3600" spc="-20" dirty="0">
                <a:solidFill>
                  <a:srgbClr val="F1F1F1"/>
                </a:solidFill>
                <a:latin typeface="Calibri"/>
                <a:cs typeface="Calibri"/>
              </a:rPr>
              <a:t>profit </a:t>
            </a:r>
            <a:r>
              <a:rPr sz="3600" dirty="0">
                <a:solidFill>
                  <a:srgbClr val="F1F1F1"/>
                </a:solidFill>
                <a:latin typeface="Calibri"/>
                <a:cs typeface="Calibri"/>
              </a:rPr>
              <a:t>and loss </a:t>
            </a:r>
            <a:r>
              <a:rPr sz="3600" spc="-15" dirty="0">
                <a:solidFill>
                  <a:srgbClr val="F1F1F1"/>
                </a:solidFill>
                <a:latin typeface="Calibri"/>
                <a:cs typeface="Calibri"/>
              </a:rPr>
              <a:t>your </a:t>
            </a:r>
            <a:r>
              <a:rPr sz="3600" spc="-10" dirty="0">
                <a:solidFill>
                  <a:srgbClr val="F1F1F1"/>
                </a:solidFill>
                <a:latin typeface="Calibri"/>
                <a:cs typeface="Calibri"/>
              </a:rPr>
              <a:t>business </a:t>
            </a:r>
            <a:r>
              <a:rPr sz="3600" spc="-5" dirty="0">
                <a:solidFill>
                  <a:srgbClr val="F1F1F1"/>
                </a:solidFill>
                <a:latin typeface="Calibri"/>
                <a:cs typeface="Calibri"/>
              </a:rPr>
              <a:t>has  </a:t>
            </a:r>
            <a:r>
              <a:rPr sz="3600" dirty="0">
                <a:solidFill>
                  <a:srgbClr val="F1F1F1"/>
                </a:solidFill>
                <a:latin typeface="Calibri"/>
                <a:cs typeface="Calibri"/>
              </a:rPr>
              <a:t>made </a:t>
            </a:r>
            <a:r>
              <a:rPr sz="3600" spc="-5" dirty="0">
                <a:solidFill>
                  <a:srgbClr val="F1F1F1"/>
                </a:solidFill>
                <a:latin typeface="Calibri"/>
                <a:cs typeface="Calibri"/>
              </a:rPr>
              <a:t>within an </a:t>
            </a:r>
            <a:r>
              <a:rPr sz="3600" spc="-10" dirty="0">
                <a:solidFill>
                  <a:srgbClr val="F1F1F1"/>
                </a:solidFill>
                <a:latin typeface="Calibri"/>
                <a:cs typeface="Calibri"/>
              </a:rPr>
              <a:t>accounting period</a:t>
            </a:r>
            <a:r>
              <a:rPr sz="3600" spc="14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3600" spc="-20" dirty="0">
                <a:solidFill>
                  <a:srgbClr val="F1F1F1"/>
                </a:solidFill>
                <a:latin typeface="Calibri"/>
                <a:cs typeface="Calibri"/>
              </a:rPr>
              <a:t>after</a:t>
            </a:r>
            <a:endParaRPr sz="36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92505" y="3694201"/>
          <a:ext cx="7873365" cy="15550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32785"/>
                <a:gridCol w="2656840"/>
                <a:gridCol w="1045845"/>
                <a:gridCol w="937895"/>
              </a:tblGrid>
              <a:tr h="503377">
                <a:tc>
                  <a:txBody>
                    <a:bodyPr/>
                    <a:lstStyle/>
                    <a:p>
                      <a:pPr marL="354965" algn="ctr">
                        <a:lnSpc>
                          <a:spcPts val="3420"/>
                        </a:lnSpc>
                        <a:tabLst>
                          <a:tab pos="2536190" algn="l"/>
                        </a:tabLst>
                      </a:pPr>
                      <a:r>
                        <a:rPr sz="3600" spc="-10" dirty="0">
                          <a:solidFill>
                            <a:srgbClr val="F1F1F1"/>
                          </a:solidFill>
                          <a:latin typeface="Calibri"/>
                          <a:cs typeface="Calibri"/>
                        </a:rPr>
                        <a:t>deducting	</a:t>
                      </a:r>
                      <a:r>
                        <a:rPr sz="3600" dirty="0">
                          <a:solidFill>
                            <a:srgbClr val="F1F1F1"/>
                          </a:solidFill>
                          <a:latin typeface="Calibri"/>
                          <a:cs typeface="Calibri"/>
                        </a:rPr>
                        <a:t>all</a:t>
                      </a:r>
                      <a:endParaRPr sz="3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ts val="3420"/>
                        </a:lnSpc>
                      </a:pPr>
                      <a:r>
                        <a:rPr sz="3600" spc="-15" dirty="0">
                          <a:solidFill>
                            <a:srgbClr val="F1F1F1"/>
                          </a:solidFill>
                          <a:latin typeface="Calibri"/>
                          <a:cs typeface="Calibri"/>
                        </a:rPr>
                        <a:t>expenditure</a:t>
                      </a:r>
                      <a:endParaRPr sz="3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3420"/>
                        </a:lnSpc>
                      </a:pPr>
                      <a:r>
                        <a:rPr sz="3600" spc="-25" dirty="0">
                          <a:solidFill>
                            <a:srgbClr val="F1F1F1"/>
                          </a:solidFill>
                          <a:latin typeface="Calibri"/>
                          <a:cs typeface="Calibri"/>
                        </a:rPr>
                        <a:t>from</a:t>
                      </a:r>
                      <a:endParaRPr sz="3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420"/>
                        </a:lnSpc>
                      </a:pPr>
                      <a:r>
                        <a:rPr sz="3600" dirty="0">
                          <a:solidFill>
                            <a:srgbClr val="F1F1F1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endParaRPr sz="3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1051712">
                <a:tc>
                  <a:txBody>
                    <a:bodyPr/>
                    <a:lstStyle/>
                    <a:p>
                      <a:pPr marL="488950">
                        <a:lnSpc>
                          <a:spcPts val="3779"/>
                        </a:lnSpc>
                      </a:pPr>
                      <a:r>
                        <a:rPr sz="3600" spc="-5" dirty="0">
                          <a:solidFill>
                            <a:srgbClr val="F1F1F1"/>
                          </a:solidFill>
                          <a:latin typeface="Calibri"/>
                          <a:cs typeface="Calibri"/>
                        </a:rPr>
                        <a:t>income.</a:t>
                      </a:r>
                      <a:endParaRPr sz="3600">
                        <a:latin typeface="Calibri"/>
                        <a:cs typeface="Calibri"/>
                      </a:endParaRPr>
                    </a:p>
                    <a:p>
                      <a:pPr marL="592455" indent="-56134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592455" algn="l"/>
                          <a:tab pos="593090" algn="l"/>
                          <a:tab pos="1145540" algn="l"/>
                          <a:tab pos="2049145" algn="l"/>
                        </a:tabLst>
                      </a:pPr>
                      <a:r>
                        <a:rPr sz="3600" dirty="0">
                          <a:solidFill>
                            <a:srgbClr val="F1F1F1"/>
                          </a:solidFill>
                          <a:latin typeface="Calibri"/>
                          <a:cs typeface="Calibri"/>
                        </a:rPr>
                        <a:t>A	</a:t>
                      </a:r>
                      <a:r>
                        <a:rPr sz="3600" spc="-10" dirty="0">
                          <a:solidFill>
                            <a:srgbClr val="F1F1F1"/>
                          </a:solidFill>
                          <a:latin typeface="Calibri"/>
                          <a:cs typeface="Calibri"/>
                        </a:rPr>
                        <a:t>net	</a:t>
                      </a:r>
                      <a:r>
                        <a:rPr sz="3600" spc="-15" dirty="0">
                          <a:solidFill>
                            <a:srgbClr val="F1F1F1"/>
                          </a:solidFill>
                          <a:latin typeface="Calibri"/>
                          <a:cs typeface="Calibri"/>
                        </a:rPr>
                        <a:t>profit</a:t>
                      </a:r>
                      <a:endParaRPr sz="3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3250">
                        <a:latin typeface="Times New Roman"/>
                        <a:cs typeface="Times New Roman"/>
                      </a:endParaRPr>
                    </a:p>
                    <a:p>
                      <a:pPr marL="27305" algn="ctr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598805" algn="l"/>
                          <a:tab pos="2199005" algn="l"/>
                        </a:tabLst>
                      </a:pPr>
                      <a:r>
                        <a:rPr sz="3600" dirty="0">
                          <a:solidFill>
                            <a:srgbClr val="F1F1F1"/>
                          </a:solidFill>
                          <a:latin typeface="Calibri"/>
                          <a:cs typeface="Calibri"/>
                        </a:rPr>
                        <a:t>is	earned	if</a:t>
                      </a:r>
                      <a:endParaRPr sz="3600">
                        <a:latin typeface="Calibri"/>
                        <a:cs typeface="Calibri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3250">
                        <a:latin typeface="Times New Roman"/>
                        <a:cs typeface="Times New Roman"/>
                      </a:endParaRPr>
                    </a:p>
                    <a:p>
                      <a:pPr marL="1803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3600" dirty="0">
                          <a:solidFill>
                            <a:srgbClr val="F1F1F1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endParaRPr sz="3600">
                        <a:latin typeface="Calibri"/>
                        <a:cs typeface="Calibri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3250">
                        <a:latin typeface="Times New Roman"/>
                        <a:cs typeface="Times New Roman"/>
                      </a:endParaRPr>
                    </a:p>
                    <a:p>
                      <a:pPr marR="2730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3600" spc="-45" dirty="0">
                          <a:solidFill>
                            <a:srgbClr val="F1F1F1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3600" spc="-5" dirty="0">
                          <a:solidFill>
                            <a:srgbClr val="F1F1F1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3600" spc="-60" dirty="0">
                          <a:solidFill>
                            <a:srgbClr val="F1F1F1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3600" dirty="0">
                          <a:solidFill>
                            <a:srgbClr val="F1F1F1"/>
                          </a:solidFill>
                          <a:latin typeface="Calibri"/>
                          <a:cs typeface="Calibri"/>
                        </a:rPr>
                        <a:t>al</a:t>
                      </a:r>
                      <a:endParaRPr sz="3600">
                        <a:latin typeface="Calibri"/>
                        <a:cs typeface="Calibri"/>
                      </a:endParaRPr>
                    </a:p>
                  </a:txBody>
                  <a:tcPr marL="0" marR="0" marT="5080" marB="0"/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968755" y="5214010"/>
            <a:ext cx="737489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spc="-20" dirty="0">
                <a:solidFill>
                  <a:srgbClr val="F1F1F1"/>
                </a:solidFill>
                <a:latin typeface="Calibri"/>
                <a:cs typeface="Calibri"/>
              </a:rPr>
              <a:t>expenditure </a:t>
            </a:r>
            <a:r>
              <a:rPr sz="3600" dirty="0">
                <a:solidFill>
                  <a:srgbClr val="F1F1F1"/>
                </a:solidFill>
                <a:latin typeface="Calibri"/>
                <a:cs typeface="Calibri"/>
              </a:rPr>
              <a:t>is </a:t>
            </a:r>
            <a:r>
              <a:rPr sz="3600" spc="-5" dirty="0">
                <a:solidFill>
                  <a:srgbClr val="F1F1F1"/>
                </a:solidFill>
                <a:latin typeface="Calibri"/>
                <a:cs typeface="Calibri"/>
              </a:rPr>
              <a:t>less </a:t>
            </a:r>
            <a:r>
              <a:rPr sz="3600" dirty="0">
                <a:solidFill>
                  <a:srgbClr val="F1F1F1"/>
                </a:solidFill>
                <a:latin typeface="Calibri"/>
                <a:cs typeface="Calibri"/>
              </a:rPr>
              <a:t>than the </a:t>
            </a:r>
            <a:r>
              <a:rPr sz="3600" spc="-5" dirty="0">
                <a:solidFill>
                  <a:srgbClr val="F1F1F1"/>
                </a:solidFill>
                <a:latin typeface="Calibri"/>
                <a:cs typeface="Calibri"/>
              </a:rPr>
              <a:t>sales </a:t>
            </a:r>
            <a:r>
              <a:rPr sz="3600" dirty="0">
                <a:solidFill>
                  <a:srgbClr val="F1F1F1"/>
                </a:solidFill>
                <a:latin typeface="Calibri"/>
                <a:cs typeface="Calibri"/>
              </a:rPr>
              <a:t>and a  </a:t>
            </a:r>
            <a:r>
              <a:rPr sz="3600" spc="-10" dirty="0">
                <a:solidFill>
                  <a:srgbClr val="F1F1F1"/>
                </a:solidFill>
                <a:latin typeface="Calibri"/>
                <a:cs typeface="Calibri"/>
              </a:rPr>
              <a:t>net </a:t>
            </a:r>
            <a:r>
              <a:rPr sz="3600" dirty="0">
                <a:solidFill>
                  <a:srgbClr val="F1F1F1"/>
                </a:solidFill>
                <a:latin typeface="Calibri"/>
                <a:cs typeface="Calibri"/>
              </a:rPr>
              <a:t>loss if it is</a:t>
            </a:r>
            <a:r>
              <a:rPr sz="3600" spc="-3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3600" spc="-65" dirty="0">
                <a:solidFill>
                  <a:srgbClr val="F1F1F1"/>
                </a:solidFill>
                <a:latin typeface="Calibri"/>
                <a:cs typeface="Calibri"/>
              </a:rPr>
              <a:t>greater.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" y="0"/>
            <a:ext cx="9134855" cy="68229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14908" y="416763"/>
            <a:ext cx="219265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be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continued…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4908" y="1296111"/>
            <a:ext cx="8125459" cy="2465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5080" indent="-4572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69900" algn="l"/>
              </a:tabLst>
            </a:pPr>
            <a:r>
              <a:rPr sz="3200" spc="-5" dirty="0">
                <a:solidFill>
                  <a:srgbClr val="F1F1F1"/>
                </a:solidFill>
                <a:latin typeface="Calibri"/>
                <a:cs typeface="Calibri"/>
              </a:rPr>
              <a:t>The </a:t>
            </a:r>
            <a:r>
              <a:rPr sz="3200" spc="-10" dirty="0">
                <a:solidFill>
                  <a:srgbClr val="F1F1F1"/>
                </a:solidFill>
                <a:latin typeface="Calibri"/>
                <a:cs typeface="Calibri"/>
              </a:rPr>
              <a:t>profit </a:t>
            </a:r>
            <a:r>
              <a:rPr sz="3200" dirty="0">
                <a:solidFill>
                  <a:srgbClr val="F1F1F1"/>
                </a:solidFill>
                <a:latin typeface="Calibri"/>
                <a:cs typeface="Calibri"/>
              </a:rPr>
              <a:t>&amp; loss </a:t>
            </a:r>
            <a:r>
              <a:rPr sz="3200" spc="-20" dirty="0">
                <a:solidFill>
                  <a:srgbClr val="F1F1F1"/>
                </a:solidFill>
                <a:latin typeface="Calibri"/>
                <a:cs typeface="Calibri"/>
              </a:rPr>
              <a:t>statement </a:t>
            </a:r>
            <a:r>
              <a:rPr sz="3200" spc="-5" dirty="0">
                <a:solidFill>
                  <a:srgbClr val="F1F1F1"/>
                </a:solidFill>
                <a:latin typeface="Calibri"/>
                <a:cs typeface="Calibri"/>
              </a:rPr>
              <a:t>is </a:t>
            </a:r>
            <a:r>
              <a:rPr sz="3200" spc="-10" dirty="0">
                <a:solidFill>
                  <a:srgbClr val="F1F1F1"/>
                </a:solidFill>
                <a:latin typeface="Calibri"/>
                <a:cs typeface="Calibri"/>
              </a:rPr>
              <a:t>considered </a:t>
            </a:r>
            <a:r>
              <a:rPr sz="3200" spc="-5" dirty="0">
                <a:solidFill>
                  <a:srgbClr val="F1F1F1"/>
                </a:solidFill>
                <a:latin typeface="Calibri"/>
                <a:cs typeface="Calibri"/>
              </a:rPr>
              <a:t>one  </a:t>
            </a:r>
            <a:r>
              <a:rPr sz="3200" dirty="0">
                <a:solidFill>
                  <a:srgbClr val="F1F1F1"/>
                </a:solidFill>
                <a:latin typeface="Calibri"/>
                <a:cs typeface="Calibri"/>
              </a:rPr>
              <a:t>of the </a:t>
            </a:r>
            <a:r>
              <a:rPr sz="3200" spc="-10" dirty="0">
                <a:solidFill>
                  <a:srgbClr val="F1F1F1"/>
                </a:solidFill>
                <a:latin typeface="Calibri"/>
                <a:cs typeface="Calibri"/>
              </a:rPr>
              <a:t>most important documents </a:t>
            </a:r>
            <a:r>
              <a:rPr sz="3200" spc="-25" dirty="0">
                <a:solidFill>
                  <a:srgbClr val="F1F1F1"/>
                </a:solidFill>
                <a:latin typeface="Calibri"/>
                <a:cs typeface="Calibri"/>
              </a:rPr>
              <a:t>for </a:t>
            </a:r>
            <a:r>
              <a:rPr sz="3200" spc="-20" dirty="0">
                <a:solidFill>
                  <a:srgbClr val="F1F1F1"/>
                </a:solidFill>
                <a:latin typeface="Calibri"/>
                <a:cs typeface="Calibri"/>
              </a:rPr>
              <a:t>keeping  </a:t>
            </a:r>
            <a:r>
              <a:rPr sz="3200" dirty="0">
                <a:solidFill>
                  <a:srgbClr val="F1F1F1"/>
                </a:solidFill>
                <a:latin typeface="Calibri"/>
                <a:cs typeface="Calibri"/>
              </a:rPr>
              <a:t>an </a:t>
            </a:r>
            <a:r>
              <a:rPr sz="3200" spc="-20" dirty="0">
                <a:solidFill>
                  <a:srgbClr val="F1F1F1"/>
                </a:solidFill>
                <a:latin typeface="Calibri"/>
                <a:cs typeface="Calibri"/>
              </a:rPr>
              <a:t>eye </a:t>
            </a:r>
            <a:r>
              <a:rPr sz="3200" dirty="0">
                <a:solidFill>
                  <a:srgbClr val="F1F1F1"/>
                </a:solidFill>
                <a:latin typeface="Calibri"/>
                <a:cs typeface="Calibri"/>
              </a:rPr>
              <a:t>on the </a:t>
            </a:r>
            <a:r>
              <a:rPr sz="3200" spc="-5" dirty="0">
                <a:solidFill>
                  <a:srgbClr val="F1F1F1"/>
                </a:solidFill>
                <a:latin typeface="Calibri"/>
                <a:cs typeface="Calibri"/>
              </a:rPr>
              <a:t>financial health </a:t>
            </a:r>
            <a:r>
              <a:rPr sz="3200" dirty="0">
                <a:solidFill>
                  <a:srgbClr val="F1F1F1"/>
                </a:solidFill>
                <a:latin typeface="Calibri"/>
                <a:cs typeface="Calibri"/>
              </a:rPr>
              <a:t>of a</a:t>
            </a:r>
            <a:r>
              <a:rPr sz="3200" spc="3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1F1F1"/>
                </a:solidFill>
                <a:latin typeface="Calibri"/>
                <a:cs typeface="Calibri"/>
              </a:rPr>
              <a:t>business.</a:t>
            </a:r>
            <a:endParaRPr sz="3200">
              <a:latin typeface="Calibri"/>
              <a:cs typeface="Calibri"/>
            </a:endParaRPr>
          </a:p>
          <a:p>
            <a:pPr marL="469900" marR="6350" indent="-457200" algn="just">
              <a:lnSpc>
                <a:spcPct val="100000"/>
              </a:lnSpc>
              <a:buFont typeface="Arial"/>
              <a:buChar char="•"/>
              <a:tabLst>
                <a:tab pos="469900" algn="l"/>
              </a:tabLst>
            </a:pPr>
            <a:r>
              <a:rPr sz="3200" spc="-5" dirty="0">
                <a:solidFill>
                  <a:srgbClr val="F1F1F1"/>
                </a:solidFill>
                <a:latin typeface="Calibri"/>
                <a:cs typeface="Calibri"/>
              </a:rPr>
              <a:t>It </a:t>
            </a:r>
            <a:r>
              <a:rPr sz="3200" dirty="0">
                <a:solidFill>
                  <a:srgbClr val="F1F1F1"/>
                </a:solidFill>
                <a:latin typeface="Calibri"/>
                <a:cs typeface="Calibri"/>
              </a:rPr>
              <a:t>is also </a:t>
            </a:r>
            <a:r>
              <a:rPr sz="3200" spc="-5" dirty="0">
                <a:solidFill>
                  <a:srgbClr val="F1F1F1"/>
                </a:solidFill>
                <a:latin typeface="Calibri"/>
                <a:cs typeface="Calibri"/>
              </a:rPr>
              <a:t>sometimes </a:t>
            </a:r>
            <a:r>
              <a:rPr sz="3200" spc="-30" dirty="0">
                <a:solidFill>
                  <a:srgbClr val="F1F1F1"/>
                </a:solidFill>
                <a:latin typeface="Calibri"/>
                <a:cs typeface="Calibri"/>
              </a:rPr>
              <a:t>referred </a:t>
            </a:r>
            <a:r>
              <a:rPr sz="3200" spc="-20" dirty="0">
                <a:solidFill>
                  <a:srgbClr val="F1F1F1"/>
                </a:solidFill>
                <a:latin typeface="Calibri"/>
                <a:cs typeface="Calibri"/>
              </a:rPr>
              <a:t>to </a:t>
            </a:r>
            <a:r>
              <a:rPr sz="3200" dirty="0">
                <a:solidFill>
                  <a:srgbClr val="F1F1F1"/>
                </a:solidFill>
                <a:latin typeface="Calibri"/>
                <a:cs typeface="Calibri"/>
              </a:rPr>
              <a:t>as the  ‘</a:t>
            </a:r>
            <a:r>
              <a:rPr sz="3200" b="1" dirty="0">
                <a:solidFill>
                  <a:srgbClr val="F1F1F1"/>
                </a:solidFill>
                <a:latin typeface="Calibri"/>
                <a:cs typeface="Calibri"/>
              </a:rPr>
              <a:t>income</a:t>
            </a:r>
            <a:r>
              <a:rPr sz="3200" b="1" spc="-45" dirty="0">
                <a:solidFill>
                  <a:srgbClr val="F1F1F1"/>
                </a:solidFill>
                <a:latin typeface="Calibri"/>
                <a:cs typeface="Calibri"/>
              </a:rPr>
              <a:t> statement</a:t>
            </a:r>
            <a:r>
              <a:rPr sz="3200" spc="-45" dirty="0">
                <a:solidFill>
                  <a:srgbClr val="F1F1F1"/>
                </a:solidFill>
                <a:latin typeface="Calibri"/>
                <a:cs typeface="Calibri"/>
              </a:rPr>
              <a:t>’.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18540" y="629158"/>
            <a:ext cx="71075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0000"/>
                </a:solidFill>
              </a:rPr>
              <a:t>Importance of </a:t>
            </a:r>
            <a:r>
              <a:rPr sz="3600" spc="-15" dirty="0">
                <a:solidFill>
                  <a:srgbClr val="000000"/>
                </a:solidFill>
              </a:rPr>
              <a:t>Profit </a:t>
            </a:r>
            <a:r>
              <a:rPr sz="3600" dirty="0">
                <a:solidFill>
                  <a:srgbClr val="000000"/>
                </a:solidFill>
              </a:rPr>
              <a:t>and </a:t>
            </a:r>
            <a:r>
              <a:rPr sz="3600" spc="-5" dirty="0">
                <a:solidFill>
                  <a:srgbClr val="000000"/>
                </a:solidFill>
              </a:rPr>
              <a:t>Loss</a:t>
            </a:r>
            <a:r>
              <a:rPr sz="3600" spc="-65" dirty="0">
                <a:solidFill>
                  <a:srgbClr val="000000"/>
                </a:solidFill>
              </a:rPr>
              <a:t> </a:t>
            </a:r>
            <a:r>
              <a:rPr sz="3600" spc="-10" dirty="0">
                <a:solidFill>
                  <a:srgbClr val="000000"/>
                </a:solidFill>
              </a:rPr>
              <a:t>Account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618540" y="1710893"/>
            <a:ext cx="8124825" cy="4293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 algn="just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It </a:t>
            </a:r>
            <a:r>
              <a:rPr sz="2800" spc="-15" dirty="0">
                <a:latin typeface="Calibri"/>
                <a:cs typeface="Calibri"/>
              </a:rPr>
              <a:t>provides information </a:t>
            </a:r>
            <a:r>
              <a:rPr sz="2800" spc="-5" dirty="0">
                <a:latin typeface="Calibri"/>
                <a:cs typeface="Calibri"/>
              </a:rPr>
              <a:t>about </a:t>
            </a:r>
            <a:r>
              <a:rPr sz="2800" spc="-15" dirty="0">
                <a:latin typeface="Calibri"/>
                <a:cs typeface="Calibri"/>
              </a:rPr>
              <a:t>net profit </a:t>
            </a:r>
            <a:r>
              <a:rPr sz="2800" spc="-5" dirty="0">
                <a:latin typeface="Calibri"/>
                <a:cs typeface="Calibri"/>
              </a:rPr>
              <a:t>earned or </a:t>
            </a:r>
            <a:r>
              <a:rPr sz="2800" spc="-15" dirty="0">
                <a:latin typeface="Calibri"/>
                <a:cs typeface="Calibri"/>
              </a:rPr>
              <a:t>net  </a:t>
            </a:r>
            <a:r>
              <a:rPr sz="2800" spc="-5" dirty="0">
                <a:latin typeface="Calibri"/>
                <a:cs typeface="Calibri"/>
              </a:rPr>
              <a:t>loss </a:t>
            </a:r>
            <a:r>
              <a:rPr sz="2800" spc="-25" dirty="0">
                <a:latin typeface="Calibri"/>
                <a:cs typeface="Calibri"/>
              </a:rPr>
              <a:t>suffered </a:t>
            </a:r>
            <a:r>
              <a:rPr sz="2800" spc="-15" dirty="0">
                <a:latin typeface="Calibri"/>
                <a:cs typeface="Calibri"/>
              </a:rPr>
              <a:t>by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business.</a:t>
            </a:r>
            <a:endParaRPr sz="2800">
              <a:latin typeface="Calibri"/>
              <a:cs typeface="Calibri"/>
            </a:endParaRPr>
          </a:p>
          <a:p>
            <a:pPr marL="354965" marR="6350" indent="-342900" algn="just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It </a:t>
            </a:r>
            <a:r>
              <a:rPr sz="2800" spc="-10" dirty="0">
                <a:latin typeface="Calibri"/>
                <a:cs typeface="Calibri"/>
              </a:rPr>
              <a:t>helps </a:t>
            </a:r>
            <a:r>
              <a:rPr sz="2800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determining </a:t>
            </a:r>
            <a:r>
              <a:rPr sz="2800" spc="-5" dirty="0">
                <a:latin typeface="Calibri"/>
                <a:cs typeface="Calibri"/>
              </a:rPr>
              <a:t>whether the business </a:t>
            </a:r>
            <a:r>
              <a:rPr sz="2800" dirty="0">
                <a:latin typeface="Calibri"/>
                <a:cs typeface="Calibri"/>
              </a:rPr>
              <a:t>is </a:t>
            </a:r>
            <a:r>
              <a:rPr sz="2800" spc="-10" dirty="0">
                <a:latin typeface="Calibri"/>
                <a:cs typeface="Calibri"/>
              </a:rPr>
              <a:t>being  </a:t>
            </a:r>
            <a:r>
              <a:rPr sz="2800" spc="-5" dirty="0">
                <a:latin typeface="Calibri"/>
                <a:cs typeface="Calibri"/>
              </a:rPr>
              <a:t>run </a:t>
            </a:r>
            <a:r>
              <a:rPr sz="2800" spc="-15" dirty="0">
                <a:latin typeface="Calibri"/>
                <a:cs typeface="Calibri"/>
              </a:rPr>
              <a:t>efficiently </a:t>
            </a:r>
            <a:r>
              <a:rPr sz="2800" spc="-5" dirty="0">
                <a:latin typeface="Calibri"/>
                <a:cs typeface="Calibri"/>
              </a:rPr>
              <a:t>or not </a:t>
            </a:r>
            <a:r>
              <a:rPr sz="2800" spc="-15" dirty="0">
                <a:latin typeface="Calibri"/>
                <a:cs typeface="Calibri"/>
              </a:rPr>
              <a:t>by </a:t>
            </a:r>
            <a:r>
              <a:rPr sz="2800" spc="-5" dirty="0">
                <a:latin typeface="Calibri"/>
                <a:cs typeface="Calibri"/>
              </a:rPr>
              <a:t>comparing the </a:t>
            </a:r>
            <a:r>
              <a:rPr sz="2800" spc="-15" dirty="0">
                <a:latin typeface="Calibri"/>
                <a:cs typeface="Calibri"/>
              </a:rPr>
              <a:t>Profit </a:t>
            </a:r>
            <a:r>
              <a:rPr sz="2800" spc="-5" dirty="0">
                <a:latin typeface="Calibri"/>
                <a:cs typeface="Calibri"/>
              </a:rPr>
              <a:t>and  </a:t>
            </a:r>
            <a:r>
              <a:rPr sz="2800" spc="-10" dirty="0">
                <a:latin typeface="Calibri"/>
                <a:cs typeface="Calibri"/>
              </a:rPr>
              <a:t>Loss account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two accounting</a:t>
            </a:r>
            <a:r>
              <a:rPr sz="2800" spc="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periods.</a:t>
            </a:r>
            <a:endParaRPr sz="2800">
              <a:latin typeface="Calibri"/>
              <a:cs typeface="Calibri"/>
            </a:endParaRPr>
          </a:p>
          <a:p>
            <a:pPr marL="354965" marR="5080" indent="-342900" algn="just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It </a:t>
            </a:r>
            <a:r>
              <a:rPr sz="2800" spc="-10" dirty="0">
                <a:latin typeface="Calibri"/>
                <a:cs typeface="Calibri"/>
              </a:rPr>
              <a:t>helps </a:t>
            </a:r>
            <a:r>
              <a:rPr sz="2800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taking </a:t>
            </a:r>
            <a:r>
              <a:rPr sz="2800" spc="-20" dirty="0">
                <a:latin typeface="Calibri"/>
                <a:cs typeface="Calibri"/>
              </a:rPr>
              <a:t>effective control steps </a:t>
            </a:r>
            <a:r>
              <a:rPr sz="2800" spc="-15" dirty="0">
                <a:latin typeface="Calibri"/>
                <a:cs typeface="Calibri"/>
              </a:rPr>
              <a:t>by </a:t>
            </a:r>
            <a:r>
              <a:rPr sz="2800" spc="-10" dirty="0">
                <a:latin typeface="Calibri"/>
                <a:cs typeface="Calibri"/>
              </a:rPr>
              <a:t>analysing 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various expenses </a:t>
            </a:r>
            <a:r>
              <a:rPr sz="2800" spc="-15" dirty="0">
                <a:latin typeface="Calibri"/>
                <a:cs typeface="Calibri"/>
              </a:rPr>
              <a:t>listed </a:t>
            </a:r>
            <a:r>
              <a:rPr sz="2800" spc="-10" dirty="0">
                <a:latin typeface="Calibri"/>
                <a:cs typeface="Calibri"/>
              </a:rPr>
              <a:t>in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Profit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dirty="0">
                <a:latin typeface="Calibri"/>
                <a:cs typeface="Calibri"/>
              </a:rPr>
              <a:t>Loss  </a:t>
            </a:r>
            <a:r>
              <a:rPr sz="2800" spc="-10" dirty="0">
                <a:latin typeface="Calibri"/>
                <a:cs typeface="Calibri"/>
              </a:rPr>
              <a:t>account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two accounting periods</a:t>
            </a:r>
            <a:r>
              <a:rPr sz="2800" spc="8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years.</a:t>
            </a:r>
            <a:endParaRPr sz="2800">
              <a:latin typeface="Calibri"/>
              <a:cs typeface="Calibri"/>
            </a:endParaRPr>
          </a:p>
          <a:p>
            <a:pPr marL="354965" marR="5715" indent="-342900" algn="just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It </a:t>
            </a:r>
            <a:r>
              <a:rPr sz="2800" spc="-10" dirty="0">
                <a:latin typeface="Calibri"/>
                <a:cs typeface="Calibri"/>
              </a:rPr>
              <a:t>allows in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estimation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profit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coming  </a:t>
            </a:r>
            <a:r>
              <a:rPr sz="2800" spc="-25" dirty="0">
                <a:latin typeface="Calibri"/>
                <a:cs typeface="Calibri"/>
              </a:rPr>
              <a:t>years </a:t>
            </a:r>
            <a:r>
              <a:rPr sz="2800" spc="-15" dirty="0">
                <a:latin typeface="Calibri"/>
                <a:cs typeface="Calibri"/>
              </a:rPr>
              <a:t>by </a:t>
            </a:r>
            <a:r>
              <a:rPr sz="2800" spc="-10" dirty="0">
                <a:latin typeface="Calibri"/>
                <a:cs typeface="Calibri"/>
              </a:rPr>
              <a:t>comparing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profit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previous</a:t>
            </a:r>
            <a:r>
              <a:rPr sz="2800" spc="16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years.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397" y="868278"/>
            <a:ext cx="8390740" cy="57989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6568" cy="68473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0926" y="126619"/>
            <a:ext cx="4812665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dirty="0">
                <a:solidFill>
                  <a:srgbClr val="D1371F"/>
                </a:solidFill>
              </a:rPr>
              <a:t>Balance</a:t>
            </a:r>
            <a:r>
              <a:rPr sz="6600" spc="-100" dirty="0">
                <a:solidFill>
                  <a:srgbClr val="D1371F"/>
                </a:solidFill>
              </a:rPr>
              <a:t> </a:t>
            </a:r>
            <a:r>
              <a:rPr sz="6600" spc="-10" dirty="0">
                <a:solidFill>
                  <a:srgbClr val="D1371F"/>
                </a:solidFill>
              </a:rPr>
              <a:t>Sheet</a:t>
            </a:r>
            <a:endParaRPr sz="6600"/>
          </a:p>
        </p:txBody>
      </p:sp>
      <p:sp>
        <p:nvSpPr>
          <p:cNvPr id="4" name="object 4"/>
          <p:cNvSpPr txBox="1"/>
          <p:nvPr/>
        </p:nvSpPr>
        <p:spPr>
          <a:xfrm>
            <a:off x="300939" y="1493265"/>
            <a:ext cx="8279765" cy="4416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6985" algn="just">
              <a:lnSpc>
                <a:spcPct val="100000"/>
              </a:lnSpc>
              <a:spcBef>
                <a:spcPts val="105"/>
              </a:spcBef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They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represent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assets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liabilities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existing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on a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particular</a:t>
            </a:r>
            <a:r>
              <a:rPr sz="3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date.</a:t>
            </a:r>
            <a:endParaRPr sz="3200">
              <a:latin typeface="Calibri"/>
              <a:cs typeface="Calibri"/>
            </a:endParaRPr>
          </a:p>
          <a:p>
            <a:pPr marL="12700" marR="5715" algn="just">
              <a:lnSpc>
                <a:spcPct val="100000"/>
              </a:lnSpc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Excess</a:t>
            </a:r>
            <a:r>
              <a:rPr sz="3200" spc="6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of assets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over 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liabilities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represent 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capital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indicative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of the financial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soundness 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of a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40" dirty="0">
                <a:solidFill>
                  <a:srgbClr val="FFFFFF"/>
                </a:solidFill>
                <a:latin typeface="Calibri"/>
                <a:cs typeface="Calibri"/>
              </a:rPr>
              <a:t>company.</a:t>
            </a:r>
            <a:endParaRPr sz="32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Balance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Sheet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is also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described </a:t>
            </a:r>
            <a:r>
              <a:rPr sz="3200" spc="5" dirty="0">
                <a:solidFill>
                  <a:srgbClr val="FFFFFF"/>
                </a:solidFill>
                <a:latin typeface="Calibri"/>
                <a:cs typeface="Calibri"/>
              </a:rPr>
              <a:t>as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“Statement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showing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Sources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Application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200" spc="-40" dirty="0">
                <a:solidFill>
                  <a:srgbClr val="FFFFFF"/>
                </a:solidFill>
                <a:latin typeface="Calibri"/>
                <a:cs typeface="Calibri"/>
              </a:rPr>
              <a:t>Capital”.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is a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statement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not </a:t>
            </a:r>
            <a:r>
              <a:rPr sz="3200" spc="5" dirty="0">
                <a:solidFill>
                  <a:srgbClr val="FFFFFF"/>
                </a:solidFill>
                <a:latin typeface="Calibri"/>
                <a:cs typeface="Calibri"/>
              </a:rPr>
              <a:t>an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account </a:t>
            </a:r>
            <a:r>
              <a:rPr sz="3200" spc="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prepared 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from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real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personal</a:t>
            </a:r>
            <a:r>
              <a:rPr sz="3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accounts.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142"/>
            <a:ext cx="9144000" cy="68488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842642" y="1423161"/>
            <a:ext cx="6972300" cy="51466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6350" indent="-28702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505459" algn="l"/>
              </a:tabLst>
            </a:pPr>
            <a:r>
              <a:rPr dirty="0"/>
              <a:t>	</a:t>
            </a:r>
            <a:r>
              <a:rPr sz="2800" spc="-5" dirty="0">
                <a:latin typeface="Calibri"/>
                <a:cs typeface="Calibri"/>
              </a:rPr>
              <a:t>A balance </a:t>
            </a:r>
            <a:r>
              <a:rPr sz="2800" spc="-10" dirty="0">
                <a:latin typeface="Calibri"/>
                <a:cs typeface="Calibri"/>
              </a:rPr>
              <a:t>sheet is often described </a:t>
            </a:r>
            <a:r>
              <a:rPr sz="2800" spc="-5" dirty="0">
                <a:latin typeface="Calibri"/>
                <a:cs typeface="Calibri"/>
              </a:rPr>
              <a:t>as a  "snapshot of a </a:t>
            </a:r>
            <a:r>
              <a:rPr sz="2800" spc="-15" dirty="0">
                <a:latin typeface="Calibri"/>
                <a:cs typeface="Calibri"/>
              </a:rPr>
              <a:t>company's </a:t>
            </a:r>
            <a:r>
              <a:rPr sz="2800" spc="-5" dirty="0">
                <a:latin typeface="Calibri"/>
                <a:cs typeface="Calibri"/>
              </a:rPr>
              <a:t>financial  </a:t>
            </a:r>
            <a:r>
              <a:rPr sz="2800" spc="-10" dirty="0">
                <a:latin typeface="Calibri"/>
                <a:cs typeface="Calibri"/>
              </a:rPr>
              <a:t>condition".</a:t>
            </a:r>
            <a:endParaRPr sz="2800">
              <a:latin typeface="Calibri"/>
              <a:cs typeface="Calibri"/>
            </a:endParaRPr>
          </a:p>
          <a:p>
            <a:pPr marL="299085" marR="5080" indent="-287020" algn="just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720" algn="l"/>
              </a:tabLst>
            </a:pPr>
            <a:r>
              <a:rPr sz="2800" spc="-5" dirty="0">
                <a:latin typeface="Calibri"/>
                <a:cs typeface="Calibri"/>
              </a:rPr>
              <a:t>Of the </a:t>
            </a:r>
            <a:r>
              <a:rPr sz="2800" spc="-20" dirty="0">
                <a:latin typeface="Calibri"/>
                <a:cs typeface="Calibri"/>
              </a:rPr>
              <a:t>four </a:t>
            </a:r>
            <a:r>
              <a:rPr sz="2800" spc="-10" dirty="0">
                <a:latin typeface="Calibri"/>
                <a:cs typeface="Calibri"/>
              </a:rPr>
              <a:t>basic </a:t>
            </a:r>
            <a:r>
              <a:rPr sz="2800" spc="-5" dirty="0">
                <a:latin typeface="Calibri"/>
                <a:cs typeface="Calibri"/>
              </a:rPr>
              <a:t>financial </a:t>
            </a:r>
            <a:r>
              <a:rPr sz="2800" spc="-20" dirty="0">
                <a:latin typeface="Calibri"/>
                <a:cs typeface="Calibri"/>
              </a:rPr>
              <a:t>statements, </a:t>
            </a:r>
            <a:r>
              <a:rPr sz="2800" spc="-10" dirty="0">
                <a:latin typeface="Calibri"/>
                <a:cs typeface="Calibri"/>
              </a:rPr>
              <a:t>the  </a:t>
            </a:r>
            <a:r>
              <a:rPr sz="2800" spc="-5" dirty="0">
                <a:latin typeface="Calibri"/>
                <a:cs typeface="Calibri"/>
              </a:rPr>
              <a:t>balance </a:t>
            </a:r>
            <a:r>
              <a:rPr sz="2800" spc="-10" dirty="0">
                <a:latin typeface="Calibri"/>
                <a:cs typeface="Calibri"/>
              </a:rPr>
              <a:t>sheet is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only </a:t>
            </a:r>
            <a:r>
              <a:rPr sz="2800" spc="-20" dirty="0">
                <a:latin typeface="Calibri"/>
                <a:cs typeface="Calibri"/>
              </a:rPr>
              <a:t>statement </a:t>
            </a:r>
            <a:r>
              <a:rPr sz="2800" spc="-5" dirty="0">
                <a:latin typeface="Calibri"/>
                <a:cs typeface="Calibri"/>
              </a:rPr>
              <a:t>which  applies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single point </a:t>
            </a:r>
            <a:r>
              <a:rPr sz="2800" dirty="0">
                <a:latin typeface="Calibri"/>
                <a:cs typeface="Calibri"/>
              </a:rPr>
              <a:t>in time </a:t>
            </a:r>
            <a:r>
              <a:rPr sz="2800" spc="-5" dirty="0">
                <a:latin typeface="Calibri"/>
                <a:cs typeface="Calibri"/>
              </a:rPr>
              <a:t>of a business'  calendar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70" dirty="0">
                <a:latin typeface="Calibri"/>
                <a:cs typeface="Calibri"/>
              </a:rPr>
              <a:t>year.</a:t>
            </a:r>
            <a:endParaRPr sz="2800">
              <a:latin typeface="Calibri"/>
              <a:cs typeface="Calibri"/>
            </a:endParaRPr>
          </a:p>
          <a:p>
            <a:pPr marL="299085" marR="5080" indent="-287020" algn="just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difference </a:t>
            </a:r>
            <a:r>
              <a:rPr sz="2800" spc="-10" dirty="0">
                <a:latin typeface="Calibri"/>
                <a:cs typeface="Calibri"/>
              </a:rPr>
              <a:t>between </a:t>
            </a:r>
            <a:r>
              <a:rPr sz="2800" spc="-5" dirty="0">
                <a:latin typeface="Calibri"/>
                <a:cs typeface="Calibri"/>
              </a:rPr>
              <a:t>the assets and </a:t>
            </a:r>
            <a:r>
              <a:rPr sz="2800" spc="-10" dirty="0">
                <a:latin typeface="Calibri"/>
                <a:cs typeface="Calibri"/>
              </a:rPr>
              <a:t>the  </a:t>
            </a:r>
            <a:r>
              <a:rPr sz="2800" spc="-5" dirty="0">
                <a:latin typeface="Calibri"/>
                <a:cs typeface="Calibri"/>
              </a:rPr>
              <a:t>liabilities </a:t>
            </a:r>
            <a:r>
              <a:rPr sz="2800" dirty="0">
                <a:latin typeface="Calibri"/>
                <a:cs typeface="Calibri"/>
              </a:rPr>
              <a:t>is </a:t>
            </a:r>
            <a:r>
              <a:rPr sz="2800" spc="-5" dirty="0">
                <a:latin typeface="Calibri"/>
                <a:cs typeface="Calibri"/>
              </a:rPr>
              <a:t>known as equity </a:t>
            </a:r>
            <a:r>
              <a:rPr sz="2800" dirty="0">
                <a:latin typeface="Calibri"/>
                <a:cs typeface="Calibri"/>
              </a:rPr>
              <a:t>or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net </a:t>
            </a:r>
            <a:r>
              <a:rPr sz="2800" spc="-5" dirty="0">
                <a:latin typeface="Calibri"/>
                <a:cs typeface="Calibri"/>
              </a:rPr>
              <a:t>assets  or the </a:t>
            </a:r>
            <a:r>
              <a:rPr sz="2800" spc="-15" dirty="0">
                <a:latin typeface="Calibri"/>
                <a:cs typeface="Calibri"/>
              </a:rPr>
              <a:t>net </a:t>
            </a:r>
            <a:r>
              <a:rPr sz="2800" spc="-10" dirty="0">
                <a:latin typeface="Calibri"/>
                <a:cs typeface="Calibri"/>
              </a:rPr>
              <a:t>worth </a:t>
            </a:r>
            <a:r>
              <a:rPr sz="2800" dirty="0">
                <a:latin typeface="Calibri"/>
                <a:cs typeface="Calibri"/>
              </a:rPr>
              <a:t>or </a:t>
            </a:r>
            <a:r>
              <a:rPr sz="2800" spc="-15" dirty="0">
                <a:latin typeface="Calibri"/>
                <a:cs typeface="Calibri"/>
              </a:rPr>
              <a:t>capital </a:t>
            </a:r>
            <a:r>
              <a:rPr sz="2800" dirty="0">
                <a:latin typeface="Calibri"/>
                <a:cs typeface="Calibri"/>
              </a:rPr>
              <a:t>of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company 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5" dirty="0">
                <a:latin typeface="Calibri"/>
                <a:cs typeface="Calibri"/>
              </a:rPr>
              <a:t>according to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accounting </a:t>
            </a:r>
            <a:r>
              <a:rPr sz="2800" spc="-5" dirty="0">
                <a:latin typeface="Calibri"/>
                <a:cs typeface="Calibri"/>
              </a:rPr>
              <a:t>equation, </a:t>
            </a:r>
            <a:r>
              <a:rPr sz="2800" spc="-10" dirty="0">
                <a:latin typeface="Calibri"/>
                <a:cs typeface="Calibri"/>
              </a:rPr>
              <a:t>net  worth </a:t>
            </a:r>
            <a:r>
              <a:rPr sz="2800" spc="-15" dirty="0">
                <a:latin typeface="Calibri"/>
                <a:cs typeface="Calibri"/>
              </a:rPr>
              <a:t>must </a:t>
            </a:r>
            <a:r>
              <a:rPr sz="2800" spc="-5" dirty="0">
                <a:latin typeface="Calibri"/>
                <a:cs typeface="Calibri"/>
              </a:rPr>
              <a:t>equal assets </a:t>
            </a:r>
            <a:r>
              <a:rPr sz="2800" spc="-10" dirty="0">
                <a:latin typeface="Calibri"/>
                <a:cs typeface="Calibri"/>
              </a:rPr>
              <a:t>minus</a:t>
            </a:r>
            <a:r>
              <a:rPr sz="2800" spc="114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liabilities.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02942" y="494233"/>
            <a:ext cx="165417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to </a:t>
            </a:r>
            <a:r>
              <a:rPr sz="1800" spc="-5" dirty="0">
                <a:latin typeface="Calibri"/>
                <a:cs typeface="Calibri"/>
              </a:rPr>
              <a:t>be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continued…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10716" y="478028"/>
            <a:ext cx="6899909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FFC000"/>
                </a:solidFill>
              </a:rPr>
              <a:t>Need and </a:t>
            </a:r>
            <a:r>
              <a:rPr sz="4000" spc="-10" dirty="0">
                <a:solidFill>
                  <a:srgbClr val="FFC000"/>
                </a:solidFill>
              </a:rPr>
              <a:t>Importance </a:t>
            </a:r>
            <a:r>
              <a:rPr sz="4000" spc="-5" dirty="0">
                <a:solidFill>
                  <a:srgbClr val="FFC000"/>
                </a:solidFill>
              </a:rPr>
              <a:t>of Balance  </a:t>
            </a:r>
            <a:r>
              <a:rPr sz="4000" spc="-10" dirty="0">
                <a:solidFill>
                  <a:srgbClr val="FFC000"/>
                </a:solidFill>
              </a:rPr>
              <a:t>Sheet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75030" indent="-28702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876300" algn="l"/>
              </a:tabLst>
            </a:pPr>
            <a:r>
              <a:rPr spc="-60" dirty="0"/>
              <a:t>Tells </a:t>
            </a:r>
            <a:r>
              <a:rPr dirty="0"/>
              <a:t>about </a:t>
            </a:r>
            <a:r>
              <a:rPr spc="-5" dirty="0"/>
              <a:t>financial position </a:t>
            </a:r>
            <a:r>
              <a:rPr dirty="0"/>
              <a:t>of a</a:t>
            </a:r>
            <a:r>
              <a:rPr spc="130" dirty="0"/>
              <a:t> </a:t>
            </a:r>
            <a:r>
              <a:rPr spc="-5" dirty="0"/>
              <a:t>firm.</a:t>
            </a:r>
          </a:p>
          <a:p>
            <a:pPr marL="875030" indent="-287020">
              <a:lnSpc>
                <a:spcPct val="100000"/>
              </a:lnSpc>
              <a:buFont typeface="Arial"/>
              <a:buChar char="•"/>
              <a:tabLst>
                <a:tab pos="876300" algn="l"/>
              </a:tabLst>
            </a:pPr>
            <a:r>
              <a:rPr spc="-60" dirty="0"/>
              <a:t>Tells </a:t>
            </a:r>
            <a:r>
              <a:rPr dirty="0"/>
              <a:t>about </a:t>
            </a:r>
            <a:r>
              <a:rPr spc="-5" dirty="0"/>
              <a:t>liquidity position </a:t>
            </a:r>
            <a:r>
              <a:rPr dirty="0"/>
              <a:t>of a</a:t>
            </a:r>
            <a:r>
              <a:rPr spc="130" dirty="0"/>
              <a:t> </a:t>
            </a:r>
            <a:r>
              <a:rPr spc="-5" dirty="0"/>
              <a:t>firm</a:t>
            </a:r>
          </a:p>
          <a:p>
            <a:pPr marL="875030" marR="6985" indent="-287020">
              <a:lnSpc>
                <a:spcPct val="100000"/>
              </a:lnSpc>
              <a:buFont typeface="Arial"/>
              <a:buChar char="•"/>
              <a:tabLst>
                <a:tab pos="876300" algn="l"/>
                <a:tab pos="1773555" algn="l"/>
                <a:tab pos="2937510" algn="l"/>
                <a:tab pos="3678554" algn="l"/>
                <a:tab pos="5152390" algn="l"/>
                <a:tab pos="5680075" algn="l"/>
                <a:tab pos="7135495" algn="l"/>
              </a:tabLst>
            </a:pPr>
            <a:r>
              <a:rPr spc="-290" dirty="0"/>
              <a:t>T</a:t>
            </a:r>
            <a:r>
              <a:rPr dirty="0"/>
              <a:t>ells	ab</a:t>
            </a:r>
            <a:r>
              <a:rPr spc="10" dirty="0"/>
              <a:t>o</a:t>
            </a:r>
            <a:r>
              <a:rPr spc="-5" dirty="0"/>
              <a:t>u</a:t>
            </a:r>
            <a:r>
              <a:rPr dirty="0"/>
              <a:t>t	the	</a:t>
            </a:r>
            <a:r>
              <a:rPr spc="5" dirty="0"/>
              <a:t>b</a:t>
            </a:r>
            <a:r>
              <a:rPr dirty="0"/>
              <a:t>alance	of	</a:t>
            </a:r>
            <a:r>
              <a:rPr spc="-5" dirty="0"/>
              <a:t>de</a:t>
            </a:r>
            <a:r>
              <a:rPr spc="-20" dirty="0"/>
              <a:t>b</a:t>
            </a:r>
            <a:r>
              <a:rPr spc="-45" dirty="0"/>
              <a:t>t</a:t>
            </a:r>
            <a:r>
              <a:rPr spc="-5" dirty="0"/>
              <a:t>o</a:t>
            </a:r>
            <a:r>
              <a:rPr spc="-50" dirty="0"/>
              <a:t>r</a:t>
            </a:r>
            <a:r>
              <a:rPr dirty="0"/>
              <a:t>s	</a:t>
            </a:r>
            <a:r>
              <a:rPr spc="5" dirty="0"/>
              <a:t>a</a:t>
            </a:r>
            <a:r>
              <a:rPr spc="-5" dirty="0"/>
              <a:t>nd  </a:t>
            </a:r>
            <a:r>
              <a:rPr spc="-15" dirty="0"/>
              <a:t>creditors.</a:t>
            </a:r>
          </a:p>
          <a:p>
            <a:pPr marL="875030" marR="5080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876300" algn="l"/>
              </a:tabLst>
            </a:pPr>
            <a:r>
              <a:rPr spc="-60" dirty="0"/>
              <a:t>Tells </a:t>
            </a:r>
            <a:r>
              <a:rPr dirty="0"/>
              <a:t>about the </a:t>
            </a:r>
            <a:r>
              <a:rPr spc="-5" dirty="0"/>
              <a:t>liabilities </a:t>
            </a:r>
            <a:r>
              <a:rPr dirty="0"/>
              <a:t>and </a:t>
            </a:r>
            <a:r>
              <a:rPr spc="-5" dirty="0"/>
              <a:t>assets </a:t>
            </a:r>
            <a:r>
              <a:rPr dirty="0"/>
              <a:t>of the  </a:t>
            </a:r>
            <a:r>
              <a:rPr spc="-5" dirty="0"/>
              <a:t>firm</a:t>
            </a:r>
          </a:p>
          <a:p>
            <a:pPr marL="875030" indent="-287020">
              <a:lnSpc>
                <a:spcPct val="100000"/>
              </a:lnSpc>
              <a:buFont typeface="Arial"/>
              <a:buChar char="•"/>
              <a:tabLst>
                <a:tab pos="876300" algn="l"/>
              </a:tabLst>
            </a:pPr>
            <a:r>
              <a:rPr spc="-60" dirty="0"/>
              <a:t>Tells </a:t>
            </a:r>
            <a:r>
              <a:rPr spc="-5" dirty="0"/>
              <a:t>economically capability </a:t>
            </a:r>
            <a:r>
              <a:rPr dirty="0"/>
              <a:t>of the</a:t>
            </a:r>
            <a:r>
              <a:rPr spc="70" dirty="0"/>
              <a:t> </a:t>
            </a:r>
            <a:r>
              <a:rPr spc="-5" dirty="0"/>
              <a:t>firm</a:t>
            </a:r>
          </a:p>
          <a:p>
            <a:pPr marL="875030" marR="6985" indent="-287020">
              <a:lnSpc>
                <a:spcPct val="100000"/>
              </a:lnSpc>
              <a:buFont typeface="Arial"/>
              <a:buChar char="•"/>
              <a:tabLst>
                <a:tab pos="876300" algn="l"/>
                <a:tab pos="2472690" algn="l"/>
                <a:tab pos="3545840" algn="l"/>
                <a:tab pos="4172585" algn="l"/>
                <a:tab pos="4920615" algn="l"/>
                <a:tab pos="5937250" algn="l"/>
                <a:tab pos="6473825" algn="l"/>
              </a:tabLst>
            </a:pPr>
            <a:r>
              <a:rPr spc="-5" dirty="0"/>
              <a:t>Openin</a:t>
            </a:r>
            <a:r>
              <a:rPr dirty="0"/>
              <a:t>g	e</a:t>
            </a:r>
            <a:r>
              <a:rPr spc="-30" dirty="0"/>
              <a:t>n</a:t>
            </a:r>
            <a:r>
              <a:rPr dirty="0"/>
              <a:t>try	on	the	</a:t>
            </a:r>
            <a:r>
              <a:rPr spc="-5" dirty="0"/>
              <a:t>basi</a:t>
            </a:r>
            <a:r>
              <a:rPr dirty="0"/>
              <a:t>s	of	</a:t>
            </a:r>
            <a:r>
              <a:rPr spc="-5" dirty="0"/>
              <a:t>balance  </a:t>
            </a:r>
            <a:r>
              <a:rPr spc="-10" dirty="0"/>
              <a:t>sheet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5441" y="801770"/>
            <a:ext cx="8483300" cy="58414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777364" algn="l"/>
                <a:tab pos="3188970" algn="l"/>
                <a:tab pos="6374130" algn="l"/>
                <a:tab pos="7394575" algn="l"/>
              </a:tabLst>
            </a:pPr>
            <a:r>
              <a:rPr dirty="0"/>
              <a:t>Need	and	Impor</a:t>
            </a:r>
            <a:r>
              <a:rPr spc="-40" dirty="0"/>
              <a:t>t</a:t>
            </a:r>
            <a:r>
              <a:rPr dirty="0"/>
              <a:t>ance	</a:t>
            </a:r>
            <a:r>
              <a:rPr spc="5" dirty="0"/>
              <a:t>o</a:t>
            </a:r>
            <a:r>
              <a:rPr dirty="0"/>
              <a:t>f	</a:t>
            </a:r>
            <a:r>
              <a:rPr spc="-5" dirty="0"/>
              <a:t>Final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30200" y="813422"/>
            <a:ext cx="8351520" cy="4458970"/>
          </a:xfrm>
          <a:prstGeom prst="rect">
            <a:avLst/>
          </a:prstGeom>
        </p:spPr>
        <p:txBody>
          <a:bodyPr vert="horz" wrap="square" lIns="0" tIns="271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40"/>
              </a:spcBef>
            </a:pPr>
            <a:r>
              <a:rPr sz="4400" spc="-10" dirty="0">
                <a:solidFill>
                  <a:srgbClr val="6B0304"/>
                </a:solidFill>
                <a:latin typeface="Calibri"/>
                <a:cs typeface="Calibri"/>
              </a:rPr>
              <a:t>Account</a:t>
            </a:r>
            <a:endParaRPr sz="44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664"/>
              </a:spcBef>
              <a:buFont typeface="Arial"/>
              <a:buChar char="•"/>
              <a:tabLst>
                <a:tab pos="299720" algn="l"/>
              </a:tabLst>
            </a:pPr>
            <a:r>
              <a:rPr sz="3600" spc="-165" dirty="0">
                <a:latin typeface="Calibri"/>
                <a:cs typeface="Calibri"/>
              </a:rPr>
              <a:t>To </a:t>
            </a:r>
            <a:r>
              <a:rPr sz="3600" spc="-5" dirty="0">
                <a:latin typeface="Calibri"/>
                <a:cs typeface="Calibri"/>
              </a:rPr>
              <a:t>know </a:t>
            </a:r>
            <a:r>
              <a:rPr sz="3600" dirty="0">
                <a:latin typeface="Calibri"/>
                <a:cs typeface="Calibri"/>
              </a:rPr>
              <a:t>the </a:t>
            </a:r>
            <a:r>
              <a:rPr sz="3600" spc="-10" dirty="0">
                <a:latin typeface="Calibri"/>
                <a:cs typeface="Calibri"/>
              </a:rPr>
              <a:t>result </a:t>
            </a:r>
            <a:r>
              <a:rPr sz="3600" spc="-5" dirty="0">
                <a:latin typeface="Calibri"/>
                <a:cs typeface="Calibri"/>
              </a:rPr>
              <a:t>of </a:t>
            </a:r>
            <a:r>
              <a:rPr sz="3600" dirty="0">
                <a:latin typeface="Calibri"/>
                <a:cs typeface="Calibri"/>
              </a:rPr>
              <a:t>a</a:t>
            </a:r>
            <a:r>
              <a:rPr sz="3600" spc="114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business</a:t>
            </a:r>
            <a:endParaRPr sz="3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3600" spc="-165" dirty="0">
                <a:latin typeface="Calibri"/>
                <a:cs typeface="Calibri"/>
              </a:rPr>
              <a:t>To </a:t>
            </a:r>
            <a:r>
              <a:rPr sz="3600" spc="-5" dirty="0">
                <a:latin typeface="Calibri"/>
                <a:cs typeface="Calibri"/>
              </a:rPr>
              <a:t>know </a:t>
            </a:r>
            <a:r>
              <a:rPr sz="3600" dirty="0">
                <a:latin typeface="Calibri"/>
                <a:cs typeface="Calibri"/>
              </a:rPr>
              <a:t>the financial </a:t>
            </a:r>
            <a:r>
              <a:rPr sz="3600" spc="-5" dirty="0">
                <a:latin typeface="Calibri"/>
                <a:cs typeface="Calibri"/>
              </a:rPr>
              <a:t>position of </a:t>
            </a:r>
            <a:r>
              <a:rPr sz="3600" dirty="0">
                <a:latin typeface="Calibri"/>
                <a:cs typeface="Calibri"/>
              </a:rPr>
              <a:t>a</a:t>
            </a:r>
            <a:r>
              <a:rPr sz="3600" spc="65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business</a:t>
            </a:r>
            <a:endParaRPr sz="3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3600" spc="-165" dirty="0">
                <a:latin typeface="Calibri"/>
                <a:cs typeface="Calibri"/>
              </a:rPr>
              <a:t>To </a:t>
            </a:r>
            <a:r>
              <a:rPr sz="3600" spc="-20" dirty="0">
                <a:latin typeface="Calibri"/>
                <a:cs typeface="Calibri"/>
              </a:rPr>
              <a:t>get </a:t>
            </a:r>
            <a:r>
              <a:rPr sz="3600" dirty="0">
                <a:latin typeface="Calibri"/>
                <a:cs typeface="Calibri"/>
              </a:rPr>
              <a:t>loans </a:t>
            </a:r>
            <a:r>
              <a:rPr sz="3600" spc="-20" dirty="0">
                <a:latin typeface="Calibri"/>
                <a:cs typeface="Calibri"/>
              </a:rPr>
              <a:t>from </a:t>
            </a:r>
            <a:r>
              <a:rPr sz="3600" spc="-5" dirty="0">
                <a:latin typeface="Calibri"/>
                <a:cs typeface="Calibri"/>
              </a:rPr>
              <a:t>financial</a:t>
            </a:r>
            <a:r>
              <a:rPr sz="3600" spc="15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institutions</a:t>
            </a:r>
            <a:endParaRPr sz="3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720" algn="l"/>
              </a:tabLst>
            </a:pPr>
            <a:r>
              <a:rPr sz="3600" spc="-165" dirty="0">
                <a:latin typeface="Calibri"/>
                <a:cs typeface="Calibri"/>
              </a:rPr>
              <a:t>To </a:t>
            </a:r>
            <a:r>
              <a:rPr sz="3600" spc="-5" dirty="0">
                <a:latin typeface="Calibri"/>
                <a:cs typeface="Calibri"/>
              </a:rPr>
              <a:t>assess income</a:t>
            </a:r>
            <a:r>
              <a:rPr sz="3600" spc="165" dirty="0">
                <a:latin typeface="Calibri"/>
                <a:cs typeface="Calibri"/>
              </a:rPr>
              <a:t> </a:t>
            </a:r>
            <a:r>
              <a:rPr sz="3600" spc="-30" dirty="0">
                <a:latin typeface="Calibri"/>
                <a:cs typeface="Calibri"/>
              </a:rPr>
              <a:t>tax</a:t>
            </a:r>
            <a:endParaRPr sz="3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3600" spc="-165" dirty="0">
                <a:latin typeface="Calibri"/>
                <a:cs typeface="Calibri"/>
              </a:rPr>
              <a:t>To </a:t>
            </a:r>
            <a:r>
              <a:rPr sz="3600" spc="-5" dirty="0">
                <a:latin typeface="Calibri"/>
                <a:cs typeface="Calibri"/>
              </a:rPr>
              <a:t>conduct </a:t>
            </a:r>
            <a:r>
              <a:rPr sz="3600" spc="-20" dirty="0">
                <a:latin typeface="Calibri"/>
                <a:cs typeface="Calibri"/>
              </a:rPr>
              <a:t>comparative</a:t>
            </a:r>
            <a:r>
              <a:rPr sz="3600" spc="9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study</a:t>
            </a:r>
            <a:endParaRPr sz="36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3600" spc="-165" dirty="0">
                <a:latin typeface="Calibri"/>
                <a:cs typeface="Calibri"/>
              </a:rPr>
              <a:t>To </a:t>
            </a:r>
            <a:r>
              <a:rPr sz="3600" spc="-10" dirty="0">
                <a:latin typeface="Calibri"/>
                <a:cs typeface="Calibri"/>
              </a:rPr>
              <a:t>assist management </a:t>
            </a:r>
            <a:r>
              <a:rPr sz="3600" spc="-5" dirty="0">
                <a:latin typeface="Calibri"/>
                <a:cs typeface="Calibri"/>
              </a:rPr>
              <a:t>of</a:t>
            </a:r>
            <a:r>
              <a:rPr sz="3600" spc="145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business.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8666" y="573151"/>
            <a:ext cx="1717039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dirty="0">
                <a:solidFill>
                  <a:srgbClr val="FFFFFF"/>
                </a:solidFill>
              </a:rPr>
              <a:t>Ind</a:t>
            </a:r>
            <a:r>
              <a:rPr sz="6000" spc="-85" dirty="0">
                <a:solidFill>
                  <a:srgbClr val="FFFFFF"/>
                </a:solidFill>
              </a:rPr>
              <a:t>e</a:t>
            </a:r>
            <a:r>
              <a:rPr sz="6000" dirty="0">
                <a:solidFill>
                  <a:srgbClr val="FFFFFF"/>
                </a:solidFill>
              </a:rPr>
              <a:t>x</a:t>
            </a:r>
            <a:endParaRPr sz="6000"/>
          </a:p>
        </p:txBody>
      </p:sp>
      <p:sp>
        <p:nvSpPr>
          <p:cNvPr id="4" name="object 4"/>
          <p:cNvSpPr txBox="1"/>
          <p:nvPr/>
        </p:nvSpPr>
        <p:spPr>
          <a:xfrm>
            <a:off x="1446657" y="1646936"/>
            <a:ext cx="5444490" cy="3866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Introduction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Final</a:t>
            </a:r>
            <a:r>
              <a:rPr sz="28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Account</a:t>
            </a:r>
            <a:endParaRPr sz="2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Preparation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Final</a:t>
            </a:r>
            <a:r>
              <a:rPr sz="28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Account</a:t>
            </a:r>
            <a:endParaRPr sz="2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40" dirty="0">
                <a:solidFill>
                  <a:srgbClr val="FFFFFF"/>
                </a:solidFill>
                <a:latin typeface="Calibri"/>
                <a:cs typeface="Calibri"/>
              </a:rPr>
              <a:t>Trading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 Account</a:t>
            </a:r>
            <a:endParaRPr sz="2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Importance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800" spc="-40" dirty="0">
                <a:solidFill>
                  <a:srgbClr val="FFFFFF"/>
                </a:solidFill>
                <a:latin typeface="Calibri"/>
                <a:cs typeface="Calibri"/>
              </a:rPr>
              <a:t>Trading</a:t>
            </a:r>
            <a:r>
              <a:rPr sz="28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Account</a:t>
            </a:r>
            <a:endParaRPr sz="2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Profit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Loss</a:t>
            </a:r>
            <a:r>
              <a:rPr sz="28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Account</a:t>
            </a:r>
            <a:endParaRPr sz="2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Importance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Profit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and Loss</a:t>
            </a:r>
            <a:r>
              <a:rPr sz="28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Account</a:t>
            </a:r>
            <a:endParaRPr sz="2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Balance</a:t>
            </a:r>
            <a:r>
              <a:rPr sz="2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Sheet</a:t>
            </a:r>
            <a:endParaRPr sz="2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Importance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Balance</a:t>
            </a:r>
            <a:r>
              <a:rPr sz="28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Sheet</a:t>
            </a:r>
            <a:endParaRPr sz="2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Importance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Final</a:t>
            </a:r>
            <a:r>
              <a:rPr sz="28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Account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72311" y="693419"/>
            <a:ext cx="7775575" cy="1015365"/>
          </a:xfrm>
          <a:prstGeom prst="rect">
            <a:avLst/>
          </a:prstGeom>
          <a:solidFill>
            <a:srgbClr val="EEEEF0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7175"/>
              </a:lnSpc>
            </a:pPr>
            <a:r>
              <a:rPr sz="6000" spc="-20" dirty="0">
                <a:solidFill>
                  <a:srgbClr val="000000"/>
                </a:solidFill>
              </a:rPr>
              <a:t>Introduction</a:t>
            </a:r>
            <a:endParaRPr sz="6000"/>
          </a:p>
        </p:txBody>
      </p:sp>
      <p:sp>
        <p:nvSpPr>
          <p:cNvPr id="4" name="object 4"/>
          <p:cNvSpPr/>
          <p:nvPr/>
        </p:nvSpPr>
        <p:spPr>
          <a:xfrm>
            <a:off x="972311" y="2055876"/>
            <a:ext cx="7775575" cy="4802505"/>
          </a:xfrm>
          <a:custGeom>
            <a:avLst/>
            <a:gdLst/>
            <a:ahLst/>
            <a:cxnLst/>
            <a:rect l="l" t="t" r="r" b="b"/>
            <a:pathLst>
              <a:path w="7775575" h="4802505">
                <a:moveTo>
                  <a:pt x="7775448" y="4802121"/>
                </a:moveTo>
                <a:lnTo>
                  <a:pt x="7775448" y="0"/>
                </a:lnTo>
                <a:lnTo>
                  <a:pt x="0" y="0"/>
                </a:lnTo>
                <a:lnTo>
                  <a:pt x="0" y="4802121"/>
                </a:lnTo>
                <a:lnTo>
                  <a:pt x="7775448" y="4802121"/>
                </a:lnTo>
                <a:close/>
              </a:path>
            </a:pathLst>
          </a:custGeom>
          <a:solidFill>
            <a:srgbClr val="EEEE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50442" y="2066036"/>
            <a:ext cx="7623175" cy="4719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8255">
              <a:lnSpc>
                <a:spcPct val="100000"/>
              </a:lnSpc>
              <a:spcBef>
                <a:spcPts val="95"/>
              </a:spcBef>
              <a:tabLst>
                <a:tab pos="712470" algn="l"/>
                <a:tab pos="1574800" algn="l"/>
                <a:tab pos="2508885" algn="l"/>
                <a:tab pos="4083685" algn="l"/>
                <a:tab pos="4469130" algn="l"/>
                <a:tab pos="4803140" algn="l"/>
                <a:tab pos="6115050" algn="l"/>
                <a:tab pos="7068184" algn="l"/>
              </a:tabLst>
            </a:pPr>
            <a:r>
              <a:rPr sz="2800" spc="-10" dirty="0">
                <a:latin typeface="Calibri"/>
                <a:cs typeface="Calibri"/>
              </a:rPr>
              <a:t>Th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erm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" dirty="0">
                <a:latin typeface="Calibri"/>
                <a:cs typeface="Calibri"/>
              </a:rPr>
              <a:t>‘Final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10" dirty="0">
                <a:latin typeface="Calibri"/>
                <a:cs typeface="Calibri"/>
              </a:rPr>
              <a:t>c</a:t>
            </a:r>
            <a:r>
              <a:rPr sz="2800" spc="-2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dirty="0">
                <a:latin typeface="Calibri"/>
                <a:cs typeface="Calibri"/>
              </a:rPr>
              <a:t>u</a:t>
            </a:r>
            <a:r>
              <a:rPr sz="2800" spc="-35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’</a:t>
            </a:r>
            <a:r>
              <a:rPr sz="2800" dirty="0">
                <a:latin typeface="Calibri"/>
                <a:cs typeface="Calibri"/>
              </a:rPr>
              <a:t>	i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b</a:t>
            </a:r>
            <a:r>
              <a:rPr sz="2800" spc="-65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10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de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er</a:t>
            </a:r>
            <a:r>
              <a:rPr sz="2800" spc="-10" dirty="0">
                <a:latin typeface="Calibri"/>
                <a:cs typeface="Calibri"/>
              </a:rPr>
              <a:t>m</a:t>
            </a:r>
            <a:r>
              <a:rPr sz="2800" spc="-5" dirty="0">
                <a:latin typeface="Calibri"/>
                <a:cs typeface="Calibri"/>
              </a:rPr>
              <a:t>.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10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he  </a:t>
            </a:r>
            <a:r>
              <a:rPr sz="2800" spc="-15" dirty="0">
                <a:latin typeface="Calibri"/>
                <a:cs typeface="Calibri"/>
              </a:rPr>
              <a:t>three following </a:t>
            </a:r>
            <a:r>
              <a:rPr sz="2800" spc="-5" dirty="0">
                <a:latin typeface="Calibri"/>
                <a:cs typeface="Calibri"/>
              </a:rPr>
              <a:t>financial </a:t>
            </a:r>
            <a:r>
              <a:rPr sz="2800" spc="-20" dirty="0">
                <a:latin typeface="Calibri"/>
                <a:cs typeface="Calibri"/>
              </a:rPr>
              <a:t>statements are </a:t>
            </a:r>
            <a:r>
              <a:rPr sz="2800" spc="-15" dirty="0">
                <a:latin typeface="Calibri"/>
                <a:cs typeface="Calibri"/>
              </a:rPr>
              <a:t>prepared 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preparation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final</a:t>
            </a:r>
            <a:r>
              <a:rPr sz="2800" spc="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accounts:</a:t>
            </a:r>
            <a:endParaRPr sz="2800">
              <a:latin typeface="Calibri"/>
              <a:cs typeface="Calibri"/>
            </a:endParaRPr>
          </a:p>
          <a:p>
            <a:pPr marL="12700" marR="10795">
              <a:lnSpc>
                <a:spcPct val="100000"/>
              </a:lnSpc>
              <a:buFont typeface="Calibri"/>
              <a:buAutoNum type="romanLcParenBoth"/>
              <a:tabLst>
                <a:tab pos="412115" algn="l"/>
              </a:tabLst>
            </a:pPr>
            <a:r>
              <a:rPr sz="2800" b="1" spc="-35" dirty="0">
                <a:latin typeface="Calibri"/>
                <a:cs typeface="Calibri"/>
              </a:rPr>
              <a:t>Trading </a:t>
            </a:r>
            <a:r>
              <a:rPr sz="2800" b="1" spc="-10" dirty="0">
                <a:latin typeface="Calibri"/>
                <a:cs typeface="Calibri"/>
              </a:rPr>
              <a:t>account</a:t>
            </a:r>
            <a:r>
              <a:rPr sz="2800" spc="-10" dirty="0">
                <a:latin typeface="Calibri"/>
                <a:cs typeface="Calibri"/>
              </a:rPr>
              <a:t>: </a:t>
            </a:r>
            <a:r>
              <a:rPr sz="2800" spc="-5" dirty="0">
                <a:latin typeface="Calibri"/>
                <a:cs typeface="Calibri"/>
              </a:rPr>
              <a:t>It </a:t>
            </a:r>
            <a:r>
              <a:rPr sz="2800" spc="-10" dirty="0">
                <a:latin typeface="Calibri"/>
                <a:cs typeface="Calibri"/>
              </a:rPr>
              <a:t>shows </a:t>
            </a:r>
            <a:r>
              <a:rPr sz="2800" spc="-15" dirty="0">
                <a:latin typeface="Calibri"/>
                <a:cs typeface="Calibri"/>
              </a:rPr>
              <a:t>gross profit/loss </a:t>
            </a:r>
            <a:r>
              <a:rPr sz="2800" spc="-5" dirty="0">
                <a:latin typeface="Calibri"/>
                <a:cs typeface="Calibri"/>
              </a:rPr>
              <a:t>of the  </a:t>
            </a:r>
            <a:r>
              <a:rPr sz="2800" spc="-10" dirty="0">
                <a:latin typeface="Calibri"/>
                <a:cs typeface="Calibri"/>
              </a:rPr>
              <a:t>business.</a:t>
            </a:r>
            <a:endParaRPr sz="2800">
              <a:latin typeface="Calibri"/>
              <a:cs typeface="Calibri"/>
            </a:endParaRPr>
          </a:p>
          <a:p>
            <a:pPr marL="12700" marR="12065">
              <a:lnSpc>
                <a:spcPct val="100000"/>
              </a:lnSpc>
              <a:buFont typeface="Calibri"/>
              <a:buAutoNum type="romanLcParenBoth"/>
              <a:tabLst>
                <a:tab pos="474980" algn="l"/>
              </a:tabLst>
            </a:pPr>
            <a:r>
              <a:rPr sz="2800" b="1" spc="-10" dirty="0">
                <a:latin typeface="Calibri"/>
                <a:cs typeface="Calibri"/>
              </a:rPr>
              <a:t>Profit </a:t>
            </a:r>
            <a:r>
              <a:rPr sz="2800" b="1" spc="-5" dirty="0">
                <a:latin typeface="Calibri"/>
                <a:cs typeface="Calibri"/>
              </a:rPr>
              <a:t>&amp; loss account</a:t>
            </a:r>
            <a:r>
              <a:rPr sz="2800" spc="-5" dirty="0">
                <a:latin typeface="Calibri"/>
                <a:cs typeface="Calibri"/>
              </a:rPr>
              <a:t>: It </a:t>
            </a:r>
            <a:r>
              <a:rPr sz="2800" spc="-10" dirty="0">
                <a:latin typeface="Calibri"/>
                <a:cs typeface="Calibri"/>
              </a:rPr>
              <a:t>shows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net </a:t>
            </a:r>
            <a:r>
              <a:rPr sz="2800" spc="-15" dirty="0">
                <a:latin typeface="Calibri"/>
                <a:cs typeface="Calibri"/>
              </a:rPr>
              <a:t>profit/loss  </a:t>
            </a:r>
            <a:r>
              <a:rPr sz="2800" spc="-5" dirty="0">
                <a:latin typeface="Calibri"/>
                <a:cs typeface="Calibri"/>
              </a:rPr>
              <a:t>of the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business.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  <a:buFont typeface="Calibri"/>
              <a:buAutoNum type="romanLcParenBoth"/>
              <a:tabLst>
                <a:tab pos="570865" algn="l"/>
              </a:tabLst>
            </a:pPr>
            <a:r>
              <a:rPr sz="2800" b="1" dirty="0">
                <a:latin typeface="Calibri"/>
                <a:cs typeface="Calibri"/>
              </a:rPr>
              <a:t>Balance </a:t>
            </a:r>
            <a:r>
              <a:rPr sz="2800" b="1" spc="-5" dirty="0">
                <a:latin typeface="Calibri"/>
                <a:cs typeface="Calibri"/>
              </a:rPr>
              <a:t>sheet</a:t>
            </a:r>
            <a:r>
              <a:rPr sz="2800" spc="-5" dirty="0">
                <a:latin typeface="Calibri"/>
                <a:cs typeface="Calibri"/>
              </a:rPr>
              <a:t>: It </a:t>
            </a:r>
            <a:r>
              <a:rPr sz="2800" spc="-10" dirty="0">
                <a:latin typeface="Calibri"/>
                <a:cs typeface="Calibri"/>
              </a:rPr>
              <a:t>shows </a:t>
            </a:r>
            <a:r>
              <a:rPr sz="2800" spc="-5" dirty="0">
                <a:latin typeface="Calibri"/>
                <a:cs typeface="Calibri"/>
              </a:rPr>
              <a:t>the financial position </a:t>
            </a:r>
            <a:r>
              <a:rPr sz="2800" spc="5" dirty="0">
                <a:latin typeface="Calibri"/>
                <a:cs typeface="Calibri"/>
              </a:rPr>
              <a:t>of 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business.</a:t>
            </a:r>
            <a:endParaRPr sz="2800">
              <a:latin typeface="Calibri"/>
              <a:cs typeface="Calibri"/>
            </a:endParaRPr>
          </a:p>
          <a:p>
            <a:pPr marL="12700" marR="6350">
              <a:lnSpc>
                <a:spcPct val="100000"/>
              </a:lnSpc>
              <a:tabLst>
                <a:tab pos="994410" algn="l"/>
                <a:tab pos="1590040" algn="l"/>
                <a:tab pos="3042920" algn="l"/>
                <a:tab pos="3458845" algn="l"/>
                <a:tab pos="4069715" algn="l"/>
                <a:tab pos="4935855" algn="l"/>
                <a:tab pos="5360670" algn="l"/>
                <a:tab pos="5973445" algn="l"/>
                <a:tab pos="6729730" algn="l"/>
              </a:tabLst>
            </a:pPr>
            <a:r>
              <a:rPr sz="2800" spc="-10" dirty="0">
                <a:latin typeface="Calibri"/>
                <a:cs typeface="Calibri"/>
              </a:rPr>
              <a:t>Thes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45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pa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ed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30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os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0" dirty="0">
                <a:latin typeface="Calibri"/>
                <a:cs typeface="Calibri"/>
              </a:rPr>
              <a:t>y</a:t>
            </a:r>
            <a:r>
              <a:rPr sz="2800" spc="-5" dirty="0">
                <a:latin typeface="Calibri"/>
                <a:cs typeface="Calibri"/>
              </a:rPr>
              <a:t>ear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hen</a:t>
            </a:r>
            <a:r>
              <a:rPr sz="2800" spc="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e  </a:t>
            </a:r>
            <a:r>
              <a:rPr sz="2800" spc="-10" dirty="0">
                <a:latin typeface="Calibri"/>
                <a:cs typeface="Calibri"/>
              </a:rPr>
              <a:t>known </a:t>
            </a:r>
            <a:r>
              <a:rPr sz="2800" spc="-5" dirty="0">
                <a:latin typeface="Calibri"/>
                <a:cs typeface="Calibri"/>
              </a:rPr>
              <a:t>as </a:t>
            </a:r>
            <a:r>
              <a:rPr sz="2800" b="1" i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final</a:t>
            </a:r>
            <a:r>
              <a:rPr sz="2800" b="1" i="1" u="heavy" spc="5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b="1" i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accounts</a:t>
            </a:r>
            <a:r>
              <a:rPr sz="2800" spc="-15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07004" y="393268"/>
            <a:ext cx="329882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-25" dirty="0">
                <a:solidFill>
                  <a:srgbClr val="EEAC29"/>
                </a:solidFill>
              </a:rPr>
              <a:t>Preparation</a:t>
            </a:r>
            <a:endParaRPr sz="5400"/>
          </a:p>
        </p:txBody>
      </p:sp>
      <p:sp>
        <p:nvSpPr>
          <p:cNvPr id="4" name="object 4"/>
          <p:cNvSpPr/>
          <p:nvPr/>
        </p:nvSpPr>
        <p:spPr>
          <a:xfrm>
            <a:off x="2627376" y="1772411"/>
            <a:ext cx="6337300" cy="4401820"/>
          </a:xfrm>
          <a:custGeom>
            <a:avLst/>
            <a:gdLst/>
            <a:ahLst/>
            <a:cxnLst/>
            <a:rect l="l" t="t" r="r" b="b"/>
            <a:pathLst>
              <a:path w="6337300" h="4401820">
                <a:moveTo>
                  <a:pt x="0" y="4401312"/>
                </a:moveTo>
                <a:lnTo>
                  <a:pt x="6336791" y="4401312"/>
                </a:lnTo>
                <a:lnTo>
                  <a:pt x="6336791" y="0"/>
                </a:lnTo>
                <a:lnTo>
                  <a:pt x="0" y="0"/>
                </a:lnTo>
                <a:lnTo>
                  <a:pt x="0" y="4401312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707004" y="1797176"/>
            <a:ext cx="6181725" cy="4293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Final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balances of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all the accounts in  the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ledger are transferred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to trial 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balance. From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trial balance,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expenses  and income accounts are transferred 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to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trading account and profit and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loss 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account.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Accounts, with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balances, 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which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are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to be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carried forward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to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the  next </a:t>
            </a:r>
            <a:r>
              <a:rPr sz="2800" spc="-35" dirty="0">
                <a:solidFill>
                  <a:srgbClr val="0D0D0D"/>
                </a:solidFill>
                <a:latin typeface="Arial"/>
                <a:cs typeface="Arial"/>
              </a:rPr>
              <a:t>year,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are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shown in the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balance  sheet.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The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balance sheet </a:t>
            </a:r>
            <a:r>
              <a:rPr sz="2800" spc="-5" dirty="0">
                <a:solidFill>
                  <a:srgbClr val="0D0D0D"/>
                </a:solidFill>
                <a:latin typeface="Arial"/>
                <a:cs typeface="Arial"/>
              </a:rPr>
              <a:t>constitutes  the final stage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of</a:t>
            </a:r>
            <a:r>
              <a:rPr sz="2800" spc="2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D0D0D"/>
                </a:solidFill>
                <a:latin typeface="Arial"/>
                <a:cs typeface="Arial"/>
              </a:rPr>
              <a:t>accounting.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25712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42642" y="245490"/>
            <a:ext cx="500189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-70" dirty="0">
                <a:solidFill>
                  <a:srgbClr val="042C5B"/>
                </a:solidFill>
              </a:rPr>
              <a:t>Trading</a:t>
            </a:r>
            <a:r>
              <a:rPr sz="6000" spc="-80" dirty="0">
                <a:solidFill>
                  <a:srgbClr val="042C5B"/>
                </a:solidFill>
              </a:rPr>
              <a:t> </a:t>
            </a:r>
            <a:r>
              <a:rPr sz="6000" spc="-20" dirty="0">
                <a:solidFill>
                  <a:srgbClr val="042C5B"/>
                </a:solidFill>
              </a:rPr>
              <a:t>Account</a:t>
            </a:r>
            <a:endParaRPr sz="6000"/>
          </a:p>
        </p:txBody>
      </p:sp>
      <p:sp>
        <p:nvSpPr>
          <p:cNvPr id="4" name="object 4"/>
          <p:cNvSpPr txBox="1"/>
          <p:nvPr/>
        </p:nvSpPr>
        <p:spPr>
          <a:xfrm>
            <a:off x="1842642" y="1696973"/>
            <a:ext cx="6871970" cy="4963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3600" spc="-50" dirty="0">
                <a:latin typeface="Calibri"/>
                <a:cs typeface="Calibri"/>
              </a:rPr>
              <a:t>Trading </a:t>
            </a:r>
            <a:r>
              <a:rPr sz="3600" spc="-10" dirty="0">
                <a:latin typeface="Calibri"/>
                <a:cs typeface="Calibri"/>
              </a:rPr>
              <a:t>account </a:t>
            </a:r>
            <a:r>
              <a:rPr sz="3600" dirty="0">
                <a:latin typeface="Calibri"/>
                <a:cs typeface="Calibri"/>
              </a:rPr>
              <a:t>is the </a:t>
            </a:r>
            <a:r>
              <a:rPr sz="3600" spc="-25" dirty="0">
                <a:latin typeface="Calibri"/>
                <a:cs typeface="Calibri"/>
              </a:rPr>
              <a:t>first stage </a:t>
            </a:r>
            <a:r>
              <a:rPr sz="3600" dirty="0">
                <a:latin typeface="Calibri"/>
                <a:cs typeface="Calibri"/>
              </a:rPr>
              <a:t>in  the </a:t>
            </a:r>
            <a:r>
              <a:rPr sz="3600" spc="-15" dirty="0">
                <a:latin typeface="Calibri"/>
                <a:cs typeface="Calibri"/>
              </a:rPr>
              <a:t>process</a:t>
            </a:r>
            <a:r>
              <a:rPr sz="3600" spc="780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of </a:t>
            </a:r>
            <a:r>
              <a:rPr sz="3600" spc="-20" dirty="0">
                <a:latin typeface="Calibri"/>
                <a:cs typeface="Calibri"/>
              </a:rPr>
              <a:t>preparation </a:t>
            </a:r>
            <a:r>
              <a:rPr sz="3600" spc="-5" dirty="0">
                <a:latin typeface="Calibri"/>
                <a:cs typeface="Calibri"/>
              </a:rPr>
              <a:t>of </a:t>
            </a:r>
            <a:r>
              <a:rPr sz="3600" dirty="0">
                <a:latin typeface="Calibri"/>
                <a:cs typeface="Calibri"/>
              </a:rPr>
              <a:t>the  </a:t>
            </a:r>
            <a:r>
              <a:rPr sz="3600" spc="-5" dirty="0">
                <a:latin typeface="Calibri"/>
                <a:cs typeface="Calibri"/>
              </a:rPr>
              <a:t>final </a:t>
            </a:r>
            <a:r>
              <a:rPr sz="3600" spc="-10" dirty="0">
                <a:latin typeface="Calibri"/>
                <a:cs typeface="Calibri"/>
              </a:rPr>
              <a:t>accounts. </a:t>
            </a:r>
            <a:r>
              <a:rPr sz="3600" spc="-45" dirty="0">
                <a:latin typeface="Calibri"/>
                <a:cs typeface="Calibri"/>
              </a:rPr>
              <a:t>Trading </a:t>
            </a:r>
            <a:r>
              <a:rPr sz="3600" spc="-10" dirty="0">
                <a:latin typeface="Calibri"/>
                <a:cs typeface="Calibri"/>
              </a:rPr>
              <a:t>account  </a:t>
            </a:r>
            <a:r>
              <a:rPr sz="3600" spc="-15" dirty="0">
                <a:latin typeface="Calibri"/>
                <a:cs typeface="Calibri"/>
              </a:rPr>
              <a:t>shows </a:t>
            </a:r>
            <a:r>
              <a:rPr sz="3600" dirty="0">
                <a:latin typeface="Calibri"/>
                <a:cs typeface="Calibri"/>
              </a:rPr>
              <a:t>the </a:t>
            </a:r>
            <a:r>
              <a:rPr sz="3600" spc="-15" dirty="0">
                <a:latin typeface="Calibri"/>
                <a:cs typeface="Calibri"/>
              </a:rPr>
              <a:t>gross profit </a:t>
            </a:r>
            <a:r>
              <a:rPr sz="3600" dirty="0">
                <a:latin typeface="Calibri"/>
                <a:cs typeface="Calibri"/>
              </a:rPr>
              <a:t>or </a:t>
            </a:r>
            <a:r>
              <a:rPr sz="3600" spc="-15" dirty="0">
                <a:latin typeface="Calibri"/>
                <a:cs typeface="Calibri"/>
              </a:rPr>
              <a:t>gross </a:t>
            </a:r>
            <a:r>
              <a:rPr sz="3600" dirty="0">
                <a:latin typeface="Calibri"/>
                <a:cs typeface="Calibri"/>
              </a:rPr>
              <a:t>loss  </a:t>
            </a:r>
            <a:r>
              <a:rPr sz="3600" spc="-5" dirty="0">
                <a:latin typeface="Calibri"/>
                <a:cs typeface="Calibri"/>
              </a:rPr>
              <a:t>during </a:t>
            </a:r>
            <a:r>
              <a:rPr sz="3600" dirty="0">
                <a:latin typeface="Calibri"/>
                <a:cs typeface="Calibri"/>
              </a:rPr>
              <a:t>an </a:t>
            </a:r>
            <a:r>
              <a:rPr sz="3600" spc="-10" dirty="0">
                <a:latin typeface="Calibri"/>
                <a:cs typeface="Calibri"/>
              </a:rPr>
              <a:t>accounting </a:t>
            </a:r>
            <a:r>
              <a:rPr sz="3600" spc="-85" dirty="0">
                <a:latin typeface="Calibri"/>
                <a:cs typeface="Calibri"/>
              </a:rPr>
              <a:t>year. </a:t>
            </a:r>
            <a:r>
              <a:rPr sz="3600" dirty="0">
                <a:latin typeface="Calibri"/>
                <a:cs typeface="Calibri"/>
              </a:rPr>
              <a:t>Its main  </a:t>
            </a:r>
            <a:r>
              <a:rPr sz="3600" spc="-10" dirty="0">
                <a:latin typeface="Calibri"/>
                <a:cs typeface="Calibri"/>
              </a:rPr>
              <a:t>components </a:t>
            </a:r>
            <a:r>
              <a:rPr sz="3600" spc="-20" dirty="0">
                <a:latin typeface="Calibri"/>
                <a:cs typeface="Calibri"/>
              </a:rPr>
              <a:t>are </a:t>
            </a:r>
            <a:r>
              <a:rPr sz="3600" spc="-5" dirty="0">
                <a:latin typeface="Calibri"/>
                <a:cs typeface="Calibri"/>
              </a:rPr>
              <a:t>sales, </a:t>
            </a:r>
            <a:r>
              <a:rPr sz="3600" dirty="0">
                <a:latin typeface="Calibri"/>
                <a:cs typeface="Calibri"/>
              </a:rPr>
              <a:t>services  </a:t>
            </a:r>
            <a:r>
              <a:rPr sz="3600" spc="-20" dirty="0">
                <a:latin typeface="Calibri"/>
                <a:cs typeface="Calibri"/>
              </a:rPr>
              <a:t>rendered </a:t>
            </a:r>
            <a:r>
              <a:rPr sz="3600" dirty="0">
                <a:latin typeface="Calibri"/>
                <a:cs typeface="Calibri"/>
              </a:rPr>
              <a:t>in </a:t>
            </a:r>
            <a:r>
              <a:rPr sz="3600" spc="-10" dirty="0">
                <a:latin typeface="Calibri"/>
                <a:cs typeface="Calibri"/>
              </a:rPr>
              <a:t>the credit </a:t>
            </a:r>
            <a:r>
              <a:rPr sz="3600" spc="-5" dirty="0">
                <a:latin typeface="Calibri"/>
                <a:cs typeface="Calibri"/>
              </a:rPr>
              <a:t>side of such  sales </a:t>
            </a:r>
            <a:r>
              <a:rPr sz="3600" dirty="0">
                <a:latin typeface="Calibri"/>
                <a:cs typeface="Calibri"/>
              </a:rPr>
              <a:t>or </a:t>
            </a:r>
            <a:r>
              <a:rPr sz="3600" spc="-5" dirty="0">
                <a:latin typeface="Calibri"/>
                <a:cs typeface="Calibri"/>
              </a:rPr>
              <a:t>services </a:t>
            </a:r>
            <a:r>
              <a:rPr sz="3600" spc="-20" dirty="0">
                <a:latin typeface="Calibri"/>
                <a:cs typeface="Calibri"/>
              </a:rPr>
              <a:t>rendered </a:t>
            </a:r>
            <a:r>
              <a:rPr sz="3600" spc="-10" dirty="0">
                <a:latin typeface="Calibri"/>
                <a:cs typeface="Calibri"/>
              </a:rPr>
              <a:t>in </a:t>
            </a:r>
            <a:r>
              <a:rPr sz="3600" dirty="0">
                <a:latin typeface="Calibri"/>
                <a:cs typeface="Calibri"/>
              </a:rPr>
              <a:t>the  </a:t>
            </a:r>
            <a:r>
              <a:rPr sz="3600" spc="-5" dirty="0">
                <a:latin typeface="Calibri"/>
                <a:cs typeface="Calibri"/>
              </a:rPr>
              <a:t>debit</a:t>
            </a:r>
            <a:r>
              <a:rPr sz="3600" spc="-25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side.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" y="0"/>
            <a:ext cx="9128759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70633" y="326263"/>
            <a:ext cx="680720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25" dirty="0">
                <a:solidFill>
                  <a:srgbClr val="A9FFFF"/>
                </a:solidFill>
              </a:rPr>
              <a:t>Features </a:t>
            </a:r>
            <a:r>
              <a:rPr sz="4800" dirty="0">
                <a:solidFill>
                  <a:srgbClr val="A9FFFF"/>
                </a:solidFill>
              </a:rPr>
              <a:t>of </a:t>
            </a:r>
            <a:r>
              <a:rPr sz="4800" spc="-15" dirty="0">
                <a:solidFill>
                  <a:srgbClr val="A9FFFF"/>
                </a:solidFill>
              </a:rPr>
              <a:t>trading</a:t>
            </a:r>
            <a:r>
              <a:rPr sz="4800" spc="-40" dirty="0">
                <a:solidFill>
                  <a:srgbClr val="A9FFFF"/>
                </a:solidFill>
              </a:rPr>
              <a:t> </a:t>
            </a:r>
            <a:r>
              <a:rPr sz="4800" spc="-15" dirty="0">
                <a:solidFill>
                  <a:srgbClr val="A9FFFF"/>
                </a:solidFill>
              </a:rPr>
              <a:t>account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1770633" y="1909952"/>
            <a:ext cx="7117080" cy="2952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350" indent="-342900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355600" algn="l"/>
              </a:tabLst>
            </a:pPr>
            <a:r>
              <a:rPr sz="3200" spc="-5" dirty="0">
                <a:solidFill>
                  <a:srgbClr val="63B3B6"/>
                </a:solidFill>
                <a:latin typeface="Calibri"/>
                <a:cs typeface="Calibri"/>
              </a:rPr>
              <a:t>It is </a:t>
            </a:r>
            <a:r>
              <a:rPr sz="3200" dirty="0">
                <a:solidFill>
                  <a:srgbClr val="63B3B6"/>
                </a:solidFill>
                <a:latin typeface="Calibri"/>
                <a:cs typeface="Calibri"/>
              </a:rPr>
              <a:t>the </a:t>
            </a:r>
            <a:r>
              <a:rPr sz="3200" spc="-25" dirty="0">
                <a:solidFill>
                  <a:srgbClr val="63B3B6"/>
                </a:solidFill>
                <a:latin typeface="Calibri"/>
                <a:cs typeface="Calibri"/>
              </a:rPr>
              <a:t>first </a:t>
            </a:r>
            <a:r>
              <a:rPr sz="3200" spc="-20" dirty="0">
                <a:solidFill>
                  <a:srgbClr val="63B3B6"/>
                </a:solidFill>
                <a:latin typeface="Calibri"/>
                <a:cs typeface="Calibri"/>
              </a:rPr>
              <a:t>stage </a:t>
            </a:r>
            <a:r>
              <a:rPr sz="3200" spc="-5" dirty="0">
                <a:solidFill>
                  <a:srgbClr val="63B3B6"/>
                </a:solidFill>
                <a:latin typeface="Calibri"/>
                <a:cs typeface="Calibri"/>
              </a:rPr>
              <a:t>In </a:t>
            </a:r>
            <a:r>
              <a:rPr sz="3200" dirty="0">
                <a:solidFill>
                  <a:srgbClr val="63B3B6"/>
                </a:solidFill>
                <a:latin typeface="Calibri"/>
                <a:cs typeface="Calibri"/>
              </a:rPr>
              <a:t>the </a:t>
            </a:r>
            <a:r>
              <a:rPr sz="3200" spc="-15" dirty="0">
                <a:solidFill>
                  <a:srgbClr val="63B3B6"/>
                </a:solidFill>
                <a:latin typeface="Calibri"/>
                <a:cs typeface="Calibri"/>
              </a:rPr>
              <a:t>preparation </a:t>
            </a:r>
            <a:r>
              <a:rPr sz="3200" dirty="0">
                <a:solidFill>
                  <a:srgbClr val="63B3B6"/>
                </a:solidFill>
                <a:latin typeface="Calibri"/>
                <a:cs typeface="Calibri"/>
              </a:rPr>
              <a:t>of  </a:t>
            </a:r>
            <a:r>
              <a:rPr sz="3200" spc="-5" dirty="0">
                <a:solidFill>
                  <a:srgbClr val="63B3B6"/>
                </a:solidFill>
                <a:latin typeface="Calibri"/>
                <a:cs typeface="Calibri"/>
              </a:rPr>
              <a:t>final </a:t>
            </a:r>
            <a:r>
              <a:rPr sz="3200" spc="-10" dirty="0">
                <a:solidFill>
                  <a:srgbClr val="63B3B6"/>
                </a:solidFill>
                <a:latin typeface="Calibri"/>
                <a:cs typeface="Calibri"/>
              </a:rPr>
              <a:t>accounts </a:t>
            </a:r>
            <a:r>
              <a:rPr sz="3200" dirty="0">
                <a:solidFill>
                  <a:srgbClr val="63B3B6"/>
                </a:solidFill>
                <a:latin typeface="Calibri"/>
                <a:cs typeface="Calibri"/>
              </a:rPr>
              <a:t>of a </a:t>
            </a:r>
            <a:r>
              <a:rPr sz="3200" spc="-10" dirty="0">
                <a:solidFill>
                  <a:srgbClr val="63B3B6"/>
                </a:solidFill>
                <a:latin typeface="Calibri"/>
                <a:cs typeface="Calibri"/>
              </a:rPr>
              <a:t>trading</a:t>
            </a:r>
            <a:r>
              <a:rPr sz="3200" spc="35" dirty="0">
                <a:solidFill>
                  <a:srgbClr val="63B3B6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63B3B6"/>
                </a:solidFill>
                <a:latin typeface="Calibri"/>
                <a:cs typeface="Calibri"/>
              </a:rPr>
              <a:t>concern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buAutoNum type="arabicPeriod"/>
              <a:tabLst>
                <a:tab pos="355600" algn="l"/>
                <a:tab pos="731520" algn="l"/>
                <a:tab pos="2943225" algn="l"/>
                <a:tab pos="5338445" algn="l"/>
              </a:tabLst>
            </a:pPr>
            <a:r>
              <a:rPr sz="3200" spc="-5" dirty="0">
                <a:solidFill>
                  <a:srgbClr val="63B3B6"/>
                </a:solidFill>
                <a:latin typeface="Calibri"/>
                <a:cs typeface="Calibri"/>
              </a:rPr>
              <a:t>It	</a:t>
            </a:r>
            <a:r>
              <a:rPr sz="3200" spc="-20" dirty="0">
                <a:solidFill>
                  <a:srgbClr val="63B3B6"/>
                </a:solidFill>
                <a:latin typeface="Calibri"/>
                <a:cs typeface="Calibri"/>
              </a:rPr>
              <a:t>records</a:t>
            </a:r>
            <a:r>
              <a:rPr sz="3200" spc="365" dirty="0">
                <a:solidFill>
                  <a:srgbClr val="63B3B6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63B3B6"/>
                </a:solidFill>
                <a:latin typeface="Calibri"/>
                <a:cs typeface="Calibri"/>
              </a:rPr>
              <a:t>only	net</a:t>
            </a:r>
            <a:r>
              <a:rPr sz="3200" spc="360" dirty="0">
                <a:solidFill>
                  <a:srgbClr val="63B3B6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63B3B6"/>
                </a:solidFill>
                <a:latin typeface="Calibri"/>
                <a:cs typeface="Calibri"/>
              </a:rPr>
              <a:t>sales</a:t>
            </a:r>
            <a:r>
              <a:rPr sz="3200" spc="360" dirty="0">
                <a:solidFill>
                  <a:srgbClr val="63B3B6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63B3B6"/>
                </a:solidFill>
                <a:latin typeface="Calibri"/>
                <a:cs typeface="Calibri"/>
              </a:rPr>
              <a:t>and	</a:t>
            </a:r>
            <a:r>
              <a:rPr sz="3200" spc="-10" dirty="0">
                <a:solidFill>
                  <a:srgbClr val="63B3B6"/>
                </a:solidFill>
                <a:latin typeface="Calibri"/>
                <a:cs typeface="Calibri"/>
              </a:rPr>
              <a:t>direct </a:t>
            </a:r>
            <a:r>
              <a:rPr sz="3200" spc="-20" dirty="0">
                <a:solidFill>
                  <a:srgbClr val="63B3B6"/>
                </a:solidFill>
                <a:latin typeface="Calibri"/>
                <a:cs typeface="Calibri"/>
              </a:rPr>
              <a:t>cost  </a:t>
            </a:r>
            <a:r>
              <a:rPr sz="3200" dirty="0">
                <a:solidFill>
                  <a:srgbClr val="63B3B6"/>
                </a:solidFill>
                <a:latin typeface="Calibri"/>
                <a:cs typeface="Calibri"/>
              </a:rPr>
              <a:t>of </a:t>
            </a:r>
            <a:r>
              <a:rPr sz="3200" spc="-10" dirty="0">
                <a:solidFill>
                  <a:srgbClr val="63B3B6"/>
                </a:solidFill>
                <a:latin typeface="Calibri"/>
                <a:cs typeface="Calibri"/>
              </a:rPr>
              <a:t>goods</a:t>
            </a:r>
            <a:r>
              <a:rPr sz="3200" spc="-5" dirty="0">
                <a:solidFill>
                  <a:srgbClr val="63B3B6"/>
                </a:solidFill>
                <a:latin typeface="Calibri"/>
                <a:cs typeface="Calibri"/>
              </a:rPr>
              <a:t> sold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3200" spc="-5" dirty="0">
                <a:solidFill>
                  <a:srgbClr val="63B3B6"/>
                </a:solidFill>
                <a:latin typeface="Calibri"/>
                <a:cs typeface="Calibri"/>
              </a:rPr>
              <a:t>The balance </a:t>
            </a:r>
            <a:r>
              <a:rPr sz="3200" dirty="0">
                <a:solidFill>
                  <a:srgbClr val="63B3B6"/>
                </a:solidFill>
                <a:latin typeface="Calibri"/>
                <a:cs typeface="Calibri"/>
              </a:rPr>
              <a:t>of this </a:t>
            </a:r>
            <a:r>
              <a:rPr sz="3200" spc="-10" dirty="0">
                <a:solidFill>
                  <a:srgbClr val="63B3B6"/>
                </a:solidFill>
                <a:latin typeface="Calibri"/>
                <a:cs typeface="Calibri"/>
              </a:rPr>
              <a:t>account </a:t>
            </a:r>
            <a:r>
              <a:rPr sz="3200" dirty="0">
                <a:solidFill>
                  <a:srgbClr val="63B3B6"/>
                </a:solidFill>
                <a:latin typeface="Calibri"/>
                <a:cs typeface="Calibri"/>
              </a:rPr>
              <a:t>discloses the  </a:t>
            </a:r>
            <a:r>
              <a:rPr sz="3200" spc="-10" dirty="0">
                <a:solidFill>
                  <a:srgbClr val="63B3B6"/>
                </a:solidFill>
                <a:latin typeface="Calibri"/>
                <a:cs typeface="Calibri"/>
              </a:rPr>
              <a:t>gross </a:t>
            </a:r>
            <a:r>
              <a:rPr sz="3200" spc="-15" dirty="0">
                <a:solidFill>
                  <a:srgbClr val="63B3B6"/>
                </a:solidFill>
                <a:latin typeface="Calibri"/>
                <a:cs typeface="Calibri"/>
              </a:rPr>
              <a:t>profit </a:t>
            </a:r>
            <a:r>
              <a:rPr sz="3200" dirty="0">
                <a:solidFill>
                  <a:srgbClr val="63B3B6"/>
                </a:solidFill>
                <a:latin typeface="Calibri"/>
                <a:cs typeface="Calibri"/>
              </a:rPr>
              <a:t>or </a:t>
            </a:r>
            <a:r>
              <a:rPr sz="3200" spc="-10" dirty="0">
                <a:solidFill>
                  <a:srgbClr val="63B3B6"/>
                </a:solidFill>
                <a:latin typeface="Calibri"/>
                <a:cs typeface="Calibri"/>
              </a:rPr>
              <a:t>gross</a:t>
            </a:r>
            <a:r>
              <a:rPr sz="3200" spc="-30" dirty="0">
                <a:solidFill>
                  <a:srgbClr val="63B3B6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63B3B6"/>
                </a:solidFill>
                <a:latin typeface="Calibri"/>
                <a:cs typeface="Calibri"/>
              </a:rPr>
              <a:t>loss</a:t>
            </a:r>
            <a:endParaRPr sz="32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751583" y="4951095"/>
          <a:ext cx="7154545" cy="13822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68320"/>
                <a:gridCol w="866775"/>
                <a:gridCol w="2513965"/>
                <a:gridCol w="705485"/>
              </a:tblGrid>
              <a:tr h="447294">
                <a:tc>
                  <a:txBody>
                    <a:bodyPr/>
                    <a:lstStyle/>
                    <a:p>
                      <a:pPr marL="31750">
                        <a:lnSpc>
                          <a:spcPts val="3045"/>
                        </a:lnSpc>
                        <a:tabLst>
                          <a:tab pos="1456690" algn="l"/>
                        </a:tabLst>
                      </a:pPr>
                      <a:r>
                        <a:rPr sz="3200" spc="-5" dirty="0">
                          <a:solidFill>
                            <a:srgbClr val="63B3B6"/>
                          </a:solidFill>
                          <a:latin typeface="Calibri"/>
                          <a:cs typeface="Calibri"/>
                        </a:rPr>
                        <a:t>4.</a:t>
                      </a:r>
                      <a:r>
                        <a:rPr sz="3200" spc="-455" dirty="0">
                          <a:solidFill>
                            <a:srgbClr val="63B3B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200" spc="-5" dirty="0">
                          <a:solidFill>
                            <a:srgbClr val="63B3B6"/>
                          </a:solidFill>
                          <a:latin typeface="Calibri"/>
                          <a:cs typeface="Calibri"/>
                        </a:rPr>
                        <a:t>The	</a:t>
                      </a:r>
                      <a:r>
                        <a:rPr sz="3200" dirty="0">
                          <a:solidFill>
                            <a:srgbClr val="63B3B6"/>
                          </a:solidFill>
                          <a:latin typeface="Calibri"/>
                          <a:cs typeface="Calibri"/>
                        </a:rPr>
                        <a:t>balance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ts val="3045"/>
                        </a:lnSpc>
                      </a:pPr>
                      <a:r>
                        <a:rPr sz="3200" dirty="0">
                          <a:solidFill>
                            <a:srgbClr val="63B3B6"/>
                          </a:solidFill>
                          <a:latin typeface="Calibri"/>
                          <a:cs typeface="Calibri"/>
                        </a:rPr>
                        <a:t>of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ts val="3045"/>
                        </a:lnSpc>
                        <a:tabLst>
                          <a:tab pos="1153795" algn="l"/>
                        </a:tabLst>
                      </a:pPr>
                      <a:r>
                        <a:rPr sz="3200" dirty="0">
                          <a:solidFill>
                            <a:srgbClr val="63B3B6"/>
                          </a:solidFill>
                          <a:latin typeface="Calibri"/>
                          <a:cs typeface="Calibri"/>
                        </a:rPr>
                        <a:t>this	</a:t>
                      </a:r>
                      <a:r>
                        <a:rPr sz="3200" spc="-5" dirty="0">
                          <a:solidFill>
                            <a:srgbClr val="63B3B6"/>
                          </a:solidFill>
                          <a:latin typeface="Calibri"/>
                          <a:cs typeface="Calibri"/>
                        </a:rPr>
                        <a:t>account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ts val="3045"/>
                        </a:lnSpc>
                      </a:pPr>
                      <a:r>
                        <a:rPr sz="3200" spc="-5" dirty="0">
                          <a:solidFill>
                            <a:srgbClr val="63B3B6"/>
                          </a:solidFill>
                          <a:latin typeface="Calibri"/>
                          <a:cs typeface="Calibri"/>
                        </a:rPr>
                        <a:t>is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487680">
                <a:tc>
                  <a:txBody>
                    <a:bodyPr/>
                    <a:lstStyle/>
                    <a:p>
                      <a:pPr marL="374650">
                        <a:lnSpc>
                          <a:spcPts val="3360"/>
                        </a:lnSpc>
                        <a:tabLst>
                          <a:tab pos="2584450" algn="l"/>
                        </a:tabLst>
                      </a:pPr>
                      <a:r>
                        <a:rPr sz="3200" spc="-25" dirty="0">
                          <a:solidFill>
                            <a:srgbClr val="63B3B6"/>
                          </a:solidFill>
                          <a:latin typeface="Calibri"/>
                          <a:cs typeface="Calibri"/>
                        </a:rPr>
                        <a:t>transferred	</a:t>
                      </a:r>
                      <a:r>
                        <a:rPr sz="3200" spc="-45" dirty="0">
                          <a:solidFill>
                            <a:srgbClr val="63B3B6"/>
                          </a:solidFill>
                          <a:latin typeface="Calibri"/>
                          <a:cs typeface="Calibri"/>
                        </a:rPr>
                        <a:t>to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ts val="3360"/>
                        </a:lnSpc>
                      </a:pPr>
                      <a:r>
                        <a:rPr sz="3200" dirty="0">
                          <a:solidFill>
                            <a:srgbClr val="63B3B6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3210">
                        <a:lnSpc>
                          <a:spcPts val="3360"/>
                        </a:lnSpc>
                        <a:tabLst>
                          <a:tab pos="1568450" algn="l"/>
                        </a:tabLst>
                      </a:pPr>
                      <a:r>
                        <a:rPr sz="3200" spc="-15" dirty="0">
                          <a:solidFill>
                            <a:srgbClr val="63B3B6"/>
                          </a:solidFill>
                          <a:latin typeface="Calibri"/>
                          <a:cs typeface="Calibri"/>
                        </a:rPr>
                        <a:t>profit	</a:t>
                      </a:r>
                      <a:r>
                        <a:rPr sz="3200" dirty="0">
                          <a:solidFill>
                            <a:srgbClr val="63B3B6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360"/>
                        </a:lnSpc>
                      </a:pPr>
                      <a:r>
                        <a:rPr sz="3200" dirty="0">
                          <a:solidFill>
                            <a:srgbClr val="63B3B6"/>
                          </a:solidFill>
                          <a:latin typeface="Calibri"/>
                          <a:cs typeface="Calibri"/>
                        </a:rPr>
                        <a:t>loss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447294">
                <a:tc>
                  <a:txBody>
                    <a:bodyPr/>
                    <a:lstStyle/>
                    <a:p>
                      <a:pPr marL="374650">
                        <a:lnSpc>
                          <a:spcPts val="3360"/>
                        </a:lnSpc>
                      </a:pPr>
                      <a:r>
                        <a:rPr sz="3200" spc="-10" dirty="0">
                          <a:solidFill>
                            <a:srgbClr val="63B3B6"/>
                          </a:solidFill>
                          <a:latin typeface="Calibri"/>
                          <a:cs typeface="Calibri"/>
                        </a:rPr>
                        <a:t>account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67" y="0"/>
            <a:ext cx="9133331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86788" y="74803"/>
            <a:ext cx="324802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dirty="0">
                <a:solidFill>
                  <a:srgbClr val="000000"/>
                </a:solidFill>
              </a:rPr>
              <a:t>Impo</a:t>
            </a:r>
            <a:r>
              <a:rPr sz="5400" spc="-20" dirty="0">
                <a:solidFill>
                  <a:srgbClr val="000000"/>
                </a:solidFill>
              </a:rPr>
              <a:t>r</a:t>
            </a:r>
            <a:r>
              <a:rPr sz="5400" spc="-60" dirty="0">
                <a:solidFill>
                  <a:srgbClr val="000000"/>
                </a:solidFill>
              </a:rPr>
              <a:t>t</a:t>
            </a:r>
            <a:r>
              <a:rPr sz="5400" dirty="0">
                <a:solidFill>
                  <a:srgbClr val="000000"/>
                </a:solidFill>
              </a:rPr>
              <a:t>ance</a:t>
            </a:r>
            <a:endParaRPr sz="5400"/>
          </a:p>
        </p:txBody>
      </p:sp>
      <p:sp>
        <p:nvSpPr>
          <p:cNvPr id="4" name="object 4"/>
          <p:cNvSpPr txBox="1"/>
          <p:nvPr/>
        </p:nvSpPr>
        <p:spPr>
          <a:xfrm>
            <a:off x="1842642" y="1927047"/>
            <a:ext cx="7174865" cy="4719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It </a:t>
            </a:r>
            <a:r>
              <a:rPr sz="2800" spc="-10" dirty="0">
                <a:latin typeface="Calibri"/>
                <a:cs typeface="Calibri"/>
              </a:rPr>
              <a:t>helps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measure </a:t>
            </a:r>
            <a:r>
              <a:rPr sz="2800" spc="-15" dirty="0">
                <a:latin typeface="Calibri"/>
                <a:cs typeface="Calibri"/>
              </a:rPr>
              <a:t>profitability </a:t>
            </a:r>
            <a:r>
              <a:rPr sz="2800" spc="-5" dirty="0">
                <a:latin typeface="Calibri"/>
                <a:cs typeface="Calibri"/>
              </a:rPr>
              <a:t>position </a:t>
            </a:r>
            <a:r>
              <a:rPr sz="2800" dirty="0">
                <a:latin typeface="Calibri"/>
                <a:cs typeface="Calibri"/>
              </a:rPr>
              <a:t>of </a:t>
            </a:r>
            <a:r>
              <a:rPr sz="2800" spc="-5" dirty="0">
                <a:latin typeface="Calibri"/>
                <a:cs typeface="Calibri"/>
              </a:rPr>
              <a:t>the  business by showing the </a:t>
            </a:r>
            <a:r>
              <a:rPr sz="2800" spc="-10" dirty="0">
                <a:latin typeface="Calibri"/>
                <a:cs typeface="Calibri"/>
              </a:rPr>
              <a:t>relationship between  </a:t>
            </a:r>
            <a:r>
              <a:rPr sz="2800" spc="-15" dirty="0">
                <a:latin typeface="Calibri"/>
                <a:cs typeface="Calibri"/>
              </a:rPr>
              <a:t>gross profit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sales</a:t>
            </a:r>
            <a:endParaRPr sz="2800">
              <a:latin typeface="Calibri"/>
              <a:cs typeface="Calibri"/>
            </a:endParaRPr>
          </a:p>
          <a:p>
            <a:pPr marL="355600" marR="6985" indent="-342900" algn="just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It </a:t>
            </a:r>
            <a:r>
              <a:rPr sz="2800" spc="-15" dirty="0">
                <a:latin typeface="Calibri"/>
                <a:cs typeface="Calibri"/>
              </a:rPr>
              <a:t>shows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ratios </a:t>
            </a:r>
            <a:r>
              <a:rPr sz="2800" spc="-10" dirty="0">
                <a:latin typeface="Calibri"/>
                <a:cs typeface="Calibri"/>
              </a:rPr>
              <a:t>between </a:t>
            </a:r>
            <a:r>
              <a:rPr sz="2800" spc="-15" dirty="0">
                <a:latin typeface="Calibri"/>
                <a:cs typeface="Calibri"/>
              </a:rPr>
              <a:t>costs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goods  </a:t>
            </a:r>
            <a:r>
              <a:rPr sz="2800" spc="-5" dirty="0">
                <a:latin typeface="Calibri"/>
                <a:cs typeface="Calibri"/>
              </a:rPr>
              <a:t>sold and </a:t>
            </a:r>
            <a:r>
              <a:rPr sz="2800" spc="-15" dirty="0">
                <a:latin typeface="Calibri"/>
                <a:cs typeface="Calibri"/>
              </a:rPr>
              <a:t>gross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profit</a:t>
            </a:r>
            <a:endParaRPr sz="28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It </a:t>
            </a:r>
            <a:r>
              <a:rPr sz="2800" spc="-15" dirty="0">
                <a:latin typeface="Calibri"/>
                <a:cs typeface="Calibri"/>
              </a:rPr>
              <a:t>provide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information </a:t>
            </a:r>
            <a:r>
              <a:rPr sz="2800" spc="-20" dirty="0">
                <a:latin typeface="Calibri"/>
                <a:cs typeface="Calibri"/>
              </a:rPr>
              <a:t>regarding </a:t>
            </a:r>
            <a:r>
              <a:rPr sz="2800" spc="-5" dirty="0">
                <a:latin typeface="Calibri"/>
                <a:cs typeface="Calibri"/>
              </a:rPr>
              <a:t>the  </a:t>
            </a:r>
            <a:r>
              <a:rPr sz="2800" spc="-15" dirty="0">
                <a:latin typeface="Calibri"/>
                <a:cs typeface="Calibri"/>
              </a:rPr>
              <a:t>efficiency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trading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activities</a:t>
            </a:r>
            <a:endParaRPr sz="2800">
              <a:latin typeface="Calibri"/>
              <a:cs typeface="Calibri"/>
            </a:endParaRPr>
          </a:p>
          <a:p>
            <a:pPr marL="355600" marR="6350" indent="-342900" algn="just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It </a:t>
            </a:r>
            <a:r>
              <a:rPr sz="2800" spc="-20" dirty="0">
                <a:latin typeface="Calibri"/>
                <a:cs typeface="Calibri"/>
              </a:rPr>
              <a:t>makes </a:t>
            </a:r>
            <a:r>
              <a:rPr sz="2800" spc="-5" dirty="0">
                <a:latin typeface="Calibri"/>
                <a:cs typeface="Calibri"/>
              </a:rPr>
              <a:t>easier </a:t>
            </a:r>
            <a:r>
              <a:rPr sz="2800" spc="-15" dirty="0">
                <a:latin typeface="Calibri"/>
                <a:cs typeface="Calibri"/>
              </a:rPr>
              <a:t>to compare </a:t>
            </a:r>
            <a:r>
              <a:rPr sz="2800" spc="-5" dirty="0">
                <a:latin typeface="Calibri"/>
                <a:cs typeface="Calibri"/>
              </a:rPr>
              <a:t>among </a:t>
            </a:r>
            <a:r>
              <a:rPr sz="2800" spc="-10" dirty="0">
                <a:latin typeface="Calibri"/>
                <a:cs typeface="Calibri"/>
              </a:rPr>
              <a:t>sales, </a:t>
            </a:r>
            <a:r>
              <a:rPr sz="2800" spc="-15" dirty="0">
                <a:latin typeface="Calibri"/>
                <a:cs typeface="Calibri"/>
              </a:rPr>
              <a:t>cost 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goods sold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5" dirty="0">
                <a:latin typeface="Calibri"/>
                <a:cs typeface="Calibri"/>
              </a:rPr>
              <a:t>gross</a:t>
            </a:r>
            <a:r>
              <a:rPr sz="2800" spc="8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profit</a:t>
            </a:r>
            <a:endParaRPr sz="2800">
              <a:latin typeface="Calibri"/>
              <a:cs typeface="Calibri"/>
            </a:endParaRPr>
          </a:p>
          <a:p>
            <a:pPr marL="355600" marR="9525" indent="-342900" algn="just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It </a:t>
            </a:r>
            <a:r>
              <a:rPr sz="2800" spc="-10" dirty="0">
                <a:latin typeface="Calibri"/>
                <a:cs typeface="Calibri"/>
              </a:rPr>
              <a:t>helps </a:t>
            </a:r>
            <a:r>
              <a:rPr sz="2800" spc="-15" dirty="0">
                <a:latin typeface="Calibri"/>
                <a:cs typeface="Calibri"/>
              </a:rPr>
              <a:t>to  provide  information</a:t>
            </a:r>
            <a:r>
              <a:rPr sz="2800" spc="60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regarding  </a:t>
            </a:r>
            <a:r>
              <a:rPr sz="2800" spc="-5" dirty="0">
                <a:latin typeface="Calibri"/>
                <a:cs typeface="Calibri"/>
              </a:rPr>
              <a:t>closing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stock.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3974" y="801770"/>
            <a:ext cx="8370056" cy="58414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563</Words>
  <Application>Microsoft Office PowerPoint</Application>
  <PresentationFormat>On-screen Show (4:3)</PresentationFormat>
  <Paragraphs>85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PowerPoint Presentation</vt:lpstr>
      <vt:lpstr>Index</vt:lpstr>
      <vt:lpstr>Introduction</vt:lpstr>
      <vt:lpstr>Preparation</vt:lpstr>
      <vt:lpstr>PowerPoint Presentation</vt:lpstr>
      <vt:lpstr>Trading Account</vt:lpstr>
      <vt:lpstr>Features of trading account</vt:lpstr>
      <vt:lpstr>Importance</vt:lpstr>
      <vt:lpstr>PowerPoint Presentation</vt:lpstr>
      <vt:lpstr>Profit and Loss Account</vt:lpstr>
      <vt:lpstr>PowerPoint Presentation</vt:lpstr>
      <vt:lpstr>Importance of Profit and Loss Account</vt:lpstr>
      <vt:lpstr>PowerPoint Presentation</vt:lpstr>
      <vt:lpstr>Balance Sheet</vt:lpstr>
      <vt:lpstr>PowerPoint Presentation</vt:lpstr>
      <vt:lpstr>Need and Importance of Balance  Sheet</vt:lpstr>
      <vt:lpstr>PowerPoint Presentation</vt:lpstr>
      <vt:lpstr>Need and Importance of Final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Afrinish Hassan</cp:lastModifiedBy>
  <cp:revision>1</cp:revision>
  <dcterms:created xsi:type="dcterms:W3CDTF">2020-05-01T12:17:51Z</dcterms:created>
  <dcterms:modified xsi:type="dcterms:W3CDTF">2020-05-02T00:19:58Z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2018-10-27T00:00:00Z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2020-05-01T00:00:00Z</vt:filetime>
  </property>
</Properties>
</file>