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7" r:id="rId2"/>
    <p:sldId id="258" r:id="rId3"/>
    <p:sldId id="259" r:id="rId4"/>
    <p:sldId id="260" r:id="rId5"/>
    <p:sldId id="262" r:id="rId6"/>
    <p:sldId id="263" r:id="rId7"/>
    <p:sldId id="264" r:id="rId8"/>
    <p:sldId id="265" r:id="rId9"/>
    <p:sldId id="267" r:id="rId10"/>
    <p:sldId id="268" r:id="rId11"/>
    <p:sldId id="269" r:id="rId12"/>
    <p:sldId id="266" r:id="rId13"/>
    <p:sldId id="270" r:id="rId14"/>
    <p:sldId id="271" r:id="rId15"/>
    <p:sldId id="272" r:id="rId16"/>
    <p:sldId id="27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presProps" Target="presProps.xml" /><Relationship Id="rId3" Type="http://schemas.openxmlformats.org/officeDocument/2006/relationships/slide" Target="slides/slide2.xml" /><Relationship Id="rId21" Type="http://schemas.openxmlformats.org/officeDocument/2006/relationships/tableStyles" Target="tableStyles.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slide" Target="slides/slide14.xml" /><Relationship Id="rId10" Type="http://schemas.openxmlformats.org/officeDocument/2006/relationships/slide" Target="slides/slide9.xml" /><Relationship Id="rId19" Type="http://schemas.openxmlformats.org/officeDocument/2006/relationships/viewProps" Target="viewProp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1C987-A80D-4683-90FA-BD003F1185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4B5268B-CC84-4525-B0A6-7E5077E8F5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D59784-6672-4CC2-8E20-2239574B6D93}"/>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5" name="Footer Placeholder 4">
            <a:extLst>
              <a:ext uri="{FF2B5EF4-FFF2-40B4-BE49-F238E27FC236}">
                <a16:creationId xmlns:a16="http://schemas.microsoft.com/office/drawing/2014/main" id="{DFDB5E6A-67A0-4E9D-BEC6-534C42C53C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A40E85-F069-4A3E-86CE-5C9AFBE33EDC}"/>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231627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09C8-81BC-48C2-9EB2-CD0FC4AB03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4919352-6E6A-46CE-9ED3-011CAB38C5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356BE-C3BF-4674-BFCE-F717554DE538}"/>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5" name="Footer Placeholder 4">
            <a:extLst>
              <a:ext uri="{FF2B5EF4-FFF2-40B4-BE49-F238E27FC236}">
                <a16:creationId xmlns:a16="http://schemas.microsoft.com/office/drawing/2014/main" id="{306CDE14-19B6-495B-98E3-E517F4223C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44B39B-D480-44F5-91F4-98B1F6AC8C53}"/>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1561742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02B41A-5C51-4BD3-A8F1-7DDB14EB31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7E5D5F-6B55-43C4-9616-62673AA7465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3F1B3E-CA52-43F8-B75E-CE2F3A16F885}"/>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5" name="Footer Placeholder 4">
            <a:extLst>
              <a:ext uri="{FF2B5EF4-FFF2-40B4-BE49-F238E27FC236}">
                <a16:creationId xmlns:a16="http://schemas.microsoft.com/office/drawing/2014/main" id="{D3D9A9C4-1D6A-44A8-A891-F3A838BD34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0F52C5-9FC2-45B6-867C-D0D0DD76C866}"/>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3387921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5BF1F-837B-48B6-AB1B-6D992B2268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767B33-38DC-4311-96FB-87D9711926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B2EE58-A4E7-48DE-8ED8-E7E1564DE1D3}"/>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5" name="Footer Placeholder 4">
            <a:extLst>
              <a:ext uri="{FF2B5EF4-FFF2-40B4-BE49-F238E27FC236}">
                <a16:creationId xmlns:a16="http://schemas.microsoft.com/office/drawing/2014/main" id="{EE88A522-766D-440F-94B0-B4B130620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636193-6A6C-4EBB-BCC2-C743499D9B55}"/>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3758729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EDFCE-C067-4267-9E5B-89A38034C97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297E68-B755-4199-9CDE-74379F6D9F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62649-1F54-4252-BF09-C3D14C8CE2F6}"/>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5" name="Footer Placeholder 4">
            <a:extLst>
              <a:ext uri="{FF2B5EF4-FFF2-40B4-BE49-F238E27FC236}">
                <a16:creationId xmlns:a16="http://schemas.microsoft.com/office/drawing/2014/main" id="{0F435A6B-70E1-4307-B871-0CE155E0B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B3784-3558-48E4-8372-FC8DC4F50EA9}"/>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2896310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597B-BCD5-4D8B-A9F7-417FA4E698A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DF95D9-7B46-4811-8B69-E880A0B701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A12B9C-2A87-4D8B-BEB8-6C736BB5F5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80D8E1D-609D-4880-A0AE-926B0BB7F8FB}"/>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6" name="Footer Placeholder 5">
            <a:extLst>
              <a:ext uri="{FF2B5EF4-FFF2-40B4-BE49-F238E27FC236}">
                <a16:creationId xmlns:a16="http://schemas.microsoft.com/office/drawing/2014/main" id="{FC9B78B3-781C-4961-85FF-9F314E8824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F6601E-1852-4758-9721-206F7A0BF09D}"/>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3228996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18888-402C-4D19-BA0E-78309CAC3F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E538F3-81E6-4A84-8A7B-E3F55862FE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79F8FE-63B9-4DEB-97FC-AD107F67C9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AC7CA9C-DE66-4255-94FE-9BC907568C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3BA4C2-179E-45DD-975B-B24F36FAC4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81575E-4C13-40F4-8A0B-C2961C670749}"/>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8" name="Footer Placeholder 7">
            <a:extLst>
              <a:ext uri="{FF2B5EF4-FFF2-40B4-BE49-F238E27FC236}">
                <a16:creationId xmlns:a16="http://schemas.microsoft.com/office/drawing/2014/main" id="{691395AA-0DD6-4DF8-A24B-C3EADCBA5CA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9E3530-4EC7-43CA-B045-C5D61C6A16FB}"/>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25606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8ACF-7A1B-4010-8389-64B09FCD29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DD2AED-FB9D-4BD5-91BE-07288C0352DD}"/>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4" name="Footer Placeholder 3">
            <a:extLst>
              <a:ext uri="{FF2B5EF4-FFF2-40B4-BE49-F238E27FC236}">
                <a16:creationId xmlns:a16="http://schemas.microsoft.com/office/drawing/2014/main" id="{74BA4275-C2E2-497A-97C9-C491C8FA5C3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C6FC96-9DD2-41FD-A3A4-5C79629783A3}"/>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336059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29CD63-E1CB-479E-9958-DF8BF0EF71BC}"/>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3" name="Footer Placeholder 2">
            <a:extLst>
              <a:ext uri="{FF2B5EF4-FFF2-40B4-BE49-F238E27FC236}">
                <a16:creationId xmlns:a16="http://schemas.microsoft.com/office/drawing/2014/main" id="{CE9B677D-CDFC-4AE8-9F35-A25CC2E2CF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E68938-0371-4DFF-985C-0A7C3C434429}"/>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272164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DC41E-9B0F-4B39-8A0F-071B6B7659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847A0A3-F2CF-4E27-BC71-0C35FCCB3C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7CB32-E21E-4F1D-ADA6-07C89548E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A69091-D371-40D0-8A6F-33C7CA37B91D}"/>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6" name="Footer Placeholder 5">
            <a:extLst>
              <a:ext uri="{FF2B5EF4-FFF2-40B4-BE49-F238E27FC236}">
                <a16:creationId xmlns:a16="http://schemas.microsoft.com/office/drawing/2014/main" id="{0F0422E2-BD77-4661-9DB3-BB4238924C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77FD3D-AD59-4C33-BD6C-589AE2CB5995}"/>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2984375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C08A9-931D-4720-BB86-7F526DAC7B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8E8E11-615B-4EB5-BAC1-53B1F86C54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596F63-D8A3-4DCD-8B9F-10F66E73A1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41A71-4938-4D23-9DD3-006500F04F96}"/>
              </a:ext>
            </a:extLst>
          </p:cNvPr>
          <p:cNvSpPr>
            <a:spLocks noGrp="1"/>
          </p:cNvSpPr>
          <p:nvPr>
            <p:ph type="dt" sz="half" idx="10"/>
          </p:nvPr>
        </p:nvSpPr>
        <p:spPr/>
        <p:txBody>
          <a:bodyPr/>
          <a:lstStyle/>
          <a:p>
            <a:fld id="{B3F2DD42-9AD5-4AB5-9C38-F965FAB3CB19}" type="datetimeFigureOut">
              <a:rPr lang="en-US" smtClean="0"/>
              <a:t>11/21/2020</a:t>
            </a:fld>
            <a:endParaRPr lang="en-US"/>
          </a:p>
        </p:txBody>
      </p:sp>
      <p:sp>
        <p:nvSpPr>
          <p:cNvPr id="6" name="Footer Placeholder 5">
            <a:extLst>
              <a:ext uri="{FF2B5EF4-FFF2-40B4-BE49-F238E27FC236}">
                <a16:creationId xmlns:a16="http://schemas.microsoft.com/office/drawing/2014/main" id="{2842C917-0631-4B34-9648-D43658422A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6AC8A2-789C-49D0-87FA-0A1D8738603D}"/>
              </a:ext>
            </a:extLst>
          </p:cNvPr>
          <p:cNvSpPr>
            <a:spLocks noGrp="1"/>
          </p:cNvSpPr>
          <p:nvPr>
            <p:ph type="sldNum" sz="quarter" idx="12"/>
          </p:nvPr>
        </p:nvSpPr>
        <p:spPr/>
        <p:txBody>
          <a:bodyPr/>
          <a:lstStyle/>
          <a:p>
            <a:fld id="{4D7DD4AE-90F7-4F05-9DCD-261CF51F0139}" type="slidenum">
              <a:rPr lang="en-US" smtClean="0"/>
              <a:t>‹#›</a:t>
            </a:fld>
            <a:endParaRPr lang="en-US"/>
          </a:p>
        </p:txBody>
      </p:sp>
    </p:spTree>
    <p:extLst>
      <p:ext uri="{BB962C8B-B14F-4D97-AF65-F5344CB8AC3E}">
        <p14:creationId xmlns:p14="http://schemas.microsoft.com/office/powerpoint/2010/main" val="2860156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2E11F7-96BC-44C1-84E6-46D7B859A7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A9F528-EC8E-4964-9AB0-90BED1D56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531CC-A725-4959-863B-429DEA27B0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F2DD42-9AD5-4AB5-9C38-F965FAB3CB19}" type="datetimeFigureOut">
              <a:rPr lang="en-US" smtClean="0"/>
              <a:t>11/21/2020</a:t>
            </a:fld>
            <a:endParaRPr lang="en-US"/>
          </a:p>
        </p:txBody>
      </p:sp>
      <p:sp>
        <p:nvSpPr>
          <p:cNvPr id="5" name="Footer Placeholder 4">
            <a:extLst>
              <a:ext uri="{FF2B5EF4-FFF2-40B4-BE49-F238E27FC236}">
                <a16:creationId xmlns:a16="http://schemas.microsoft.com/office/drawing/2014/main" id="{DA0AFFA4-CFEB-4AE1-B855-3C87B465F8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88BEE3-699E-4930-B77D-8199514729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7DD4AE-90F7-4F05-9DCD-261CF51F0139}" type="slidenum">
              <a:rPr lang="en-US" smtClean="0"/>
              <a:t>‹#›</a:t>
            </a:fld>
            <a:endParaRPr lang="en-US"/>
          </a:p>
        </p:txBody>
      </p:sp>
    </p:spTree>
    <p:extLst>
      <p:ext uri="{BB962C8B-B14F-4D97-AF65-F5344CB8AC3E}">
        <p14:creationId xmlns:p14="http://schemas.microsoft.com/office/powerpoint/2010/main" val="11365262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3" Type="http://schemas.openxmlformats.org/officeDocument/2006/relationships/image" Target="../media/image2.jpeg" /><Relationship Id="rId2" Type="http://schemas.openxmlformats.org/officeDocument/2006/relationships/image" Target="../media/image1.jpeg" /><Relationship Id="rId1" Type="http://schemas.openxmlformats.org/officeDocument/2006/relationships/slideLayout" Target="../slideLayouts/slideLayout8.xml" /></Relationships>
</file>

<file path=ppt/slides/_rels/slide6.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5.jpeg"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E3FF3-2F52-4088-A743-4EC3676D0DCE}"/>
              </a:ext>
            </a:extLst>
          </p:cNvPr>
          <p:cNvSpPr>
            <a:spLocks noGrp="1"/>
          </p:cNvSpPr>
          <p:nvPr>
            <p:ph type="title"/>
          </p:nvPr>
        </p:nvSpPr>
        <p:spPr/>
        <p:txBody>
          <a:bodyPr/>
          <a:lstStyle/>
          <a:p>
            <a:r>
              <a:rPr lang="en-US" dirty="0"/>
              <a:t>VIRUSES</a:t>
            </a:r>
          </a:p>
        </p:txBody>
      </p:sp>
      <p:sp>
        <p:nvSpPr>
          <p:cNvPr id="3" name="Content Placeholder 2">
            <a:extLst>
              <a:ext uri="{FF2B5EF4-FFF2-40B4-BE49-F238E27FC236}">
                <a16:creationId xmlns:a16="http://schemas.microsoft.com/office/drawing/2014/main" id="{2551BFF9-FD13-4935-AED4-BC79E6E16BDB}"/>
              </a:ext>
            </a:extLst>
          </p:cNvPr>
          <p:cNvSpPr>
            <a:spLocks noGrp="1"/>
          </p:cNvSpPr>
          <p:nvPr>
            <p:ph idx="1"/>
          </p:nvPr>
        </p:nvSpPr>
        <p:spPr/>
        <p:txBody>
          <a:bodyPr>
            <a:normAutofit/>
          </a:bodyPr>
          <a:lstStyle/>
          <a:p>
            <a:r>
              <a:rPr lang="en-US" b="0" i="0" dirty="0">
                <a:solidFill>
                  <a:srgbClr val="424242"/>
                </a:solidFill>
                <a:effectLst/>
                <a:latin typeface="Open Sans"/>
              </a:rPr>
              <a:t>Virus is an infectious agent with microscopic size that needs living cells of plants, animals or bacteria to multiply.</a:t>
            </a:r>
          </a:p>
          <a:p>
            <a:endParaRPr lang="en-US" b="0" i="0" dirty="0">
              <a:solidFill>
                <a:srgbClr val="424242"/>
              </a:solidFill>
              <a:effectLst/>
              <a:latin typeface="Open Sans"/>
            </a:endParaRPr>
          </a:p>
          <a:p>
            <a:r>
              <a:rPr lang="en-US" b="0" i="0" dirty="0">
                <a:solidFill>
                  <a:srgbClr val="424242"/>
                </a:solidFill>
                <a:effectLst/>
                <a:latin typeface="Open Sans"/>
              </a:rPr>
              <a:t> The name virus is derived from Latin word meaning “poison” or “slimy liquid”.  </a:t>
            </a:r>
          </a:p>
          <a:p>
            <a:endParaRPr lang="en-US" b="0" i="0" dirty="0">
              <a:solidFill>
                <a:srgbClr val="424242"/>
              </a:solidFill>
              <a:effectLst/>
              <a:latin typeface="Open Sans"/>
            </a:endParaRPr>
          </a:p>
          <a:p>
            <a:r>
              <a:rPr lang="en-US" b="0" i="0" dirty="0">
                <a:solidFill>
                  <a:srgbClr val="424242"/>
                </a:solidFill>
                <a:effectLst/>
                <a:latin typeface="Open Sans"/>
              </a:rPr>
              <a:t>They are not animals, plants or bacteria and they can`t do metabolic process without a host cells.</a:t>
            </a:r>
            <a:endParaRPr lang="en-US" dirty="0"/>
          </a:p>
        </p:txBody>
      </p:sp>
    </p:spTree>
    <p:extLst>
      <p:ext uri="{BB962C8B-B14F-4D97-AF65-F5344CB8AC3E}">
        <p14:creationId xmlns:p14="http://schemas.microsoft.com/office/powerpoint/2010/main" val="590944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8E5ACF5A-3DCA-4358-A8D3-683100680E3E}"/>
              </a:ext>
            </a:extLst>
          </p:cNvPr>
          <p:cNvSpPr>
            <a:spLocks noGrp="1" noChangeArrowheads="1"/>
          </p:cNvSpPr>
          <p:nvPr>
            <p:ph type="title"/>
          </p:nvPr>
        </p:nvSpPr>
        <p:spPr bwMode="auto">
          <a:xfrm>
            <a:off x="719978" y="566241"/>
            <a:ext cx="10752047" cy="92333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424242"/>
                </a:solidFill>
                <a:effectLst/>
                <a:latin typeface="Open Sans"/>
              </a:rPr>
              <a:t> </a:t>
            </a:r>
            <a:r>
              <a:rPr kumimoji="0" lang="en-US" altLang="en-US" sz="2000" b="0" i="0" u="none" strike="noStrike" cap="none" normalizeH="0" baseline="0" dirty="0">
                <a:ln>
                  <a:noFill/>
                </a:ln>
                <a:solidFill>
                  <a:srgbClr val="424242"/>
                </a:solidFill>
                <a:effectLst/>
                <a:latin typeface="Open Sans"/>
              </a:rPr>
              <a:t>It is used in various pharmaceutical products such as proteins, vaccine, antigens and antibodies.</a:t>
            </a:r>
            <a:endParaRPr kumimoji="0" lang="en-US" altLang="en-US" sz="2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2000" b="0" i="0" u="none" strike="noStrike" cap="none" normalizeH="0" baseline="0" dirty="0">
                <a:ln>
                  <a:noFill/>
                </a:ln>
                <a:solidFill>
                  <a:srgbClr val="424242"/>
                </a:solidFill>
                <a:effectLst/>
                <a:latin typeface="Open Sans"/>
              </a:rPr>
            </a:b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pic>
        <p:nvPicPr>
          <p:cNvPr id="5" name="Content Placeholder 4" descr="Knowing When Antibiotics Are the Correct Antidote">
            <a:extLst>
              <a:ext uri="{FF2B5EF4-FFF2-40B4-BE49-F238E27FC236}">
                <a16:creationId xmlns:a16="http://schemas.microsoft.com/office/drawing/2014/main" id="{7E789602-414A-492F-B555-AB32192402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4711" y="1536221"/>
            <a:ext cx="5411289" cy="46539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oronavirus vaccine: China approves Covid-19 vaccine for military use - The  Financial Express">
            <a:extLst>
              <a:ext uri="{FF2B5EF4-FFF2-40B4-BE49-F238E27FC236}">
                <a16:creationId xmlns:a16="http://schemas.microsoft.com/office/drawing/2014/main" id="{FB570AF3-CC5C-4B85-85E6-8B0F1BF726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536221"/>
            <a:ext cx="5764696" cy="46539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168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630B7-DC76-4BD1-9C14-F18EDAA95143}"/>
              </a:ext>
            </a:extLst>
          </p:cNvPr>
          <p:cNvSpPr>
            <a:spLocks noGrp="1"/>
          </p:cNvSpPr>
          <p:nvPr>
            <p:ph type="title"/>
          </p:nvPr>
        </p:nvSpPr>
        <p:spPr/>
        <p:txBody>
          <a:bodyPr>
            <a:normAutofit fontScale="90000"/>
          </a:bodyPr>
          <a:lstStyle/>
          <a:p>
            <a:pPr marL="457200" indent="-457200">
              <a:buFont typeface="Arial" panose="020B0604020202020204" pitchFamily="34" charset="0"/>
              <a:buChar char="•"/>
            </a:pPr>
            <a:r>
              <a:rPr lang="en-US" sz="2700" b="0" i="0" dirty="0">
                <a:solidFill>
                  <a:srgbClr val="424242"/>
                </a:solidFill>
                <a:effectLst/>
                <a:latin typeface="Open Sans"/>
              </a:rPr>
              <a:t>In the life science, it plays an important role to understand the basic mechanisms of molecular genetics. </a:t>
            </a:r>
            <a:br>
              <a:rPr lang="en-US" sz="2700" b="0" i="0" dirty="0">
                <a:solidFill>
                  <a:srgbClr val="424242"/>
                </a:solidFill>
                <a:effectLst/>
                <a:latin typeface="Open Sans"/>
              </a:rPr>
            </a:br>
            <a:r>
              <a:rPr lang="en-US" sz="2700" b="0" i="0" dirty="0">
                <a:solidFill>
                  <a:srgbClr val="424242"/>
                </a:solidFill>
                <a:effectLst/>
                <a:latin typeface="Open Sans"/>
              </a:rPr>
              <a:t>It is also used in genetic engineering for the production of cloning</a:t>
            </a:r>
            <a:r>
              <a:rPr lang="en-US" b="0" i="0" dirty="0">
                <a:solidFill>
                  <a:srgbClr val="424242"/>
                </a:solidFill>
                <a:effectLst/>
                <a:latin typeface="Open Sans"/>
              </a:rPr>
              <a:t>.</a:t>
            </a:r>
            <a:endParaRPr lang="en-US" dirty="0"/>
          </a:p>
        </p:txBody>
      </p:sp>
      <p:pic>
        <p:nvPicPr>
          <p:cNvPr id="9218" name="Picture 2">
            <a:extLst>
              <a:ext uri="{FF2B5EF4-FFF2-40B4-BE49-F238E27FC236}">
                <a16:creationId xmlns:a16="http://schemas.microsoft.com/office/drawing/2014/main" id="{5BC7A177-B3D2-4E4C-B15C-BC362ACB82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16765" y="1838877"/>
            <a:ext cx="8666922" cy="466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100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BC723-2221-4909-81BB-9747E88B4F27}"/>
              </a:ext>
            </a:extLst>
          </p:cNvPr>
          <p:cNvSpPr>
            <a:spLocks noGrp="1"/>
          </p:cNvSpPr>
          <p:nvPr>
            <p:ph type="title"/>
          </p:nvPr>
        </p:nvSpPr>
        <p:spPr>
          <a:xfrm>
            <a:off x="838201" y="365125"/>
            <a:ext cx="9220200" cy="1325563"/>
          </a:xfrm>
        </p:spPr>
        <p:txBody>
          <a:bodyPr>
            <a:normAutofit/>
          </a:bodyPr>
          <a:lstStyle/>
          <a:p>
            <a:pPr marL="342900" indent="-342900">
              <a:buFont typeface="Arial" panose="020B0604020202020204" pitchFamily="34" charset="0"/>
              <a:buChar char="•"/>
            </a:pPr>
            <a:r>
              <a:rPr lang="en-US" sz="2400" b="0" i="0" dirty="0">
                <a:solidFill>
                  <a:srgbClr val="424242"/>
                </a:solidFill>
                <a:effectLst/>
                <a:latin typeface="Open Sans"/>
              </a:rPr>
              <a:t>Viruses are also used in biological studies.</a:t>
            </a:r>
            <a:br>
              <a:rPr lang="en-US" sz="2400" b="0" i="0" dirty="0">
                <a:solidFill>
                  <a:srgbClr val="424242"/>
                </a:solidFill>
                <a:effectLst/>
                <a:latin typeface="Open Sans"/>
              </a:rPr>
            </a:br>
            <a:r>
              <a:rPr lang="en-US" sz="2400" b="0" i="0" dirty="0">
                <a:solidFill>
                  <a:srgbClr val="424242"/>
                </a:solidFill>
                <a:effectLst/>
                <a:latin typeface="Open Sans"/>
              </a:rPr>
              <a:t>They are broadly used in research in the field of genetic engineering</a:t>
            </a:r>
            <a:endParaRPr lang="en-US" sz="2400" dirty="0"/>
          </a:p>
        </p:txBody>
      </p:sp>
      <p:pic>
        <p:nvPicPr>
          <p:cNvPr id="6146" name="Picture 2">
            <a:extLst>
              <a:ext uri="{FF2B5EF4-FFF2-40B4-BE49-F238E27FC236}">
                <a16:creationId xmlns:a16="http://schemas.microsoft.com/office/drawing/2014/main" id="{67B78BE4-9D6A-4FD0-BD81-D25D7A54ABC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2027583" y="1825625"/>
            <a:ext cx="8030817"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062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A6C62-BB99-413E-8CFE-3CC46F259DB1}"/>
              </a:ext>
            </a:extLst>
          </p:cNvPr>
          <p:cNvSpPr>
            <a:spLocks noGrp="1"/>
          </p:cNvSpPr>
          <p:nvPr>
            <p:ph type="title"/>
          </p:nvPr>
        </p:nvSpPr>
        <p:spPr/>
        <p:txBody>
          <a:bodyPr>
            <a:normAutofit/>
          </a:bodyPr>
          <a:lstStyle/>
          <a:p>
            <a:pPr marL="457200" indent="-457200">
              <a:buFont typeface="Arial" panose="020B0604020202020204" pitchFamily="34" charset="0"/>
              <a:buChar char="•"/>
            </a:pPr>
            <a:r>
              <a:rPr lang="en-US" sz="3200" b="0" i="0" dirty="0">
                <a:solidFill>
                  <a:srgbClr val="424242"/>
                </a:solidFill>
                <a:effectLst/>
                <a:latin typeface="Open Sans"/>
              </a:rPr>
              <a:t>It is used for gene therapy. In this case, viral genes are replaced by the human gene.</a:t>
            </a:r>
            <a:endParaRPr lang="en-US" sz="3200" dirty="0"/>
          </a:p>
        </p:txBody>
      </p:sp>
      <p:pic>
        <p:nvPicPr>
          <p:cNvPr id="10242" name="Picture 2" descr="How does gene therapy work?: MedlinePlus Genetics">
            <a:extLst>
              <a:ext uri="{FF2B5EF4-FFF2-40B4-BE49-F238E27FC236}">
                <a16:creationId xmlns:a16="http://schemas.microsoft.com/office/drawing/2014/main" id="{011F50B7-00A4-473E-A2EC-52A2B9DA448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1814" y="1690688"/>
            <a:ext cx="4587529" cy="516731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Gene Therapy Products: Separate Regulations? - BioProcess  InternationalBioProcess International">
            <a:extLst>
              <a:ext uri="{FF2B5EF4-FFF2-40B4-BE49-F238E27FC236}">
                <a16:creationId xmlns:a16="http://schemas.microsoft.com/office/drawing/2014/main" id="{ABB76F3C-3209-4797-AF80-D1C4CF2842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9341" y="1597922"/>
            <a:ext cx="5100845" cy="5021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003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8EDB5-FCFF-41DE-AE13-4FAF08EB08B4}"/>
              </a:ext>
            </a:extLst>
          </p:cNvPr>
          <p:cNvSpPr>
            <a:spLocks noGrp="1"/>
          </p:cNvSpPr>
          <p:nvPr>
            <p:ph type="title"/>
          </p:nvPr>
        </p:nvSpPr>
        <p:spPr/>
        <p:txBody>
          <a:bodyPr>
            <a:normAutofit/>
          </a:bodyPr>
          <a:lstStyle/>
          <a:p>
            <a:pPr marL="342900" indent="-342900">
              <a:buFont typeface="Arial" panose="020B0604020202020204" pitchFamily="34" charset="0"/>
              <a:buChar char="•"/>
            </a:pPr>
            <a:r>
              <a:rPr lang="en-US" sz="2400" b="0" i="0" dirty="0">
                <a:solidFill>
                  <a:srgbClr val="424242"/>
                </a:solidFill>
                <a:effectLst/>
                <a:latin typeface="Open Sans"/>
              </a:rPr>
              <a:t>Viruses are used in biological control by human in eradicating pests like insects (by NPV) and in controlling the population of organisms such as rabbits by inducing viral infection.</a:t>
            </a:r>
            <a:endParaRPr lang="en-US" sz="2400" dirty="0"/>
          </a:p>
        </p:txBody>
      </p:sp>
      <p:pic>
        <p:nvPicPr>
          <p:cNvPr id="11272" name="Picture 8" descr="IPM of Forest Insect Pests">
            <a:extLst>
              <a:ext uri="{FF2B5EF4-FFF2-40B4-BE49-F238E27FC236}">
                <a16:creationId xmlns:a16="http://schemas.microsoft.com/office/drawing/2014/main" id="{F2EF492B-E70A-433A-9A16-00815710508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233" r="4462" b="4469"/>
          <a:stretch/>
        </p:blipFill>
        <p:spPr bwMode="auto">
          <a:xfrm>
            <a:off x="1395842" y="1819861"/>
            <a:ext cx="4607394" cy="4351338"/>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Virus released in bid to control rabbits | Albany Advertiser">
            <a:extLst>
              <a:ext uri="{FF2B5EF4-FFF2-40B4-BE49-F238E27FC236}">
                <a16:creationId xmlns:a16="http://schemas.microsoft.com/office/drawing/2014/main" id="{22CD01F2-36CA-417B-BF16-04B096F6D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3236" y="1819861"/>
            <a:ext cx="4996069"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8260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414838-4A72-49F7-B3F7-B3B4448B1F6B}"/>
              </a:ext>
            </a:extLst>
          </p:cNvPr>
          <p:cNvSpPr>
            <a:spLocks noGrp="1"/>
          </p:cNvSpPr>
          <p:nvPr>
            <p:ph idx="1"/>
          </p:nvPr>
        </p:nvSpPr>
        <p:spPr>
          <a:xfrm>
            <a:off x="692426" y="1266583"/>
            <a:ext cx="8398565" cy="4351338"/>
          </a:xfrm>
        </p:spPr>
        <p:txBody>
          <a:bodyPr>
            <a:normAutofit/>
          </a:bodyPr>
          <a:lstStyle/>
          <a:p>
            <a:pPr algn="just"/>
            <a:r>
              <a:rPr lang="en-US" b="0" i="0" dirty="0">
                <a:solidFill>
                  <a:srgbClr val="424242"/>
                </a:solidFill>
                <a:effectLst/>
                <a:latin typeface="Open Sans"/>
              </a:rPr>
              <a:t>Viruses are also used in aquatic environment to recycling carbon.</a:t>
            </a:r>
          </a:p>
          <a:p>
            <a:pPr algn="just"/>
            <a:endParaRPr lang="en-US" b="0" i="0" dirty="0">
              <a:solidFill>
                <a:srgbClr val="424242"/>
              </a:solidFill>
              <a:effectLst/>
              <a:latin typeface="Open Sans"/>
            </a:endParaRPr>
          </a:p>
          <a:p>
            <a:pPr algn="just"/>
            <a:r>
              <a:rPr lang="en-US" b="0" i="0" dirty="0">
                <a:solidFill>
                  <a:srgbClr val="424242"/>
                </a:solidFill>
                <a:effectLst/>
                <a:latin typeface="Open Sans"/>
              </a:rPr>
              <a:t> About one million of viruses are found in one teaspoon of seawater. </a:t>
            </a:r>
          </a:p>
          <a:p>
            <a:pPr algn="just"/>
            <a:endParaRPr lang="en-US" b="0" i="0" dirty="0">
              <a:solidFill>
                <a:srgbClr val="424242"/>
              </a:solidFill>
              <a:effectLst/>
              <a:latin typeface="Open Sans"/>
            </a:endParaRPr>
          </a:p>
          <a:p>
            <a:pPr algn="just"/>
            <a:r>
              <a:rPr lang="en-US" b="0" i="0" dirty="0">
                <a:solidFill>
                  <a:srgbClr val="424242"/>
                </a:solidFill>
                <a:effectLst/>
                <a:latin typeface="Open Sans"/>
              </a:rPr>
              <a:t>Among them, majority are bacteriophages. </a:t>
            </a:r>
          </a:p>
        </p:txBody>
      </p:sp>
    </p:spTree>
    <p:extLst>
      <p:ext uri="{BB962C8B-B14F-4D97-AF65-F5344CB8AC3E}">
        <p14:creationId xmlns:p14="http://schemas.microsoft.com/office/powerpoint/2010/main" val="4180942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6CE29-4ACD-484D-A112-87220FCA8D9A}"/>
              </a:ext>
            </a:extLst>
          </p:cNvPr>
          <p:cNvSpPr>
            <a:spLocks noGrp="1"/>
          </p:cNvSpPr>
          <p:nvPr>
            <p:ph type="title"/>
          </p:nvPr>
        </p:nvSpPr>
        <p:spPr/>
        <p:txBody>
          <a:bodyPr>
            <a:noAutofit/>
          </a:bodyPr>
          <a:lstStyle/>
          <a:p>
            <a:pPr marL="342900" indent="-342900">
              <a:buFont typeface="Arial" panose="020B0604020202020204" pitchFamily="34" charset="0"/>
              <a:buChar char="•"/>
            </a:pPr>
            <a:r>
              <a:rPr lang="en-US" sz="2400" b="0" i="0" dirty="0">
                <a:solidFill>
                  <a:srgbClr val="424242"/>
                </a:solidFill>
                <a:effectLst/>
                <a:latin typeface="Open Sans"/>
              </a:rPr>
              <a:t>They are not harmful to animals and plants and they play an important role to regulate the freshwater and saltwater ecosystem by destroying bacteria and recycling carbon in the </a:t>
            </a:r>
            <a:r>
              <a:rPr lang="en-US" sz="2400" b="0" i="0">
                <a:solidFill>
                  <a:srgbClr val="424242"/>
                </a:solidFill>
                <a:effectLst/>
                <a:latin typeface="Open Sans"/>
              </a:rPr>
              <a:t>aquatic ecosystem.</a:t>
            </a:r>
            <a:br>
              <a:rPr lang="en-US" sz="2400" dirty="0"/>
            </a:br>
            <a:endParaRPr lang="en-US" sz="2400" dirty="0"/>
          </a:p>
        </p:txBody>
      </p:sp>
      <p:pic>
        <p:nvPicPr>
          <p:cNvPr id="12290" name="Picture 2" descr="Scientists propose that vibrios have significant roles in marine organic carbon  cycle">
            <a:extLst>
              <a:ext uri="{FF2B5EF4-FFF2-40B4-BE49-F238E27FC236}">
                <a16:creationId xmlns:a16="http://schemas.microsoft.com/office/drawing/2014/main" id="{04174DC5-8DCB-4448-8704-800FD7D0B4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31235" y="1690687"/>
            <a:ext cx="5122536" cy="439206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Small Things Considered: Ehux: The Little Eukaryote with a Big History">
            <a:extLst>
              <a:ext uri="{FF2B5EF4-FFF2-40B4-BE49-F238E27FC236}">
                <a16:creationId xmlns:a16="http://schemas.microsoft.com/office/drawing/2014/main" id="{C18BB383-9DD1-4BD0-A7AB-8B5442480F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771" y="1690687"/>
            <a:ext cx="4955701" cy="4392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4648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0F663-7ADD-4C81-AFC3-50FAAEB7A638}"/>
              </a:ext>
            </a:extLst>
          </p:cNvPr>
          <p:cNvSpPr>
            <a:spLocks noGrp="1"/>
          </p:cNvSpPr>
          <p:nvPr>
            <p:ph type="title"/>
          </p:nvPr>
        </p:nvSpPr>
        <p:spPr>
          <a:xfrm>
            <a:off x="839788" y="365125"/>
            <a:ext cx="9682438" cy="1768475"/>
          </a:xfrm>
        </p:spPr>
        <p:txBody>
          <a:bodyPr>
            <a:normAutofit/>
          </a:bodyPr>
          <a:lstStyle/>
          <a:p>
            <a:r>
              <a:rPr lang="en-US" dirty="0"/>
              <a:t>Types of viruses:</a:t>
            </a:r>
            <a:br>
              <a:rPr lang="en-US" dirty="0"/>
            </a:br>
            <a:r>
              <a:rPr lang="en-US" sz="2000" b="0" i="0" dirty="0">
                <a:solidFill>
                  <a:srgbClr val="424242"/>
                </a:solidFill>
                <a:effectLst/>
                <a:latin typeface="Open Sans"/>
              </a:rPr>
              <a:t>The body of virus contains nucleic acid (DNA or RNA) and protein. Hence, there are two types of viruses such as DNA virus and RNA virus.</a:t>
            </a:r>
            <a:endParaRPr lang="en-US" sz="2000" dirty="0"/>
          </a:p>
        </p:txBody>
      </p:sp>
      <p:sp>
        <p:nvSpPr>
          <p:cNvPr id="3" name="Text Placeholder 2">
            <a:extLst>
              <a:ext uri="{FF2B5EF4-FFF2-40B4-BE49-F238E27FC236}">
                <a16:creationId xmlns:a16="http://schemas.microsoft.com/office/drawing/2014/main" id="{69D3324B-DF19-41F5-BACE-099ECC9FA14A}"/>
              </a:ext>
            </a:extLst>
          </p:cNvPr>
          <p:cNvSpPr>
            <a:spLocks noGrp="1"/>
          </p:cNvSpPr>
          <p:nvPr>
            <p:ph type="body" idx="1"/>
          </p:nvPr>
        </p:nvSpPr>
        <p:spPr/>
        <p:txBody>
          <a:bodyPr/>
          <a:lstStyle/>
          <a:p>
            <a:r>
              <a:rPr lang="en-US" dirty="0"/>
              <a:t>DNA viruses</a:t>
            </a:r>
          </a:p>
        </p:txBody>
      </p:sp>
      <p:sp>
        <p:nvSpPr>
          <p:cNvPr id="4" name="Content Placeholder 3">
            <a:extLst>
              <a:ext uri="{FF2B5EF4-FFF2-40B4-BE49-F238E27FC236}">
                <a16:creationId xmlns:a16="http://schemas.microsoft.com/office/drawing/2014/main" id="{DA19F4BE-D7F9-4AFE-AA29-7855A845F388}"/>
              </a:ext>
            </a:extLst>
          </p:cNvPr>
          <p:cNvSpPr>
            <a:spLocks noGrp="1"/>
          </p:cNvSpPr>
          <p:nvPr>
            <p:ph sz="half" idx="2"/>
          </p:nvPr>
        </p:nvSpPr>
        <p:spPr/>
        <p:txBody>
          <a:bodyPr/>
          <a:lstStyle/>
          <a:p>
            <a:r>
              <a:rPr lang="en-US" dirty="0"/>
              <a:t>Herpesviruses</a:t>
            </a:r>
          </a:p>
          <a:p>
            <a:r>
              <a:rPr lang="en-US" dirty="0"/>
              <a:t>Poxviruses</a:t>
            </a:r>
          </a:p>
          <a:p>
            <a:r>
              <a:rPr lang="en-US" dirty="0"/>
              <a:t>Polyomaviruses</a:t>
            </a:r>
          </a:p>
          <a:p>
            <a:endParaRPr lang="en-US" dirty="0"/>
          </a:p>
        </p:txBody>
      </p:sp>
      <p:sp>
        <p:nvSpPr>
          <p:cNvPr id="5" name="Text Placeholder 4">
            <a:extLst>
              <a:ext uri="{FF2B5EF4-FFF2-40B4-BE49-F238E27FC236}">
                <a16:creationId xmlns:a16="http://schemas.microsoft.com/office/drawing/2014/main" id="{FDC13FCB-C88C-4127-8874-A8D26F7476DB}"/>
              </a:ext>
            </a:extLst>
          </p:cNvPr>
          <p:cNvSpPr>
            <a:spLocks noGrp="1"/>
          </p:cNvSpPr>
          <p:nvPr>
            <p:ph type="body" sz="quarter" idx="3"/>
          </p:nvPr>
        </p:nvSpPr>
        <p:spPr/>
        <p:txBody>
          <a:bodyPr/>
          <a:lstStyle/>
          <a:p>
            <a:r>
              <a:rPr lang="en-US" dirty="0"/>
              <a:t>RNA viruses</a:t>
            </a:r>
          </a:p>
        </p:txBody>
      </p:sp>
      <p:sp>
        <p:nvSpPr>
          <p:cNvPr id="6" name="Content Placeholder 5">
            <a:extLst>
              <a:ext uri="{FF2B5EF4-FFF2-40B4-BE49-F238E27FC236}">
                <a16:creationId xmlns:a16="http://schemas.microsoft.com/office/drawing/2014/main" id="{7E41FEDB-3F4F-49FB-9D19-C9373C3534FA}"/>
              </a:ext>
            </a:extLst>
          </p:cNvPr>
          <p:cNvSpPr>
            <a:spLocks noGrp="1"/>
          </p:cNvSpPr>
          <p:nvPr>
            <p:ph sz="quarter" idx="4"/>
          </p:nvPr>
        </p:nvSpPr>
        <p:spPr/>
        <p:txBody>
          <a:bodyPr/>
          <a:lstStyle/>
          <a:p>
            <a:r>
              <a:rPr lang="en-US" dirty="0"/>
              <a:t>Coronaviruses</a:t>
            </a:r>
          </a:p>
          <a:p>
            <a:r>
              <a:rPr lang="en-US" dirty="0" err="1"/>
              <a:t>Influanza</a:t>
            </a:r>
            <a:r>
              <a:rPr lang="en-US" dirty="0"/>
              <a:t> viruses</a:t>
            </a:r>
          </a:p>
          <a:p>
            <a:r>
              <a:rPr lang="en-US" dirty="0"/>
              <a:t>poxviruses</a:t>
            </a:r>
          </a:p>
        </p:txBody>
      </p:sp>
    </p:spTree>
    <p:extLst>
      <p:ext uri="{BB962C8B-B14F-4D97-AF65-F5344CB8AC3E}">
        <p14:creationId xmlns:p14="http://schemas.microsoft.com/office/powerpoint/2010/main" val="41131188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F3E85-97AD-4031-AEBA-20367BE1D7BA}"/>
              </a:ext>
            </a:extLst>
          </p:cNvPr>
          <p:cNvSpPr>
            <a:spLocks noGrp="1"/>
          </p:cNvSpPr>
          <p:nvPr>
            <p:ph type="title"/>
          </p:nvPr>
        </p:nvSpPr>
        <p:spPr/>
        <p:txBody>
          <a:bodyPr>
            <a:normAutofit/>
          </a:bodyPr>
          <a:lstStyle/>
          <a:p>
            <a:r>
              <a:rPr lang="en-US" b="1" i="0" dirty="0">
                <a:solidFill>
                  <a:srgbClr val="424242"/>
                </a:solidFill>
                <a:effectLst/>
                <a:latin typeface="Lato"/>
              </a:rPr>
              <a:t>Importance of Viruses</a:t>
            </a:r>
            <a:br>
              <a:rPr lang="en-US" b="1" i="0" dirty="0">
                <a:solidFill>
                  <a:srgbClr val="424242"/>
                </a:solidFill>
                <a:effectLst/>
                <a:latin typeface="Lato"/>
              </a:rPr>
            </a:br>
            <a:endParaRPr lang="en-US" dirty="0"/>
          </a:p>
        </p:txBody>
      </p:sp>
      <p:sp>
        <p:nvSpPr>
          <p:cNvPr id="3" name="Content Placeholder 2">
            <a:extLst>
              <a:ext uri="{FF2B5EF4-FFF2-40B4-BE49-F238E27FC236}">
                <a16:creationId xmlns:a16="http://schemas.microsoft.com/office/drawing/2014/main" id="{B34C393A-5549-4C93-B310-29D78EDFF8C0}"/>
              </a:ext>
            </a:extLst>
          </p:cNvPr>
          <p:cNvSpPr>
            <a:spLocks noGrp="1"/>
          </p:cNvSpPr>
          <p:nvPr>
            <p:ph idx="1"/>
          </p:nvPr>
        </p:nvSpPr>
        <p:spPr>
          <a:xfrm>
            <a:off x="838200" y="1825625"/>
            <a:ext cx="9551504" cy="4351338"/>
          </a:xfrm>
        </p:spPr>
        <p:txBody>
          <a:bodyPr/>
          <a:lstStyle/>
          <a:p>
            <a:r>
              <a:rPr lang="en-US" b="0" i="0" dirty="0">
                <a:solidFill>
                  <a:srgbClr val="424242"/>
                </a:solidFill>
                <a:effectLst/>
                <a:latin typeface="Open Sans"/>
              </a:rPr>
              <a:t>Viruses have both harmful and beneficial roles in human life.</a:t>
            </a:r>
          </a:p>
          <a:p>
            <a:r>
              <a:rPr lang="en-US" b="0" i="0" dirty="0">
                <a:solidFill>
                  <a:srgbClr val="424242"/>
                </a:solidFill>
                <a:effectLst/>
                <a:latin typeface="Open Sans"/>
              </a:rPr>
              <a:t> Actually no virus directly involves in human welfare, in most cases scientists use them as beneficiary agents in different fields.</a:t>
            </a:r>
          </a:p>
          <a:p>
            <a:r>
              <a:rPr lang="en-US" dirty="0">
                <a:solidFill>
                  <a:srgbClr val="424242"/>
                </a:solidFill>
                <a:latin typeface="Open Sans"/>
              </a:rPr>
              <a:t>The effect on living activities by the viruses are useful as well as harmful where the living organisms continue the life.</a:t>
            </a:r>
            <a:endParaRPr lang="en-US" dirty="0"/>
          </a:p>
        </p:txBody>
      </p:sp>
    </p:spTree>
    <p:extLst>
      <p:ext uri="{BB962C8B-B14F-4D97-AF65-F5344CB8AC3E}">
        <p14:creationId xmlns:p14="http://schemas.microsoft.com/office/powerpoint/2010/main" val="325293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6B044-EA85-4462-BA5D-FF3C288A2F06}"/>
              </a:ext>
            </a:extLst>
          </p:cNvPr>
          <p:cNvSpPr>
            <a:spLocks noGrp="1"/>
          </p:cNvSpPr>
          <p:nvPr>
            <p:ph type="title"/>
          </p:nvPr>
        </p:nvSpPr>
        <p:spPr/>
        <p:txBody>
          <a:bodyPr>
            <a:normAutofit/>
          </a:bodyPr>
          <a:lstStyle/>
          <a:p>
            <a:r>
              <a:rPr lang="en-US" b="1" i="0" dirty="0">
                <a:solidFill>
                  <a:srgbClr val="424242"/>
                </a:solidFill>
                <a:effectLst/>
                <a:latin typeface="Lato"/>
              </a:rPr>
              <a:t>Harmful Effects of Viruses</a:t>
            </a:r>
            <a:br>
              <a:rPr lang="en-US" b="1" i="0" dirty="0">
                <a:solidFill>
                  <a:srgbClr val="424242"/>
                </a:solidFill>
                <a:effectLst/>
                <a:latin typeface="Lato"/>
              </a:rPr>
            </a:br>
            <a:endParaRPr lang="en-US" dirty="0"/>
          </a:p>
        </p:txBody>
      </p:sp>
      <p:sp>
        <p:nvSpPr>
          <p:cNvPr id="3" name="Content Placeholder 2">
            <a:extLst>
              <a:ext uri="{FF2B5EF4-FFF2-40B4-BE49-F238E27FC236}">
                <a16:creationId xmlns:a16="http://schemas.microsoft.com/office/drawing/2014/main" id="{CB040F07-79AF-4E3C-A805-F61CD17910EC}"/>
              </a:ext>
            </a:extLst>
          </p:cNvPr>
          <p:cNvSpPr>
            <a:spLocks noGrp="1"/>
          </p:cNvSpPr>
          <p:nvPr>
            <p:ph idx="1"/>
          </p:nvPr>
        </p:nvSpPr>
        <p:spPr>
          <a:xfrm>
            <a:off x="838200" y="1825625"/>
            <a:ext cx="9511748" cy="4351338"/>
          </a:xfrm>
        </p:spPr>
        <p:txBody>
          <a:bodyPr/>
          <a:lstStyle/>
          <a:p>
            <a:r>
              <a:rPr lang="en-US" b="0" i="0" dirty="0">
                <a:solidFill>
                  <a:srgbClr val="424242"/>
                </a:solidFill>
                <a:effectLst/>
                <a:latin typeface="Open Sans"/>
              </a:rPr>
              <a:t>A vast number of viruses cause human and animal diseases.</a:t>
            </a:r>
          </a:p>
          <a:p>
            <a:r>
              <a:rPr lang="en-US" b="0" i="0" dirty="0">
                <a:solidFill>
                  <a:srgbClr val="424242"/>
                </a:solidFill>
                <a:effectLst/>
                <a:latin typeface="Open Sans"/>
              </a:rPr>
              <a:t> Some viruses are epidemic which spreads rapidly to many people and some viruses are pandemic which spread diseases worldwide. </a:t>
            </a:r>
          </a:p>
          <a:p>
            <a:r>
              <a:rPr lang="en-US" b="0" i="0" dirty="0">
                <a:solidFill>
                  <a:srgbClr val="424242"/>
                </a:solidFill>
                <a:effectLst/>
                <a:latin typeface="Open Sans"/>
              </a:rPr>
              <a:t>In 2003, the severe acute respiratory syndrome (SARS) also took the lives of nearly 800 people worldwide.</a:t>
            </a:r>
            <a:endParaRPr lang="en-US" dirty="0"/>
          </a:p>
        </p:txBody>
      </p:sp>
    </p:spTree>
    <p:extLst>
      <p:ext uri="{BB962C8B-B14F-4D97-AF65-F5344CB8AC3E}">
        <p14:creationId xmlns:p14="http://schemas.microsoft.com/office/powerpoint/2010/main" val="2511935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98467-E694-4F4A-B354-1FACF3C1D5D2}"/>
              </a:ext>
            </a:extLst>
          </p:cNvPr>
          <p:cNvSpPr>
            <a:spLocks noGrp="1"/>
          </p:cNvSpPr>
          <p:nvPr>
            <p:ph type="title"/>
          </p:nvPr>
        </p:nvSpPr>
        <p:spPr>
          <a:xfrm>
            <a:off x="694014" y="1245775"/>
            <a:ext cx="9404142" cy="1600200"/>
          </a:xfrm>
        </p:spPr>
        <p:txBody>
          <a:bodyPr>
            <a:normAutofit fontScale="90000"/>
          </a:bodyPr>
          <a:lstStyle/>
          <a:p>
            <a:pPr marL="457200" indent="-457200" algn="just">
              <a:buFont typeface="Arial" panose="020B0604020202020204" pitchFamily="34" charset="0"/>
              <a:buChar char="•"/>
            </a:pPr>
            <a:r>
              <a:rPr lang="en-US" b="0" i="0" dirty="0">
                <a:solidFill>
                  <a:srgbClr val="424242"/>
                </a:solidFill>
                <a:effectLst/>
                <a:latin typeface="Open Sans"/>
              </a:rPr>
              <a:t>COVID-19 (corona virus disease) is very life threatening disease that already has taken the lives of nearly few lakhs people worldwide.</a:t>
            </a:r>
            <a:br>
              <a:rPr lang="en-US" dirty="0"/>
            </a:br>
            <a:endParaRPr lang="en-US" dirty="0"/>
          </a:p>
        </p:txBody>
      </p:sp>
      <p:pic>
        <p:nvPicPr>
          <p:cNvPr id="6" name="Picture 2" descr="Pakistan: COVID-19 cases continue to surge">
            <a:extLst>
              <a:ext uri="{FF2B5EF4-FFF2-40B4-BE49-F238E27FC236}">
                <a16:creationId xmlns:a16="http://schemas.microsoft.com/office/drawing/2014/main" id="{8ACF8401-002A-4B2F-905E-11378753C7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323012" y="2544417"/>
            <a:ext cx="4795562" cy="391539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OVID-19: 11 new cases in China, 16 in South Korea">
            <a:extLst>
              <a:ext uri="{FF2B5EF4-FFF2-40B4-BE49-F238E27FC236}">
                <a16:creationId xmlns:a16="http://schemas.microsoft.com/office/drawing/2014/main" id="{B097FD77-C575-4332-8477-1F7E71CD2E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426" y="2544417"/>
            <a:ext cx="5249586" cy="391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904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F67A8-F277-46DD-B824-FCF23F9A1027}"/>
              </a:ext>
            </a:extLst>
          </p:cNvPr>
          <p:cNvSpPr>
            <a:spLocks noGrp="1"/>
          </p:cNvSpPr>
          <p:nvPr>
            <p:ph type="title"/>
          </p:nvPr>
        </p:nvSpPr>
        <p:spPr/>
        <p:txBody>
          <a:bodyPr>
            <a:normAutofit/>
          </a:bodyPr>
          <a:lstStyle/>
          <a:p>
            <a:pPr marL="342900" indent="-342900">
              <a:buFont typeface="Arial" panose="020B0604020202020204" pitchFamily="34" charset="0"/>
              <a:buChar char="•"/>
            </a:pPr>
            <a:r>
              <a:rPr lang="en-US" sz="2400" b="0" i="0" dirty="0">
                <a:solidFill>
                  <a:srgbClr val="424242"/>
                </a:solidFill>
                <a:effectLst/>
                <a:latin typeface="Open Sans"/>
              </a:rPr>
              <a:t>Besides, a vast number of viruses cause plant diseases as rice </a:t>
            </a:r>
            <a:r>
              <a:rPr lang="en-US" sz="2400" b="0" i="0" dirty="0" err="1">
                <a:solidFill>
                  <a:srgbClr val="424242"/>
                </a:solidFill>
                <a:effectLst/>
                <a:latin typeface="Open Sans"/>
              </a:rPr>
              <a:t>tungro</a:t>
            </a:r>
            <a:r>
              <a:rPr lang="en-US" sz="2400" b="0" i="0" dirty="0">
                <a:solidFill>
                  <a:srgbClr val="424242"/>
                </a:solidFill>
                <a:effectLst/>
                <a:latin typeface="Open Sans"/>
              </a:rPr>
              <a:t> </a:t>
            </a:r>
            <a:r>
              <a:rPr lang="en-US" sz="2400" b="0" i="0" dirty="0" err="1">
                <a:solidFill>
                  <a:srgbClr val="424242"/>
                </a:solidFill>
                <a:effectLst/>
                <a:latin typeface="Open Sans"/>
              </a:rPr>
              <a:t>baciliform</a:t>
            </a:r>
            <a:r>
              <a:rPr lang="en-US" sz="2400" b="0" i="0" dirty="0">
                <a:solidFill>
                  <a:srgbClr val="424242"/>
                </a:solidFill>
                <a:effectLst/>
                <a:latin typeface="Open Sans"/>
              </a:rPr>
              <a:t> virus (RTBV), tobacco mosaic virus (TMV), tomato/papaya ring spot virus, tomato leaf curl, potato leaf roll virus, etc.</a:t>
            </a:r>
            <a:endParaRPr lang="en-US" sz="2400" dirty="0"/>
          </a:p>
        </p:txBody>
      </p:sp>
      <p:pic>
        <p:nvPicPr>
          <p:cNvPr id="3074" name="Picture 2" descr="plant disease | Importance, Types, Transmission, &amp; Control | Britannica">
            <a:extLst>
              <a:ext uri="{FF2B5EF4-FFF2-40B4-BE49-F238E27FC236}">
                <a16:creationId xmlns:a16="http://schemas.microsoft.com/office/drawing/2014/main" id="{C06E1078-EB58-4C08-88E2-860C76ED634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2415" y="2001078"/>
            <a:ext cx="4463084" cy="21836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in on Viral Plants">
            <a:extLst>
              <a:ext uri="{FF2B5EF4-FFF2-40B4-BE49-F238E27FC236}">
                <a16:creationId xmlns:a16="http://schemas.microsoft.com/office/drawing/2014/main" id="{876406D6-2ABA-46F4-8AB3-95989E161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5499" y="2001078"/>
            <a:ext cx="3695910" cy="224082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lant-Virus Tricks Teach Evolutionary Pest Management | WIRED">
            <a:extLst>
              <a:ext uri="{FF2B5EF4-FFF2-40B4-BE49-F238E27FC236}">
                <a16:creationId xmlns:a16="http://schemas.microsoft.com/office/drawing/2014/main" id="{CE976A46-C58D-474F-ABB6-FDBBEA0E23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2415" y="4184753"/>
            <a:ext cx="4463084" cy="218367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Plant virus - Wikipedia">
            <a:extLst>
              <a:ext uri="{FF2B5EF4-FFF2-40B4-BE49-F238E27FC236}">
                <a16:creationId xmlns:a16="http://schemas.microsoft.com/office/drawing/2014/main" id="{6C1EA2C9-D35B-4A53-BCBF-5E3CF0DF52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5499" y="4184753"/>
            <a:ext cx="3695910" cy="218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467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10C2-964A-4BA5-B22B-5EC542B24AA0}"/>
              </a:ext>
            </a:extLst>
          </p:cNvPr>
          <p:cNvSpPr>
            <a:spLocks noGrp="1"/>
          </p:cNvSpPr>
          <p:nvPr>
            <p:ph type="title"/>
          </p:nvPr>
        </p:nvSpPr>
        <p:spPr/>
        <p:txBody>
          <a:bodyPr>
            <a:normAutofit/>
          </a:bodyPr>
          <a:lstStyle/>
          <a:p>
            <a:r>
              <a:rPr lang="en-US" sz="3200" b="0" i="0" dirty="0">
                <a:solidFill>
                  <a:srgbClr val="424242"/>
                </a:solidFill>
                <a:effectLst/>
                <a:latin typeface="Open Sans"/>
              </a:rPr>
              <a:t>The following table shows the various virus diseases in man, animals and plants:</a:t>
            </a:r>
            <a:endParaRPr lang="en-US" sz="3200" dirty="0"/>
          </a:p>
        </p:txBody>
      </p:sp>
      <p:graphicFrame>
        <p:nvGraphicFramePr>
          <p:cNvPr id="4" name="Content Placeholder 3">
            <a:extLst>
              <a:ext uri="{FF2B5EF4-FFF2-40B4-BE49-F238E27FC236}">
                <a16:creationId xmlns:a16="http://schemas.microsoft.com/office/drawing/2014/main" id="{454E2290-BC72-4334-AE2A-818FB35E25ED}"/>
              </a:ext>
            </a:extLst>
          </p:cNvPr>
          <p:cNvGraphicFramePr>
            <a:graphicFrameLocks noGrp="1"/>
          </p:cNvGraphicFramePr>
          <p:nvPr>
            <p:ph idx="1"/>
            <p:extLst>
              <p:ext uri="{D42A27DB-BD31-4B8C-83A1-F6EECF244321}">
                <p14:modId xmlns:p14="http://schemas.microsoft.com/office/powerpoint/2010/main" val="2694071488"/>
              </p:ext>
            </p:extLst>
          </p:nvPr>
        </p:nvGraphicFramePr>
        <p:xfrm>
          <a:off x="1338470" y="1690688"/>
          <a:ext cx="8004312" cy="4662474"/>
        </p:xfrm>
        <a:graphic>
          <a:graphicData uri="http://schemas.openxmlformats.org/drawingml/2006/table">
            <a:tbl>
              <a:tblPr/>
              <a:tblGrid>
                <a:gridCol w="2134482">
                  <a:extLst>
                    <a:ext uri="{9D8B030D-6E8A-4147-A177-3AD203B41FA5}">
                      <a16:colId xmlns:a16="http://schemas.microsoft.com/office/drawing/2014/main" val="1692991762"/>
                    </a:ext>
                  </a:extLst>
                </a:gridCol>
                <a:gridCol w="2934915">
                  <a:extLst>
                    <a:ext uri="{9D8B030D-6E8A-4147-A177-3AD203B41FA5}">
                      <a16:colId xmlns:a16="http://schemas.microsoft.com/office/drawing/2014/main" val="4148088746"/>
                    </a:ext>
                  </a:extLst>
                </a:gridCol>
                <a:gridCol w="2934915">
                  <a:extLst>
                    <a:ext uri="{9D8B030D-6E8A-4147-A177-3AD203B41FA5}">
                      <a16:colId xmlns:a16="http://schemas.microsoft.com/office/drawing/2014/main" val="2882830734"/>
                    </a:ext>
                  </a:extLst>
                </a:gridCol>
              </a:tblGrid>
              <a:tr h="304069">
                <a:tc>
                  <a:txBody>
                    <a:bodyPr/>
                    <a:lstStyle/>
                    <a:p>
                      <a:pPr algn="l" fontAlgn="base"/>
                      <a:r>
                        <a:rPr lang="en-US" sz="1700" b="1" dirty="0">
                          <a:solidFill>
                            <a:srgbClr val="424242"/>
                          </a:solidFill>
                          <a:effectLst/>
                        </a:rPr>
                        <a:t>Viruses</a:t>
                      </a:r>
                    </a:p>
                    <a:p>
                      <a:pPr algn="l" fontAlgn="base"/>
                      <a:r>
                        <a:rPr lang="en-US" sz="1700" dirty="0">
                          <a:solidFill>
                            <a:srgbClr val="424242"/>
                          </a:solidFill>
                          <a:effectLst/>
                        </a:rPr>
                        <a:t>Polio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b="1" dirty="0">
                          <a:solidFill>
                            <a:srgbClr val="424242"/>
                          </a:solidFill>
                          <a:effectLst/>
                        </a:rPr>
                        <a:t>Diseases</a:t>
                      </a:r>
                    </a:p>
                    <a:p>
                      <a:pPr algn="l" fontAlgn="base"/>
                      <a:r>
                        <a:rPr lang="en-US" sz="1700" dirty="0">
                          <a:solidFill>
                            <a:srgbClr val="424242"/>
                          </a:solidFill>
                          <a:effectLst/>
                        </a:rPr>
                        <a:t>Polio</a:t>
                      </a:r>
                    </a:p>
                  </a:txBody>
                  <a:tcPr marL="26213" marR="26213" marT="26213" marB="26213" anchor="ctr">
                    <a:lnL>
                      <a:noFill/>
                    </a:lnL>
                    <a:lnR>
                      <a:noFill/>
                    </a:lnR>
                    <a:lnT>
                      <a:noFill/>
                    </a:lnT>
                    <a:lnB>
                      <a:noFill/>
                    </a:lnB>
                    <a:solidFill>
                      <a:srgbClr val="FFFFFF"/>
                    </a:solidFill>
                  </a:tcPr>
                </a:tc>
                <a:tc>
                  <a:txBody>
                    <a:bodyPr/>
                    <a:lstStyle/>
                    <a:p>
                      <a:pPr marL="0" algn="l" defTabSz="914400" rtl="0" eaLnBrk="1" fontAlgn="base" latinLnBrk="0" hangingPunct="1"/>
                      <a:r>
                        <a:rPr lang="en-US" sz="1700" b="1" kern="1200" dirty="0">
                          <a:solidFill>
                            <a:srgbClr val="424242"/>
                          </a:solidFill>
                          <a:effectLst/>
                          <a:latin typeface="+mn-lt"/>
                          <a:ea typeface="+mn-ea"/>
                          <a:cs typeface="+mn-cs"/>
                        </a:rPr>
                        <a:t>Host</a:t>
                      </a:r>
                    </a:p>
                    <a:p>
                      <a:pPr algn="l" fontAlgn="base"/>
                      <a:r>
                        <a:rPr lang="en-US" sz="1700" dirty="0">
                          <a:solidFill>
                            <a:srgbClr val="424242"/>
                          </a:solidFill>
                          <a:effectLst/>
                        </a:rPr>
                        <a:t>Man</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1037569035"/>
                  </a:ext>
                </a:extLst>
              </a:tr>
              <a:tr h="304069">
                <a:tc>
                  <a:txBody>
                    <a:bodyPr/>
                    <a:lstStyle/>
                    <a:p>
                      <a:pPr algn="l" fontAlgn="base"/>
                      <a:r>
                        <a:rPr lang="en-US" sz="1700" dirty="0">
                          <a:solidFill>
                            <a:srgbClr val="424242"/>
                          </a:solidFill>
                          <a:effectLst/>
                        </a:rPr>
                        <a:t>Rabies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Rabies</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Man</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2581882036"/>
                  </a:ext>
                </a:extLst>
              </a:tr>
              <a:tr h="304069">
                <a:tc>
                  <a:txBody>
                    <a:bodyPr/>
                    <a:lstStyle/>
                    <a:p>
                      <a:pPr algn="l" fontAlgn="base"/>
                      <a:r>
                        <a:rPr lang="en-US" sz="1700" dirty="0">
                          <a:solidFill>
                            <a:srgbClr val="424242"/>
                          </a:solidFill>
                          <a:effectLst/>
                        </a:rPr>
                        <a:t>Yellow fever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Yellow fever</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Man</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3843655536"/>
                  </a:ext>
                </a:extLst>
              </a:tr>
              <a:tr h="304069">
                <a:tc>
                  <a:txBody>
                    <a:bodyPr/>
                    <a:lstStyle/>
                    <a:p>
                      <a:pPr algn="l" fontAlgn="base"/>
                      <a:r>
                        <a:rPr lang="en-US" sz="1700">
                          <a:solidFill>
                            <a:srgbClr val="424242"/>
                          </a:solidFill>
                          <a:effectLst/>
                        </a:rPr>
                        <a:t>Flavi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Dengue</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Man</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1921692918"/>
                  </a:ext>
                </a:extLst>
              </a:tr>
              <a:tr h="304069">
                <a:tc>
                  <a:txBody>
                    <a:bodyPr/>
                    <a:lstStyle/>
                    <a:p>
                      <a:pPr algn="l" fontAlgn="base"/>
                      <a:r>
                        <a:rPr lang="en-US" sz="1700">
                          <a:solidFill>
                            <a:srgbClr val="424242"/>
                          </a:solidFill>
                          <a:effectLst/>
                        </a:rPr>
                        <a:t>Vaccinia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Cow pox</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Cow</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745376230"/>
                  </a:ext>
                </a:extLst>
              </a:tr>
              <a:tr h="555713">
                <a:tc>
                  <a:txBody>
                    <a:bodyPr/>
                    <a:lstStyle/>
                    <a:p>
                      <a:pPr algn="l" fontAlgn="base"/>
                      <a:r>
                        <a:rPr lang="en-US" sz="1700">
                          <a:solidFill>
                            <a:srgbClr val="424242"/>
                          </a:solidFill>
                          <a:effectLst/>
                        </a:rPr>
                        <a:t>Foot and mouth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Foot and mouth disease</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Cow</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3123453975"/>
                  </a:ext>
                </a:extLst>
              </a:tr>
              <a:tr h="555713">
                <a:tc>
                  <a:txBody>
                    <a:bodyPr/>
                    <a:lstStyle/>
                    <a:p>
                      <a:pPr algn="l" fontAlgn="base"/>
                      <a:r>
                        <a:rPr lang="en-US" sz="1700" dirty="0">
                          <a:solidFill>
                            <a:srgbClr val="424242"/>
                          </a:solidFill>
                          <a:effectLst/>
                        </a:rPr>
                        <a:t>Papaya ring spot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Papaya ring spot disease</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Papaya</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4012331995"/>
                  </a:ext>
                </a:extLst>
              </a:tr>
              <a:tr h="555713">
                <a:tc>
                  <a:txBody>
                    <a:bodyPr/>
                    <a:lstStyle/>
                    <a:p>
                      <a:pPr algn="l" fontAlgn="base"/>
                      <a:r>
                        <a:rPr lang="en-US" sz="1700">
                          <a:solidFill>
                            <a:srgbClr val="424242"/>
                          </a:solidFill>
                          <a:effectLst/>
                        </a:rPr>
                        <a:t>Tobacco mosaic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Tobacco mosaic disease</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Tobacco</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1550117585"/>
                  </a:ext>
                </a:extLst>
              </a:tr>
              <a:tr h="304069">
                <a:tc>
                  <a:txBody>
                    <a:bodyPr/>
                    <a:lstStyle/>
                    <a:p>
                      <a:pPr algn="l" fontAlgn="base"/>
                      <a:r>
                        <a:rPr lang="en-US" sz="1700">
                          <a:solidFill>
                            <a:srgbClr val="424242"/>
                          </a:solidFill>
                          <a:effectLst/>
                        </a:rPr>
                        <a:t>Bean mosaic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a:solidFill>
                            <a:srgbClr val="424242"/>
                          </a:solidFill>
                          <a:effectLst/>
                        </a:rPr>
                        <a:t>Bean mosaic disease</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Bean</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2598131378"/>
                  </a:ext>
                </a:extLst>
              </a:tr>
              <a:tr h="304069">
                <a:tc>
                  <a:txBody>
                    <a:bodyPr/>
                    <a:lstStyle/>
                    <a:p>
                      <a:pPr algn="l" fontAlgn="base"/>
                      <a:r>
                        <a:rPr lang="en-US" sz="1700">
                          <a:solidFill>
                            <a:srgbClr val="424242"/>
                          </a:solidFill>
                          <a:effectLst/>
                        </a:rPr>
                        <a:t>Tungro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a:solidFill>
                            <a:srgbClr val="424242"/>
                          </a:solidFill>
                          <a:effectLst/>
                        </a:rPr>
                        <a:t>Tungro disease of rice</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Rice</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4264723341"/>
                  </a:ext>
                </a:extLst>
              </a:tr>
              <a:tr h="555713">
                <a:tc>
                  <a:txBody>
                    <a:bodyPr/>
                    <a:lstStyle/>
                    <a:p>
                      <a:pPr algn="l" fontAlgn="base"/>
                      <a:r>
                        <a:rPr lang="en-US" sz="1700" dirty="0" err="1">
                          <a:solidFill>
                            <a:srgbClr val="424242"/>
                          </a:solidFill>
                          <a:effectLst/>
                        </a:rPr>
                        <a:t>Bushystant</a:t>
                      </a:r>
                      <a:r>
                        <a:rPr lang="en-US" sz="1700" dirty="0">
                          <a:solidFill>
                            <a:srgbClr val="424242"/>
                          </a:solidFill>
                          <a:effectLst/>
                        </a:rPr>
                        <a:t> virus</a:t>
                      </a:r>
                    </a:p>
                  </a:txBody>
                  <a:tcPr marL="26213" marR="26213" marT="26213" marB="26213" anchor="ctr">
                    <a:lnL>
                      <a:noFill/>
                    </a:lnL>
                    <a:lnR>
                      <a:noFill/>
                    </a:lnR>
                    <a:lnT>
                      <a:noFill/>
                    </a:lnT>
                    <a:lnB>
                      <a:noFill/>
                    </a:lnB>
                    <a:solidFill>
                      <a:srgbClr val="FFFFFF"/>
                    </a:solidFill>
                  </a:tcPr>
                </a:tc>
                <a:tc>
                  <a:txBody>
                    <a:bodyPr/>
                    <a:lstStyle/>
                    <a:p>
                      <a:pPr algn="l" fontAlgn="base"/>
                      <a:r>
                        <a:rPr lang="en-US" sz="1700">
                          <a:solidFill>
                            <a:srgbClr val="424242"/>
                          </a:solidFill>
                          <a:effectLst/>
                        </a:rPr>
                        <a:t>Bushystant disease of tomato</a:t>
                      </a:r>
                    </a:p>
                  </a:txBody>
                  <a:tcPr marL="26213" marR="26213" marT="26213" marB="26213" anchor="ctr">
                    <a:lnL>
                      <a:noFill/>
                    </a:lnL>
                    <a:lnR>
                      <a:noFill/>
                    </a:lnR>
                    <a:lnT>
                      <a:noFill/>
                    </a:lnT>
                    <a:lnB>
                      <a:noFill/>
                    </a:lnB>
                    <a:solidFill>
                      <a:srgbClr val="FFFFFF"/>
                    </a:solidFill>
                  </a:tcPr>
                </a:tc>
                <a:tc>
                  <a:txBody>
                    <a:bodyPr/>
                    <a:lstStyle/>
                    <a:p>
                      <a:pPr algn="l" fontAlgn="base"/>
                      <a:r>
                        <a:rPr lang="en-US" sz="1700" dirty="0">
                          <a:solidFill>
                            <a:srgbClr val="424242"/>
                          </a:solidFill>
                          <a:effectLst/>
                        </a:rPr>
                        <a:t>Tomato</a:t>
                      </a:r>
                    </a:p>
                  </a:txBody>
                  <a:tcPr marL="26213" marR="26213" marT="26213" marB="26213" anchor="ctr">
                    <a:lnL>
                      <a:noFill/>
                    </a:lnL>
                    <a:lnR>
                      <a:noFill/>
                    </a:lnR>
                    <a:lnT>
                      <a:noFill/>
                    </a:lnT>
                    <a:lnB>
                      <a:noFill/>
                    </a:lnB>
                    <a:solidFill>
                      <a:srgbClr val="FFFFFF"/>
                    </a:solidFill>
                  </a:tcPr>
                </a:tc>
                <a:extLst>
                  <a:ext uri="{0D108BD9-81ED-4DB2-BD59-A6C34878D82A}">
                    <a16:rowId xmlns:a16="http://schemas.microsoft.com/office/drawing/2014/main" val="737533453"/>
                  </a:ext>
                </a:extLst>
              </a:tr>
            </a:tbl>
          </a:graphicData>
        </a:graphic>
      </p:graphicFrame>
      <p:graphicFrame>
        <p:nvGraphicFramePr>
          <p:cNvPr id="7" name="Table 6">
            <a:extLst>
              <a:ext uri="{FF2B5EF4-FFF2-40B4-BE49-F238E27FC236}">
                <a16:creationId xmlns:a16="http://schemas.microsoft.com/office/drawing/2014/main" id="{A7E9E642-95F8-4016-9AFC-E11461B2BF26}"/>
              </a:ext>
            </a:extLst>
          </p:cNvPr>
          <p:cNvGraphicFramePr>
            <a:graphicFrameLocks noGrp="1"/>
          </p:cNvGraphicFramePr>
          <p:nvPr>
            <p:extLst>
              <p:ext uri="{D42A27DB-BD31-4B8C-83A1-F6EECF244321}">
                <p14:modId xmlns:p14="http://schemas.microsoft.com/office/powerpoint/2010/main" val="2854346231"/>
              </p:ext>
            </p:extLst>
          </p:nvPr>
        </p:nvGraphicFramePr>
        <p:xfrm>
          <a:off x="1033670" y="1690688"/>
          <a:ext cx="7222434" cy="4802187"/>
        </p:xfrm>
        <a:graphic>
          <a:graphicData uri="http://schemas.openxmlformats.org/drawingml/2006/table">
            <a:tbl>
              <a:tblPr/>
              <a:tblGrid>
                <a:gridCol w="7222434">
                  <a:extLst>
                    <a:ext uri="{9D8B030D-6E8A-4147-A177-3AD203B41FA5}">
                      <a16:colId xmlns:a16="http://schemas.microsoft.com/office/drawing/2014/main" val="3459163408"/>
                    </a:ext>
                  </a:extLst>
                </a:gridCol>
              </a:tblGrid>
              <a:tr h="4802187">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576470171"/>
                  </a:ext>
                </a:extLst>
              </a:tr>
            </a:tbl>
          </a:graphicData>
        </a:graphic>
      </p:graphicFrame>
    </p:spTree>
    <p:extLst>
      <p:ext uri="{BB962C8B-B14F-4D97-AF65-F5344CB8AC3E}">
        <p14:creationId xmlns:p14="http://schemas.microsoft.com/office/powerpoint/2010/main" val="370791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28F5D-102F-4AC1-9070-4CBCD62BC6CB}"/>
              </a:ext>
            </a:extLst>
          </p:cNvPr>
          <p:cNvSpPr>
            <a:spLocks noGrp="1"/>
          </p:cNvSpPr>
          <p:nvPr>
            <p:ph type="title"/>
          </p:nvPr>
        </p:nvSpPr>
        <p:spPr>
          <a:xfrm>
            <a:off x="838200" y="656674"/>
            <a:ext cx="10515600" cy="920336"/>
          </a:xfrm>
        </p:spPr>
        <p:txBody>
          <a:bodyPr>
            <a:noAutofit/>
          </a:bodyPr>
          <a:lstStyle/>
          <a:p>
            <a:r>
              <a:rPr lang="en-US" sz="3200" b="0" i="0" dirty="0">
                <a:solidFill>
                  <a:srgbClr val="424242"/>
                </a:solidFill>
                <a:effectLst/>
                <a:latin typeface="Open Sans"/>
              </a:rPr>
              <a:t>Some morphological and pathogenic characteristics of the major hepatitis viruses:</a:t>
            </a:r>
            <a:endParaRPr lang="en-US" sz="3200" dirty="0"/>
          </a:p>
        </p:txBody>
      </p:sp>
      <p:graphicFrame>
        <p:nvGraphicFramePr>
          <p:cNvPr id="4" name="Content Placeholder 3">
            <a:extLst>
              <a:ext uri="{FF2B5EF4-FFF2-40B4-BE49-F238E27FC236}">
                <a16:creationId xmlns:a16="http://schemas.microsoft.com/office/drawing/2014/main" id="{D705717C-2506-45DC-A200-A14C0167DC76}"/>
              </a:ext>
            </a:extLst>
          </p:cNvPr>
          <p:cNvGraphicFramePr>
            <a:graphicFrameLocks noGrp="1"/>
          </p:cNvGraphicFramePr>
          <p:nvPr>
            <p:ph idx="1"/>
            <p:extLst>
              <p:ext uri="{D42A27DB-BD31-4B8C-83A1-F6EECF244321}">
                <p14:modId xmlns:p14="http://schemas.microsoft.com/office/powerpoint/2010/main" val="4023226549"/>
              </p:ext>
            </p:extLst>
          </p:nvPr>
        </p:nvGraphicFramePr>
        <p:xfrm>
          <a:off x="1258957" y="1818724"/>
          <a:ext cx="8083828" cy="5027582"/>
        </p:xfrm>
        <a:graphic>
          <a:graphicData uri="http://schemas.openxmlformats.org/drawingml/2006/table">
            <a:tbl>
              <a:tblPr/>
              <a:tblGrid>
                <a:gridCol w="2020957">
                  <a:extLst>
                    <a:ext uri="{9D8B030D-6E8A-4147-A177-3AD203B41FA5}">
                      <a16:colId xmlns:a16="http://schemas.microsoft.com/office/drawing/2014/main" val="611361058"/>
                    </a:ext>
                  </a:extLst>
                </a:gridCol>
                <a:gridCol w="2020957">
                  <a:extLst>
                    <a:ext uri="{9D8B030D-6E8A-4147-A177-3AD203B41FA5}">
                      <a16:colId xmlns:a16="http://schemas.microsoft.com/office/drawing/2014/main" val="191032057"/>
                    </a:ext>
                  </a:extLst>
                </a:gridCol>
                <a:gridCol w="2020957">
                  <a:extLst>
                    <a:ext uri="{9D8B030D-6E8A-4147-A177-3AD203B41FA5}">
                      <a16:colId xmlns:a16="http://schemas.microsoft.com/office/drawing/2014/main" val="2572324611"/>
                    </a:ext>
                  </a:extLst>
                </a:gridCol>
                <a:gridCol w="2020957">
                  <a:extLst>
                    <a:ext uri="{9D8B030D-6E8A-4147-A177-3AD203B41FA5}">
                      <a16:colId xmlns:a16="http://schemas.microsoft.com/office/drawing/2014/main" val="3894423754"/>
                    </a:ext>
                  </a:extLst>
                </a:gridCol>
              </a:tblGrid>
              <a:tr h="286350">
                <a:tc rowSpan="2">
                  <a:txBody>
                    <a:bodyPr/>
                    <a:lstStyle/>
                    <a:p>
                      <a:pPr algn="l" fontAlgn="base"/>
                      <a:r>
                        <a:rPr lang="en-US" sz="1400" dirty="0" err="1">
                          <a:solidFill>
                            <a:srgbClr val="FFFFFF"/>
                          </a:solidFill>
                          <a:effectLst/>
                        </a:rPr>
                        <a:t>Fh</a:t>
                      </a:r>
                      <a:endParaRPr lang="en-US" sz="1400" dirty="0">
                        <a:solidFill>
                          <a:srgbClr val="FFFFFF"/>
                        </a:solidFill>
                        <a:effectLst/>
                      </a:endParaRPr>
                    </a:p>
                    <a:p>
                      <a:pPr algn="l" fontAlgn="base"/>
                      <a:r>
                        <a:rPr lang="en-US" sz="1800" b="1" i="0" kern="1200" dirty="0">
                          <a:solidFill>
                            <a:schemeClr val="tx1"/>
                          </a:solidFill>
                          <a:effectLst/>
                          <a:latin typeface="+mn-lt"/>
                          <a:ea typeface="+mn-ea"/>
                          <a:cs typeface="+mn-cs"/>
                        </a:rPr>
                        <a:t>Properties/Diseases</a:t>
                      </a:r>
                      <a:endParaRPr lang="en-US" sz="1400" dirty="0">
                        <a:solidFill>
                          <a:srgbClr val="FFFFFF"/>
                        </a:solidFill>
                        <a:effectLst/>
                      </a:endParaRPr>
                    </a:p>
                  </a:txBody>
                  <a:tcPr marL="36901" marR="36901" marT="36901" marB="36901" anchor="ctr">
                    <a:lnL w="9525" cap="flat" cmpd="sng" algn="ctr">
                      <a:solidFill>
                        <a:srgbClr val="70A2E6"/>
                      </a:solidFill>
                      <a:prstDash val="solid"/>
                      <a:round/>
                      <a:headEnd type="none" w="med" len="med"/>
                      <a:tailEnd type="none" w="med" len="med"/>
                    </a:lnL>
                    <a:lnR w="9525" cap="flat" cmpd="sng" algn="ctr">
                      <a:solidFill>
                        <a:srgbClr val="70A2E6"/>
                      </a:solidFill>
                      <a:prstDash val="solid"/>
                      <a:round/>
                      <a:headEnd type="none" w="med" len="med"/>
                      <a:tailEnd type="none" w="med" len="med"/>
                    </a:lnR>
                    <a:lnT w="9525" cap="flat" cmpd="sng" algn="ctr">
                      <a:solidFill>
                        <a:srgbClr val="70A2E6"/>
                      </a:solidFill>
                      <a:prstDash val="solid"/>
                      <a:round/>
                      <a:headEnd type="none" w="med" len="med"/>
                      <a:tailEnd type="none" w="med" len="med"/>
                    </a:lnT>
                    <a:lnB w="9525" cap="flat" cmpd="sng" algn="ctr">
                      <a:solidFill>
                        <a:srgbClr val="70A2E6"/>
                      </a:solidFill>
                      <a:prstDash val="solid"/>
                      <a:round/>
                      <a:headEnd type="none" w="med" len="med"/>
                      <a:tailEnd type="none" w="med" len="med"/>
                    </a:lnB>
                    <a:solidFill>
                      <a:srgbClr val="FFFFFF"/>
                    </a:solidFill>
                  </a:tcPr>
                </a:tc>
                <a:tc gridSpan="3">
                  <a:txBody>
                    <a:bodyPr/>
                    <a:lstStyle/>
                    <a:p>
                      <a:pPr algn="ctr" fontAlgn="base"/>
                      <a:endParaRPr lang="en-US" sz="1800" b="1" i="0" kern="1200" dirty="0">
                        <a:solidFill>
                          <a:schemeClr val="tx1"/>
                        </a:solidFill>
                        <a:effectLst/>
                        <a:latin typeface="+mn-lt"/>
                        <a:ea typeface="+mn-ea"/>
                        <a:cs typeface="+mn-cs"/>
                      </a:endParaRPr>
                    </a:p>
                    <a:p>
                      <a:pPr algn="ctr" fontAlgn="base"/>
                      <a:r>
                        <a:rPr lang="en-US" sz="1800" b="1" i="0" kern="1200" dirty="0">
                          <a:solidFill>
                            <a:schemeClr val="tx1"/>
                          </a:solidFill>
                          <a:effectLst/>
                          <a:latin typeface="+mn-lt"/>
                          <a:ea typeface="+mn-ea"/>
                          <a:cs typeface="+mn-cs"/>
                        </a:rPr>
                        <a:t>Virus </a:t>
                      </a:r>
                      <a:r>
                        <a:rPr lang="en-US" sz="1800" b="1" i="0" kern="1200" dirty="0" err="1">
                          <a:solidFill>
                            <a:schemeClr val="tx1"/>
                          </a:solidFill>
                          <a:effectLst/>
                          <a:latin typeface="+mn-lt"/>
                          <a:ea typeface="+mn-ea"/>
                          <a:cs typeface="+mn-cs"/>
                        </a:rPr>
                        <a:t>Name</a:t>
                      </a:r>
                      <a:r>
                        <a:rPr lang="en-US" sz="1400" dirty="0" err="1">
                          <a:solidFill>
                            <a:srgbClr val="FFFFFF"/>
                          </a:solidFill>
                          <a:effectLst/>
                        </a:rPr>
                        <a:t>vName</a:t>
                      </a:r>
                      <a:endParaRPr lang="en-US" sz="1400" dirty="0">
                        <a:solidFill>
                          <a:srgbClr val="FFFFFF"/>
                        </a:solidFill>
                        <a:effectLst/>
                      </a:endParaRPr>
                    </a:p>
                  </a:txBody>
                  <a:tcPr marL="36901" marR="36901" marT="36901" marB="36901" anchor="ctr">
                    <a:lnL w="9525" cap="flat" cmpd="sng" algn="ctr">
                      <a:solidFill>
                        <a:srgbClr val="70A2E6"/>
                      </a:solidFill>
                      <a:prstDash val="solid"/>
                      <a:round/>
                      <a:headEnd type="none" w="med" len="med"/>
                      <a:tailEnd type="none" w="med" len="med"/>
                    </a:lnL>
                    <a:lnR w="9525" cap="flat" cmpd="sng" algn="ctr">
                      <a:solidFill>
                        <a:srgbClr val="70A2E6"/>
                      </a:solidFill>
                      <a:prstDash val="solid"/>
                      <a:round/>
                      <a:headEnd type="none" w="med" len="med"/>
                      <a:tailEnd type="none" w="med" len="med"/>
                    </a:lnR>
                    <a:lnT w="9525" cap="flat" cmpd="sng" algn="ctr">
                      <a:solidFill>
                        <a:srgbClr val="70A2E6"/>
                      </a:solidFill>
                      <a:prstDash val="solid"/>
                      <a:round/>
                      <a:headEnd type="none" w="med" len="med"/>
                      <a:tailEnd type="none" w="med" len="med"/>
                    </a:lnT>
                    <a:lnB w="9525" cap="flat" cmpd="sng" algn="ctr">
                      <a:solidFill>
                        <a:srgbClr val="70A2E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63959601"/>
                  </a:ext>
                </a:extLst>
              </a:tr>
              <a:tr h="498898">
                <a:tc vMerge="1">
                  <a:txBody>
                    <a:bodyPr/>
                    <a:lstStyle/>
                    <a:p>
                      <a:endParaRPr lang="en-US"/>
                    </a:p>
                  </a:txBody>
                  <a:tcPr/>
                </a:tc>
                <a:tc>
                  <a:txBody>
                    <a:bodyPr/>
                    <a:lstStyle/>
                    <a:p>
                      <a:pPr algn="l" fontAlgn="base"/>
                      <a:r>
                        <a:rPr lang="en-US" sz="1800" b="0" i="0" kern="1200" dirty="0">
                          <a:solidFill>
                            <a:schemeClr val="tx1"/>
                          </a:solidFill>
                          <a:effectLst/>
                          <a:latin typeface="+mn-lt"/>
                          <a:ea typeface="+mn-ea"/>
                          <a:cs typeface="+mn-cs"/>
                        </a:rPr>
                        <a:t>Hepatitis A virus (HAV)</a:t>
                      </a:r>
                      <a:endParaRPr lang="en-US" sz="1400" dirty="0">
                        <a:solidFill>
                          <a:srgbClr val="FFFFFF"/>
                        </a:solidFill>
                        <a:effectLst/>
                      </a:endParaRPr>
                    </a:p>
                  </a:txBody>
                  <a:tcPr marL="36901" marR="36901" marT="36901" marB="36901" anchor="ctr">
                    <a:lnL w="9525" cap="flat" cmpd="sng" algn="ctr">
                      <a:solidFill>
                        <a:srgbClr val="70A2E6"/>
                      </a:solidFill>
                      <a:prstDash val="solid"/>
                      <a:round/>
                      <a:headEnd type="none" w="med" len="med"/>
                      <a:tailEnd type="none" w="med" len="med"/>
                    </a:lnL>
                    <a:lnR w="9525" cap="flat" cmpd="sng" algn="ctr">
                      <a:solidFill>
                        <a:srgbClr val="70A2E6"/>
                      </a:solidFill>
                      <a:prstDash val="solid"/>
                      <a:round/>
                      <a:headEnd type="none" w="med" len="med"/>
                      <a:tailEnd type="none" w="med" len="med"/>
                    </a:lnR>
                    <a:lnT w="9525" cap="flat" cmpd="sng" algn="ctr">
                      <a:solidFill>
                        <a:srgbClr val="70A2E6"/>
                      </a:solidFill>
                      <a:prstDash val="solid"/>
                      <a:round/>
                      <a:headEnd type="none" w="med" len="med"/>
                      <a:tailEnd type="none" w="med" len="med"/>
                    </a:lnT>
                    <a:lnB w="9525" cap="flat" cmpd="sng" algn="ctr">
                      <a:solidFill>
                        <a:srgbClr val="70A2E6"/>
                      </a:solidFill>
                      <a:prstDash val="solid"/>
                      <a:round/>
                      <a:headEnd type="none" w="med" len="med"/>
                      <a:tailEnd type="none" w="med" len="med"/>
                    </a:lnB>
                    <a:solidFill>
                      <a:srgbClr val="FFFFFF"/>
                    </a:solidFill>
                  </a:tcPr>
                </a:tc>
                <a:tc>
                  <a:txBody>
                    <a:bodyPr/>
                    <a:lstStyle/>
                    <a:p>
                      <a:pPr algn="l" fontAlgn="base"/>
                      <a:r>
                        <a:rPr lang="en-US" sz="1400" b="0" dirty="0">
                          <a:solidFill>
                            <a:srgbClr val="FFFFFF"/>
                          </a:solidFill>
                          <a:effectLst/>
                        </a:rPr>
                        <a:t>Hep</a:t>
                      </a:r>
                    </a:p>
                    <a:p>
                      <a:pPr algn="l" fontAlgn="base"/>
                      <a:r>
                        <a:rPr lang="en-US" sz="1400" b="0" dirty="0">
                          <a:solidFill>
                            <a:srgbClr val="FFFFFF"/>
                          </a:solidFill>
                          <a:effectLst/>
                        </a:rPr>
                        <a:t> </a:t>
                      </a:r>
                      <a:r>
                        <a:rPr lang="en-US" sz="1800" b="0" i="0" kern="1200" dirty="0">
                          <a:solidFill>
                            <a:schemeClr val="tx1"/>
                          </a:solidFill>
                          <a:effectLst/>
                          <a:latin typeface="+mn-lt"/>
                          <a:ea typeface="+mn-ea"/>
                          <a:cs typeface="+mn-cs"/>
                        </a:rPr>
                        <a:t>Hepatitis B virus (HBV)</a:t>
                      </a:r>
                      <a:r>
                        <a:rPr lang="en-US" sz="1400" b="0" dirty="0">
                          <a:solidFill>
                            <a:srgbClr val="FFFFFF"/>
                          </a:solidFill>
                          <a:effectLst/>
                        </a:rPr>
                        <a:t>B virus (HBV)</a:t>
                      </a:r>
                      <a:endParaRPr lang="en-US" sz="1400" dirty="0">
                        <a:solidFill>
                          <a:srgbClr val="FFFFFF"/>
                        </a:solidFill>
                        <a:effectLst/>
                      </a:endParaRPr>
                    </a:p>
                  </a:txBody>
                  <a:tcPr marL="36901" marR="36901" marT="36901" marB="36901" anchor="ctr">
                    <a:lnL w="9525" cap="flat" cmpd="sng" algn="ctr">
                      <a:solidFill>
                        <a:srgbClr val="70A2E6"/>
                      </a:solidFill>
                      <a:prstDash val="solid"/>
                      <a:round/>
                      <a:headEnd type="none" w="med" len="med"/>
                      <a:tailEnd type="none" w="med" len="med"/>
                    </a:lnL>
                    <a:lnR w="9525" cap="flat" cmpd="sng" algn="ctr">
                      <a:solidFill>
                        <a:srgbClr val="70A2E6"/>
                      </a:solidFill>
                      <a:prstDash val="solid"/>
                      <a:round/>
                      <a:headEnd type="none" w="med" len="med"/>
                      <a:tailEnd type="none" w="med" len="med"/>
                    </a:lnR>
                    <a:lnT w="9525" cap="flat" cmpd="sng" algn="ctr">
                      <a:solidFill>
                        <a:srgbClr val="70A2E6"/>
                      </a:solidFill>
                      <a:prstDash val="solid"/>
                      <a:round/>
                      <a:headEnd type="none" w="med" len="med"/>
                      <a:tailEnd type="none" w="med" len="med"/>
                    </a:lnT>
                    <a:lnB w="9525" cap="flat" cmpd="sng" algn="ctr">
                      <a:solidFill>
                        <a:srgbClr val="70A2E6"/>
                      </a:solidFill>
                      <a:prstDash val="solid"/>
                      <a:round/>
                      <a:headEnd type="none" w="med" len="med"/>
                      <a:tailEnd type="none" w="med" len="med"/>
                    </a:lnB>
                    <a:solidFill>
                      <a:srgbClr val="FFFFFF"/>
                    </a:solidFill>
                  </a:tcPr>
                </a:tc>
                <a:tc>
                  <a:txBody>
                    <a:bodyPr/>
                    <a:lstStyle/>
                    <a:p>
                      <a:pPr algn="l" fontAlgn="base"/>
                      <a:r>
                        <a:rPr lang="en-US" sz="1400" b="0" dirty="0">
                          <a:solidFill>
                            <a:srgbClr val="FFFFFF"/>
                          </a:solidFill>
                          <a:effectLst/>
                        </a:rPr>
                        <a:t>He</a:t>
                      </a:r>
                    </a:p>
                    <a:p>
                      <a:pPr algn="l" fontAlgn="base"/>
                      <a:r>
                        <a:rPr lang="en-US" sz="1400" b="0" dirty="0" err="1">
                          <a:solidFill>
                            <a:srgbClr val="FFFFFF"/>
                          </a:solidFill>
                          <a:effectLst/>
                        </a:rPr>
                        <a:t>i</a:t>
                      </a:r>
                      <a:r>
                        <a:rPr lang="en-US" sz="1800" b="0" i="0" kern="1200" dirty="0" err="1">
                          <a:solidFill>
                            <a:schemeClr val="tx1"/>
                          </a:solidFill>
                          <a:effectLst/>
                          <a:latin typeface="+mn-lt"/>
                          <a:ea typeface="+mn-ea"/>
                          <a:cs typeface="+mn-cs"/>
                        </a:rPr>
                        <a:t>Hepatitis</a:t>
                      </a:r>
                      <a:r>
                        <a:rPr lang="en-US" sz="1800" b="0" i="0" kern="1200" dirty="0">
                          <a:solidFill>
                            <a:schemeClr val="tx1"/>
                          </a:solidFill>
                          <a:effectLst/>
                          <a:latin typeface="+mn-lt"/>
                          <a:ea typeface="+mn-ea"/>
                          <a:cs typeface="+mn-cs"/>
                        </a:rPr>
                        <a:t> C virus (HCV)</a:t>
                      </a:r>
                      <a:r>
                        <a:rPr lang="en-US" sz="1400" b="0" dirty="0">
                          <a:solidFill>
                            <a:srgbClr val="FFFFFF"/>
                          </a:solidFill>
                          <a:effectLst/>
                        </a:rPr>
                        <a:t>tis C virus (HCV)</a:t>
                      </a:r>
                      <a:endParaRPr lang="en-US" sz="1400" dirty="0">
                        <a:solidFill>
                          <a:srgbClr val="FFFFFF"/>
                        </a:solidFill>
                        <a:effectLst/>
                      </a:endParaRPr>
                    </a:p>
                  </a:txBody>
                  <a:tcPr marL="36901" marR="36901" marT="36901" marB="36901" anchor="ctr">
                    <a:lnL w="9525" cap="flat" cmpd="sng" algn="ctr">
                      <a:solidFill>
                        <a:srgbClr val="70A2E6"/>
                      </a:solidFill>
                      <a:prstDash val="solid"/>
                      <a:round/>
                      <a:headEnd type="none" w="med" len="med"/>
                      <a:tailEnd type="none" w="med" len="med"/>
                    </a:lnL>
                    <a:lnR w="9525" cap="flat" cmpd="sng" algn="ctr">
                      <a:solidFill>
                        <a:srgbClr val="70A2E6"/>
                      </a:solidFill>
                      <a:prstDash val="solid"/>
                      <a:round/>
                      <a:headEnd type="none" w="med" len="med"/>
                      <a:tailEnd type="none" w="med" len="med"/>
                    </a:lnR>
                    <a:lnT w="9525" cap="flat" cmpd="sng" algn="ctr">
                      <a:solidFill>
                        <a:srgbClr val="70A2E6"/>
                      </a:solidFill>
                      <a:prstDash val="solid"/>
                      <a:round/>
                      <a:headEnd type="none" w="med" len="med"/>
                      <a:tailEnd type="none" w="med" len="med"/>
                    </a:lnT>
                    <a:lnB w="9525" cap="flat" cmpd="sng" algn="ctr">
                      <a:solidFill>
                        <a:srgbClr val="70A2E6"/>
                      </a:solidFill>
                      <a:prstDash val="solid"/>
                      <a:round/>
                      <a:headEnd type="none" w="med" len="med"/>
                      <a:tailEnd type="none" w="med" len="med"/>
                    </a:lnB>
                    <a:solidFill>
                      <a:srgbClr val="FFFFFF"/>
                    </a:solidFill>
                  </a:tcPr>
                </a:tc>
                <a:extLst>
                  <a:ext uri="{0D108BD9-81ED-4DB2-BD59-A6C34878D82A}">
                    <a16:rowId xmlns:a16="http://schemas.microsoft.com/office/drawing/2014/main" val="2874826184"/>
                  </a:ext>
                </a:extLst>
              </a:tr>
              <a:tr h="286350">
                <a:tc>
                  <a:txBody>
                    <a:bodyPr/>
                    <a:lstStyle/>
                    <a:p>
                      <a:pPr algn="l" fontAlgn="base"/>
                      <a:r>
                        <a:rPr lang="en-US" sz="1400">
                          <a:solidFill>
                            <a:srgbClr val="545558"/>
                          </a:solidFill>
                          <a:effectLst/>
                        </a:rPr>
                        <a:t>Size</a:t>
                      </a:r>
                    </a:p>
                  </a:txBody>
                  <a:tcPr marL="36901" marR="36901" marT="36901" marB="36901" anchor="ctr">
                    <a:lnL>
                      <a:noFill/>
                    </a:lnL>
                    <a:lnR>
                      <a:noFill/>
                    </a:lnR>
                    <a:lnT w="9525" cap="flat" cmpd="sng" algn="ctr">
                      <a:solidFill>
                        <a:srgbClr val="70A2E6"/>
                      </a:solidFill>
                      <a:prstDash val="solid"/>
                      <a:round/>
                      <a:headEnd type="none" w="med" len="med"/>
                      <a:tailEnd type="none" w="med" len="med"/>
                    </a:lnT>
                    <a:lnB>
                      <a:noFill/>
                    </a:lnB>
                    <a:solidFill>
                      <a:srgbClr val="FFFFFF"/>
                    </a:solidFill>
                  </a:tcPr>
                </a:tc>
                <a:tc>
                  <a:txBody>
                    <a:bodyPr/>
                    <a:lstStyle/>
                    <a:p>
                      <a:pPr algn="l" fontAlgn="base"/>
                      <a:r>
                        <a:rPr lang="en-US" sz="1400">
                          <a:solidFill>
                            <a:srgbClr val="545558"/>
                          </a:solidFill>
                          <a:effectLst/>
                        </a:rPr>
                        <a:t>27 nm</a:t>
                      </a:r>
                    </a:p>
                  </a:txBody>
                  <a:tcPr marL="36901" marR="36901" marT="36901" marB="36901" anchor="ctr">
                    <a:lnL>
                      <a:noFill/>
                    </a:lnL>
                    <a:lnR>
                      <a:noFill/>
                    </a:lnR>
                    <a:lnT w="9525" cap="flat" cmpd="sng" algn="ctr">
                      <a:solidFill>
                        <a:srgbClr val="70A2E6"/>
                      </a:solidFill>
                      <a:prstDash val="solid"/>
                      <a:round/>
                      <a:headEnd type="none" w="med" len="med"/>
                      <a:tailEnd type="none" w="med" len="med"/>
                    </a:lnT>
                    <a:lnB>
                      <a:noFill/>
                    </a:lnB>
                    <a:solidFill>
                      <a:srgbClr val="FFFFFF"/>
                    </a:solidFill>
                  </a:tcPr>
                </a:tc>
                <a:tc>
                  <a:txBody>
                    <a:bodyPr/>
                    <a:lstStyle/>
                    <a:p>
                      <a:pPr algn="l" fontAlgn="base"/>
                      <a:r>
                        <a:rPr lang="en-US" sz="1400">
                          <a:solidFill>
                            <a:srgbClr val="545558"/>
                          </a:solidFill>
                          <a:effectLst/>
                        </a:rPr>
                        <a:t>42 nm</a:t>
                      </a:r>
                    </a:p>
                  </a:txBody>
                  <a:tcPr marL="36901" marR="36901" marT="36901" marB="36901" anchor="ctr">
                    <a:lnL>
                      <a:noFill/>
                    </a:lnL>
                    <a:lnR>
                      <a:noFill/>
                    </a:lnR>
                    <a:lnT w="9525" cap="flat" cmpd="sng" algn="ctr">
                      <a:solidFill>
                        <a:srgbClr val="70A2E6"/>
                      </a:solidFill>
                      <a:prstDash val="solid"/>
                      <a:round/>
                      <a:headEnd type="none" w="med" len="med"/>
                      <a:tailEnd type="none" w="med" len="med"/>
                    </a:lnT>
                    <a:lnB>
                      <a:noFill/>
                    </a:lnB>
                    <a:solidFill>
                      <a:srgbClr val="FFFFFF"/>
                    </a:solidFill>
                  </a:tcPr>
                </a:tc>
                <a:tc>
                  <a:txBody>
                    <a:bodyPr/>
                    <a:lstStyle/>
                    <a:p>
                      <a:pPr algn="l" fontAlgn="base"/>
                      <a:r>
                        <a:rPr lang="en-US" sz="1400">
                          <a:solidFill>
                            <a:srgbClr val="545558"/>
                          </a:solidFill>
                          <a:effectLst/>
                        </a:rPr>
                        <a:t>various</a:t>
                      </a:r>
                    </a:p>
                  </a:txBody>
                  <a:tcPr marL="36901" marR="36901" marT="36901" marB="36901" anchor="ctr">
                    <a:lnL>
                      <a:noFill/>
                    </a:lnL>
                    <a:lnR>
                      <a:noFill/>
                    </a:lnR>
                    <a:lnT w="9525" cap="flat" cmpd="sng" algn="ctr">
                      <a:solidFill>
                        <a:srgbClr val="70A2E6"/>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58846955"/>
                  </a:ext>
                </a:extLst>
              </a:tr>
              <a:tr h="286350">
                <a:tc>
                  <a:txBody>
                    <a:bodyPr/>
                    <a:lstStyle/>
                    <a:p>
                      <a:pPr algn="l" fontAlgn="base"/>
                      <a:r>
                        <a:rPr lang="en-US" sz="1400">
                          <a:solidFill>
                            <a:srgbClr val="545558"/>
                          </a:solidFill>
                          <a:effectLst/>
                        </a:rPr>
                        <a:t>Nucleic acid</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RNA</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DNA</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RNA</a:t>
                      </a:r>
                    </a:p>
                  </a:txBody>
                  <a:tcPr marL="36901" marR="36901" marT="36901" marB="36901" anchor="ctr">
                    <a:lnL>
                      <a:noFill/>
                    </a:lnL>
                    <a:lnR>
                      <a:noFill/>
                    </a:lnR>
                    <a:lnT>
                      <a:noFill/>
                    </a:lnT>
                    <a:lnB>
                      <a:noFill/>
                    </a:lnB>
                    <a:solidFill>
                      <a:srgbClr val="FFFFFF"/>
                    </a:solidFill>
                  </a:tcPr>
                </a:tc>
                <a:extLst>
                  <a:ext uri="{0D108BD9-81ED-4DB2-BD59-A6C34878D82A}">
                    <a16:rowId xmlns:a16="http://schemas.microsoft.com/office/drawing/2014/main" val="436339927"/>
                  </a:ext>
                </a:extLst>
              </a:tr>
              <a:tr h="498898">
                <a:tc>
                  <a:txBody>
                    <a:bodyPr/>
                    <a:lstStyle/>
                    <a:p>
                      <a:pPr algn="l" fontAlgn="base"/>
                      <a:r>
                        <a:rPr lang="en-US" sz="1400">
                          <a:solidFill>
                            <a:srgbClr val="545558"/>
                          </a:solidFill>
                          <a:effectLst/>
                        </a:rPr>
                        <a:t>Epidemiology</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Endemic and epidemic</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Endemic</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Endemic</a:t>
                      </a:r>
                    </a:p>
                  </a:txBody>
                  <a:tcPr marL="36901" marR="36901" marT="36901" marB="36901" anchor="ctr">
                    <a:lnL>
                      <a:noFill/>
                    </a:lnL>
                    <a:lnR>
                      <a:noFill/>
                    </a:lnR>
                    <a:lnT>
                      <a:noFill/>
                    </a:lnT>
                    <a:lnB>
                      <a:noFill/>
                    </a:lnB>
                    <a:solidFill>
                      <a:srgbClr val="FFFFFF"/>
                    </a:solidFill>
                  </a:tcPr>
                </a:tc>
                <a:extLst>
                  <a:ext uri="{0D108BD9-81ED-4DB2-BD59-A6C34878D82A}">
                    <a16:rowId xmlns:a16="http://schemas.microsoft.com/office/drawing/2014/main" val="242636356"/>
                  </a:ext>
                </a:extLst>
              </a:tr>
              <a:tr h="498898">
                <a:tc>
                  <a:txBody>
                    <a:bodyPr/>
                    <a:lstStyle/>
                    <a:p>
                      <a:pPr algn="l" fontAlgn="base"/>
                      <a:r>
                        <a:rPr lang="en-US" sz="1400">
                          <a:solidFill>
                            <a:srgbClr val="545558"/>
                          </a:solidFill>
                          <a:effectLst/>
                        </a:rPr>
                        <a:t>Incubation period</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2-7 weeks</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1-6 months</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2-8 weeks</a:t>
                      </a:r>
                    </a:p>
                  </a:txBody>
                  <a:tcPr marL="36901" marR="36901" marT="36901" marB="36901" anchor="ctr">
                    <a:lnL>
                      <a:noFill/>
                    </a:lnL>
                    <a:lnR>
                      <a:noFill/>
                    </a:lnR>
                    <a:lnT>
                      <a:noFill/>
                    </a:lnT>
                    <a:lnB>
                      <a:noFill/>
                    </a:lnB>
                    <a:solidFill>
                      <a:srgbClr val="FFFFFF"/>
                    </a:solidFill>
                  </a:tcPr>
                </a:tc>
                <a:extLst>
                  <a:ext uri="{0D108BD9-81ED-4DB2-BD59-A6C34878D82A}">
                    <a16:rowId xmlns:a16="http://schemas.microsoft.com/office/drawing/2014/main" val="2374339191"/>
                  </a:ext>
                </a:extLst>
              </a:tr>
              <a:tr h="711447">
                <a:tc>
                  <a:txBody>
                    <a:bodyPr/>
                    <a:lstStyle/>
                    <a:p>
                      <a:pPr algn="l" fontAlgn="base"/>
                      <a:r>
                        <a:rPr lang="en-US" sz="1400">
                          <a:solidFill>
                            <a:srgbClr val="545558"/>
                          </a:solidFill>
                          <a:effectLst/>
                        </a:rPr>
                        <a:t>Symptoms</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Fever, Gastro-intestinal tract disorders</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Fever, rash, arthritis</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Fever, rash, arthritis</a:t>
                      </a:r>
                    </a:p>
                  </a:txBody>
                  <a:tcPr marL="36901" marR="36901" marT="36901" marB="36901" anchor="ctr">
                    <a:lnL>
                      <a:noFill/>
                    </a:lnL>
                    <a:lnR>
                      <a:noFill/>
                    </a:lnR>
                    <a:lnT>
                      <a:noFill/>
                    </a:lnT>
                    <a:lnB>
                      <a:noFill/>
                    </a:lnB>
                    <a:solidFill>
                      <a:srgbClr val="FFFFFF"/>
                    </a:solidFill>
                  </a:tcPr>
                </a:tc>
                <a:extLst>
                  <a:ext uri="{0D108BD9-81ED-4DB2-BD59-A6C34878D82A}">
                    <a16:rowId xmlns:a16="http://schemas.microsoft.com/office/drawing/2014/main" val="4036529086"/>
                  </a:ext>
                </a:extLst>
              </a:tr>
              <a:tr h="286350">
                <a:tc>
                  <a:txBody>
                    <a:bodyPr/>
                    <a:lstStyle/>
                    <a:p>
                      <a:pPr algn="l" fontAlgn="base"/>
                      <a:r>
                        <a:rPr lang="en-US" sz="1400">
                          <a:solidFill>
                            <a:srgbClr val="545558"/>
                          </a:solidFill>
                          <a:effectLst/>
                        </a:rPr>
                        <a:t>Jaundice</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1 in 10</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Common</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Common</a:t>
                      </a:r>
                    </a:p>
                  </a:txBody>
                  <a:tcPr marL="36901" marR="36901" marT="36901" marB="36901" anchor="ctr">
                    <a:lnL>
                      <a:noFill/>
                    </a:lnL>
                    <a:lnR>
                      <a:noFill/>
                    </a:lnR>
                    <a:lnT>
                      <a:noFill/>
                    </a:lnT>
                    <a:lnB>
                      <a:noFill/>
                    </a:lnB>
                    <a:solidFill>
                      <a:srgbClr val="FFFFFF"/>
                    </a:solidFill>
                  </a:tcPr>
                </a:tc>
                <a:extLst>
                  <a:ext uri="{0D108BD9-81ED-4DB2-BD59-A6C34878D82A}">
                    <a16:rowId xmlns:a16="http://schemas.microsoft.com/office/drawing/2014/main" val="775336962"/>
                  </a:ext>
                </a:extLst>
              </a:tr>
              <a:tr h="286350">
                <a:tc>
                  <a:txBody>
                    <a:bodyPr/>
                    <a:lstStyle/>
                    <a:p>
                      <a:pPr algn="l" fontAlgn="base"/>
                      <a:r>
                        <a:rPr lang="en-US" sz="1400">
                          <a:solidFill>
                            <a:srgbClr val="545558"/>
                          </a:solidFill>
                          <a:effectLst/>
                        </a:rPr>
                        <a:t>Onset/duration</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Acute, short</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Gradual, chronic</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Acute to chronic</a:t>
                      </a:r>
                    </a:p>
                  </a:txBody>
                  <a:tcPr marL="36901" marR="36901" marT="36901" marB="36901" anchor="ctr">
                    <a:lnL>
                      <a:noFill/>
                    </a:lnL>
                    <a:lnR>
                      <a:noFill/>
                    </a:lnR>
                    <a:lnT>
                      <a:noFill/>
                    </a:lnT>
                    <a:lnB>
                      <a:noFill/>
                    </a:lnB>
                    <a:solidFill>
                      <a:srgbClr val="FFFFFF"/>
                    </a:solidFill>
                  </a:tcPr>
                </a:tc>
                <a:extLst>
                  <a:ext uri="{0D108BD9-81ED-4DB2-BD59-A6C34878D82A}">
                    <a16:rowId xmlns:a16="http://schemas.microsoft.com/office/drawing/2014/main" val="3214730677"/>
                  </a:ext>
                </a:extLst>
              </a:tr>
              <a:tr h="711447">
                <a:tc>
                  <a:txBody>
                    <a:bodyPr/>
                    <a:lstStyle/>
                    <a:p>
                      <a:pPr algn="l" fontAlgn="base"/>
                      <a:r>
                        <a:rPr lang="en-US" sz="1400">
                          <a:solidFill>
                            <a:srgbClr val="545558"/>
                          </a:solidFill>
                          <a:effectLst/>
                        </a:rPr>
                        <a:t>Complication</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Uncommon</a:t>
                      </a:r>
                    </a:p>
                  </a:txBody>
                  <a:tcPr marL="36901" marR="36901" marT="36901" marB="36901" anchor="ctr">
                    <a:lnL>
                      <a:noFill/>
                    </a:lnL>
                    <a:lnR>
                      <a:noFill/>
                    </a:lnR>
                    <a:lnT>
                      <a:noFill/>
                    </a:lnT>
                    <a:lnB>
                      <a:noFill/>
                    </a:lnB>
                    <a:solidFill>
                      <a:srgbClr val="FFFFFF"/>
                    </a:solidFill>
                  </a:tcPr>
                </a:tc>
                <a:tc>
                  <a:txBody>
                    <a:bodyPr/>
                    <a:lstStyle/>
                    <a:p>
                      <a:pPr algn="l" fontAlgn="base"/>
                      <a:r>
                        <a:rPr lang="en-US" sz="1400">
                          <a:solidFill>
                            <a:srgbClr val="545558"/>
                          </a:solidFill>
                          <a:effectLst/>
                        </a:rPr>
                        <a:t>Chronic active hepatitis, hepatic cancer</a:t>
                      </a:r>
                    </a:p>
                  </a:txBody>
                  <a:tcPr marL="36901" marR="36901" marT="36901" marB="36901" anchor="ctr">
                    <a:lnL>
                      <a:noFill/>
                    </a:lnL>
                    <a:lnR>
                      <a:noFill/>
                    </a:lnR>
                    <a:lnT>
                      <a:noFill/>
                    </a:lnT>
                    <a:lnB>
                      <a:noFill/>
                    </a:lnB>
                    <a:solidFill>
                      <a:srgbClr val="FFFFFF"/>
                    </a:solidFill>
                  </a:tcPr>
                </a:tc>
                <a:tc>
                  <a:txBody>
                    <a:bodyPr/>
                    <a:lstStyle/>
                    <a:p>
                      <a:pPr algn="l" fontAlgn="base"/>
                      <a:r>
                        <a:rPr lang="en-US" sz="1400" dirty="0">
                          <a:solidFill>
                            <a:srgbClr val="545558"/>
                          </a:solidFill>
                          <a:effectLst/>
                        </a:rPr>
                        <a:t>Chronic inflammation, cirrhosis</a:t>
                      </a:r>
                    </a:p>
                  </a:txBody>
                  <a:tcPr marL="36901" marR="36901" marT="36901" marB="36901" anchor="ctr">
                    <a:lnL>
                      <a:noFill/>
                    </a:lnL>
                    <a:lnR>
                      <a:noFill/>
                    </a:lnR>
                    <a:lnT>
                      <a:noFill/>
                    </a:lnT>
                    <a:lnB>
                      <a:noFill/>
                    </a:lnB>
                    <a:solidFill>
                      <a:srgbClr val="FFFFFF"/>
                    </a:solidFill>
                  </a:tcPr>
                </a:tc>
                <a:extLst>
                  <a:ext uri="{0D108BD9-81ED-4DB2-BD59-A6C34878D82A}">
                    <a16:rowId xmlns:a16="http://schemas.microsoft.com/office/drawing/2014/main" val="1386718753"/>
                  </a:ext>
                </a:extLst>
              </a:tr>
            </a:tbl>
          </a:graphicData>
        </a:graphic>
      </p:graphicFrame>
      <p:graphicFrame>
        <p:nvGraphicFramePr>
          <p:cNvPr id="5" name="Table 4">
            <a:extLst>
              <a:ext uri="{FF2B5EF4-FFF2-40B4-BE49-F238E27FC236}">
                <a16:creationId xmlns:a16="http://schemas.microsoft.com/office/drawing/2014/main" id="{E38FD5B1-1230-4354-9CCB-C7C0A2A3B83B}"/>
              </a:ext>
            </a:extLst>
          </p:cNvPr>
          <p:cNvGraphicFramePr>
            <a:graphicFrameLocks noGrp="1"/>
          </p:cNvGraphicFramePr>
          <p:nvPr>
            <p:extLst>
              <p:ext uri="{D42A27DB-BD31-4B8C-83A1-F6EECF244321}">
                <p14:modId xmlns:p14="http://schemas.microsoft.com/office/powerpoint/2010/main" val="1479522544"/>
              </p:ext>
            </p:extLst>
          </p:nvPr>
        </p:nvGraphicFramePr>
        <p:xfrm>
          <a:off x="1272209" y="1830419"/>
          <a:ext cx="8070576" cy="5027582"/>
        </p:xfrm>
        <a:graphic>
          <a:graphicData uri="http://schemas.openxmlformats.org/drawingml/2006/table">
            <a:tbl>
              <a:tblPr/>
              <a:tblGrid>
                <a:gridCol w="8070576">
                  <a:extLst>
                    <a:ext uri="{9D8B030D-6E8A-4147-A177-3AD203B41FA5}">
                      <a16:colId xmlns:a16="http://schemas.microsoft.com/office/drawing/2014/main" val="429743597"/>
                    </a:ext>
                  </a:extLst>
                </a:gridCol>
              </a:tblGrid>
              <a:tr h="5027582">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2324496493"/>
                  </a:ext>
                </a:extLst>
              </a:tr>
            </a:tbl>
          </a:graphicData>
        </a:graphic>
      </p:graphicFrame>
    </p:spTree>
    <p:extLst>
      <p:ext uri="{BB962C8B-B14F-4D97-AF65-F5344CB8AC3E}">
        <p14:creationId xmlns:p14="http://schemas.microsoft.com/office/powerpoint/2010/main" val="4085936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14B16-C603-4BF3-AA5C-CC918921E4D8}"/>
              </a:ext>
            </a:extLst>
          </p:cNvPr>
          <p:cNvSpPr>
            <a:spLocks noGrp="1"/>
          </p:cNvSpPr>
          <p:nvPr>
            <p:ph type="title"/>
          </p:nvPr>
        </p:nvSpPr>
        <p:spPr/>
        <p:txBody>
          <a:bodyPr>
            <a:normAutofit/>
          </a:bodyPr>
          <a:lstStyle/>
          <a:p>
            <a:r>
              <a:rPr lang="en-US" b="1" i="0" dirty="0">
                <a:solidFill>
                  <a:srgbClr val="424242"/>
                </a:solidFill>
                <a:effectLst/>
                <a:latin typeface="Lato"/>
              </a:rPr>
              <a:t>Beneficial Effect of Viruses</a:t>
            </a:r>
            <a:br>
              <a:rPr lang="en-US" b="1" i="0" dirty="0">
                <a:solidFill>
                  <a:srgbClr val="424242"/>
                </a:solidFill>
                <a:effectLst/>
                <a:latin typeface="Lato"/>
              </a:rPr>
            </a:br>
            <a:endParaRPr lang="en-US" dirty="0"/>
          </a:p>
        </p:txBody>
      </p:sp>
      <p:sp>
        <p:nvSpPr>
          <p:cNvPr id="3" name="Content Placeholder 2">
            <a:extLst>
              <a:ext uri="{FF2B5EF4-FFF2-40B4-BE49-F238E27FC236}">
                <a16:creationId xmlns:a16="http://schemas.microsoft.com/office/drawing/2014/main" id="{4836A59C-3E01-46D0-AE0B-844F8F7D8BA2}"/>
              </a:ext>
            </a:extLst>
          </p:cNvPr>
          <p:cNvSpPr>
            <a:spLocks noGrp="1"/>
          </p:cNvSpPr>
          <p:nvPr>
            <p:ph idx="1"/>
          </p:nvPr>
        </p:nvSpPr>
        <p:spPr>
          <a:xfrm>
            <a:off x="838200" y="1825625"/>
            <a:ext cx="8650358" cy="4351338"/>
          </a:xfrm>
        </p:spPr>
        <p:txBody>
          <a:bodyPr/>
          <a:lstStyle/>
          <a:p>
            <a:pPr algn="just"/>
            <a:r>
              <a:rPr lang="en-US" b="0" i="0" dirty="0">
                <a:solidFill>
                  <a:srgbClr val="424242"/>
                </a:solidFill>
                <a:effectLst/>
                <a:latin typeface="Open Sans"/>
              </a:rPr>
              <a:t>There are many industrial uses of viruses. </a:t>
            </a:r>
          </a:p>
          <a:p>
            <a:pPr algn="just"/>
            <a:endParaRPr lang="en-US" b="0" i="0" dirty="0">
              <a:solidFill>
                <a:srgbClr val="424242"/>
              </a:solidFill>
              <a:effectLst/>
              <a:latin typeface="Open Sans"/>
            </a:endParaRPr>
          </a:p>
          <a:p>
            <a:pPr algn="just"/>
            <a:r>
              <a:rPr lang="en-US" b="0" i="0" dirty="0">
                <a:solidFill>
                  <a:srgbClr val="424242"/>
                </a:solidFill>
                <a:effectLst/>
                <a:latin typeface="Open Sans"/>
              </a:rPr>
              <a:t>Viruses are used in preparation of </a:t>
            </a:r>
            <a:r>
              <a:rPr lang="en-US" b="0" i="1" dirty="0">
                <a:solidFill>
                  <a:srgbClr val="424242"/>
                </a:solidFill>
                <a:effectLst/>
                <a:latin typeface="Open Sans"/>
              </a:rPr>
              <a:t>sera</a:t>
            </a:r>
            <a:r>
              <a:rPr lang="en-US" b="0" i="0" dirty="0">
                <a:solidFill>
                  <a:srgbClr val="424242"/>
                </a:solidFill>
                <a:effectLst/>
                <a:latin typeface="Open Sans"/>
              </a:rPr>
              <a:t> and vaccines to be used against diseases like rabies, polio, hepatitis B, papillomavirus, etc. </a:t>
            </a:r>
          </a:p>
          <a:p>
            <a:pPr marL="0" indent="0" algn="just">
              <a:buNone/>
            </a:pPr>
            <a:endParaRPr lang="en-US" b="0" i="0" dirty="0">
              <a:solidFill>
                <a:srgbClr val="424242"/>
              </a:solidFill>
              <a:effectLst/>
              <a:latin typeface="Open Sans"/>
            </a:endParaRPr>
          </a:p>
          <a:p>
            <a:pPr algn="just"/>
            <a:r>
              <a:rPr lang="en-US" b="0" i="0" dirty="0">
                <a:solidFill>
                  <a:srgbClr val="424242"/>
                </a:solidFill>
                <a:effectLst/>
                <a:latin typeface="Open Sans"/>
              </a:rPr>
              <a:t>The multiplication of viruses in bacterial cells is also utilized in the production of antibodies.</a:t>
            </a:r>
            <a:endParaRPr lang="en-US" dirty="0"/>
          </a:p>
        </p:txBody>
      </p:sp>
    </p:spTree>
    <p:extLst>
      <p:ext uri="{BB962C8B-B14F-4D97-AF65-F5344CB8AC3E}">
        <p14:creationId xmlns:p14="http://schemas.microsoft.com/office/powerpoint/2010/main" val="30509172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556</TotalTime>
  <Words>745</Words>
  <Application>Microsoft Office PowerPoint</Application>
  <PresentationFormat>Widescreen</PresentationFormat>
  <Paragraphs>122</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VIRUSES</vt:lpstr>
      <vt:lpstr>Types of viruses: The body of virus contains nucleic acid (DNA or RNA) and protein. Hence, there are two types of viruses such as DNA virus and RNA virus.</vt:lpstr>
      <vt:lpstr>Importance of Viruses </vt:lpstr>
      <vt:lpstr>Harmful Effects of Viruses </vt:lpstr>
      <vt:lpstr>COVID-19 (corona virus disease) is very life threatening disease that already has taken the lives of nearly few lakhs people worldwide. </vt:lpstr>
      <vt:lpstr>Besides, a vast number of viruses cause plant diseases as rice tungro baciliform virus (RTBV), tobacco mosaic virus (TMV), tomato/papaya ring spot virus, tomato leaf curl, potato leaf roll virus, etc.</vt:lpstr>
      <vt:lpstr>The following table shows the various virus diseases in man, animals and plants:</vt:lpstr>
      <vt:lpstr>Some morphological and pathogenic characteristics of the major hepatitis viruses:</vt:lpstr>
      <vt:lpstr>Beneficial Effect of Viruses </vt:lpstr>
      <vt:lpstr> It is used in various pharmaceutical products such as proteins, vaccine, antigens and antibodies.  </vt:lpstr>
      <vt:lpstr>In the life science, it plays an important role to understand the basic mechanisms of molecular genetics.  It is also used in genetic engineering for the production of cloning.</vt:lpstr>
      <vt:lpstr>Viruses are also used in biological studies. They are broadly used in research in the field of genetic engineering</vt:lpstr>
      <vt:lpstr>It is used for gene therapy. In this case, viral genes are replaced by the human gene.</vt:lpstr>
      <vt:lpstr>Viruses are used in biological control by human in eradicating pests like insects (by NPV) and in controlling the population of organisms such as rabbits by inducing viral infection.</vt:lpstr>
      <vt:lpstr>PowerPoint Presentation</vt:lpstr>
      <vt:lpstr>They are not harmful to animals and plants and they play an important role to regulate the freshwater and saltwater ecosystem by destroying bacteria and recycling carbon in the aquatic ecosystem.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habib khasman</dc:creator>
  <cp:lastModifiedBy>ranahammad7242@gmail.com</cp:lastModifiedBy>
  <cp:revision>25</cp:revision>
  <dcterms:created xsi:type="dcterms:W3CDTF">2020-11-16T09:41:52Z</dcterms:created>
  <dcterms:modified xsi:type="dcterms:W3CDTF">2020-11-21T10:16:56Z</dcterms:modified>
</cp:coreProperties>
</file>