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60" r:id="rId3"/>
    <p:sldId id="258" r:id="rId4"/>
    <p:sldId id="264" r:id="rId5"/>
    <p:sldId id="271" r:id="rId6"/>
    <p:sldId id="257" r:id="rId7"/>
    <p:sldId id="275" r:id="rId8"/>
    <p:sldId id="263" r:id="rId9"/>
    <p:sldId id="259" r:id="rId10"/>
    <p:sldId id="261" r:id="rId11"/>
    <p:sldId id="265" r:id="rId12"/>
    <p:sldId id="262" r:id="rId13"/>
    <p:sldId id="266" r:id="rId14"/>
    <p:sldId id="267" r:id="rId15"/>
    <p:sldId id="278" r:id="rId16"/>
    <p:sldId id="268" r:id="rId17"/>
    <p:sldId id="269" r:id="rId18"/>
    <p:sldId id="270" r:id="rId19"/>
    <p:sldId id="272" r:id="rId20"/>
    <p:sldId id="274"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290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89708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93601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pPr/>
              <a:t>‹#›</a:t>
            </a:fld>
            <a:endParaRPr lang="en-US" dirty="0"/>
          </a:p>
        </p:txBody>
      </p:sp>
    </p:spTree>
    <p:extLst>
      <p:ext uri="{BB962C8B-B14F-4D97-AF65-F5344CB8AC3E}">
        <p14:creationId xmlns:p14="http://schemas.microsoft.com/office/powerpoint/2010/main" xmlns="" val="3666253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7492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pPr/>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403370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pPr/>
              <a:t>4/23/2021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22883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83177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pPr/>
              <a:t>4/23/2021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5024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pPr/>
              <a:t>4/23/2021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939779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pPr/>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765799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pPr/>
              <a:t>4/23/2021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775353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9863E6-7A6A-4366-8F55-DED454CCBBB7}"/>
              </a:ext>
            </a:extLst>
          </p:cNvPr>
          <p:cNvSpPr>
            <a:spLocks noGrp="1"/>
          </p:cNvSpPr>
          <p:nvPr>
            <p:ph type="ctrTitle"/>
          </p:nvPr>
        </p:nvSpPr>
        <p:spPr/>
        <p:txBody>
          <a:bodyPr/>
          <a:lstStyle/>
          <a:p>
            <a:r>
              <a:rPr lang="en-US" dirty="0"/>
              <a:t>Major environmental issues and control</a:t>
            </a:r>
          </a:p>
        </p:txBody>
      </p:sp>
      <p:sp>
        <p:nvSpPr>
          <p:cNvPr id="3" name="Subtitle 2">
            <a:extLst>
              <a:ext uri="{FF2B5EF4-FFF2-40B4-BE49-F238E27FC236}">
                <a16:creationId xmlns:a16="http://schemas.microsoft.com/office/drawing/2014/main" xmlns="" id="{3CC7B0B4-FBB5-4B00-9D1C-D63930BCF7AC}"/>
              </a:ext>
            </a:extLst>
          </p:cNvPr>
          <p:cNvSpPr>
            <a:spLocks noGrp="1"/>
          </p:cNvSpPr>
          <p:nvPr>
            <p:ph type="subTitle" idx="1"/>
          </p:nvPr>
        </p:nvSpPr>
        <p:spPr>
          <a:xfrm>
            <a:off x="1100051" y="4455620"/>
            <a:ext cx="10058400" cy="1792779"/>
          </a:xfrm>
        </p:spPr>
        <p:txBody>
          <a:bodyPr>
            <a:normAutofit/>
          </a:bodyPr>
          <a:lstStyle/>
          <a:p>
            <a:endParaRPr lang="en-US" dirty="0"/>
          </a:p>
        </p:txBody>
      </p:sp>
    </p:spTree>
    <p:extLst>
      <p:ext uri="{BB962C8B-B14F-4D97-AF65-F5344CB8AC3E}">
        <p14:creationId xmlns:p14="http://schemas.microsoft.com/office/powerpoint/2010/main" xmlns="" val="976464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E0D770-5928-46D0-B9A0-D2695387206A}"/>
              </a:ext>
            </a:extLst>
          </p:cNvPr>
          <p:cNvSpPr>
            <a:spLocks noGrp="1"/>
          </p:cNvSpPr>
          <p:nvPr>
            <p:ph type="title"/>
          </p:nvPr>
        </p:nvSpPr>
        <p:spPr/>
        <p:txBody>
          <a:bodyPr/>
          <a:lstStyle/>
          <a:p>
            <a:r>
              <a:rPr lang="en-US"/>
              <a:t>Ozone layer depletion</a:t>
            </a:r>
          </a:p>
        </p:txBody>
      </p:sp>
      <p:sp>
        <p:nvSpPr>
          <p:cNvPr id="3" name="Content Placeholder 2">
            <a:extLst>
              <a:ext uri="{FF2B5EF4-FFF2-40B4-BE49-F238E27FC236}">
                <a16:creationId xmlns:a16="http://schemas.microsoft.com/office/drawing/2014/main" xmlns="" id="{6DDA86A8-4DE8-4228-BE0E-58F468E9D95D}"/>
              </a:ext>
            </a:extLst>
          </p:cNvPr>
          <p:cNvSpPr>
            <a:spLocks noGrp="1"/>
          </p:cNvSpPr>
          <p:nvPr>
            <p:ph idx="1"/>
          </p:nvPr>
        </p:nvSpPr>
        <p:spPr/>
        <p:txBody>
          <a:bodyPr>
            <a:normAutofit lnSpcReduction="10000"/>
          </a:bodyPr>
          <a:lstStyle/>
          <a:p>
            <a:r>
              <a:rPr lang="en-US" sz="2800"/>
              <a:t>O.L is a layer of concentrated ozone gas .</a:t>
            </a:r>
          </a:p>
          <a:p>
            <a:r>
              <a:rPr lang="en-US" sz="2800"/>
              <a:t>It protect us from sun harmful ultravoilet rays coming from sun. UV light has many harmful effects like skin cancers and harms to crops and marine life.</a:t>
            </a:r>
          </a:p>
          <a:p>
            <a:r>
              <a:rPr lang="en-US" sz="2800"/>
              <a:t>When chlorine and bromine atoms come in contact with ozone in stratosphere, they destroy ozone molecules.</a:t>
            </a:r>
          </a:p>
          <a:p>
            <a:r>
              <a:rPr lang="en-US" sz="2800"/>
              <a:t>One chlorine atom can destroy 100,000 ozone molecules.</a:t>
            </a:r>
          </a:p>
          <a:p>
            <a:r>
              <a:rPr lang="en-US" sz="2800"/>
              <a:t>Ozone depleting substances that release chlorine are CFCs, HCFCs, carbon tetrachorideand methyle chloroform, .</a:t>
            </a:r>
          </a:p>
        </p:txBody>
      </p:sp>
      <p:pic>
        <p:nvPicPr>
          <p:cNvPr id="6146" name="Picture 2" descr="ozone depletion | Facts, Effects, &amp; Solutions | Britannica">
            <a:extLst>
              <a:ext uri="{FF2B5EF4-FFF2-40B4-BE49-F238E27FC236}">
                <a16:creationId xmlns:a16="http://schemas.microsoft.com/office/drawing/2014/main" xmlns="" id="{54005A84-3195-4B25-AAFC-8B895738476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1601" y="-56304"/>
            <a:ext cx="3200400" cy="239721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15631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AF3B0-2969-431C-89ED-40756D8B6002}"/>
              </a:ext>
            </a:extLst>
          </p:cNvPr>
          <p:cNvSpPr>
            <a:spLocks noGrp="1"/>
          </p:cNvSpPr>
          <p:nvPr>
            <p:ph type="title"/>
          </p:nvPr>
        </p:nvSpPr>
        <p:spPr/>
        <p:txBody>
          <a:bodyPr/>
          <a:lstStyle/>
          <a:p>
            <a:r>
              <a:rPr lang="en-US"/>
              <a:t>How can we protect the ozone layer</a:t>
            </a:r>
          </a:p>
        </p:txBody>
      </p:sp>
      <p:sp>
        <p:nvSpPr>
          <p:cNvPr id="3" name="Content Placeholder 2">
            <a:extLst>
              <a:ext uri="{FF2B5EF4-FFF2-40B4-BE49-F238E27FC236}">
                <a16:creationId xmlns:a16="http://schemas.microsoft.com/office/drawing/2014/main" xmlns="" id="{23D55FEA-8510-46E3-B0A5-7309BA1BABC5}"/>
              </a:ext>
            </a:extLst>
          </p:cNvPr>
          <p:cNvSpPr>
            <a:spLocks noGrp="1"/>
          </p:cNvSpPr>
          <p:nvPr>
            <p:ph idx="1"/>
          </p:nvPr>
        </p:nvSpPr>
        <p:spPr/>
        <p:txBody>
          <a:bodyPr>
            <a:normAutofit/>
          </a:bodyPr>
          <a:lstStyle/>
          <a:p>
            <a:r>
              <a:rPr lang="en-US" sz="2800"/>
              <a:t>Avoid the consumption of gases (CFCs, halogenated hydrocarbons, methyle bromide andand nitrous oxide) dangerous to ozone layer.</a:t>
            </a:r>
          </a:p>
          <a:p>
            <a:r>
              <a:rPr lang="en-US" sz="2800"/>
              <a:t>Minimize the use of vehicles which emits poisonous gases.</a:t>
            </a:r>
          </a:p>
          <a:p>
            <a:r>
              <a:rPr lang="en-US" sz="2800"/>
              <a:t>Maintain air conditioners, as their malfunction cause CFCs to escape into atmosphere.</a:t>
            </a:r>
          </a:p>
          <a:p>
            <a:r>
              <a:rPr lang="en-US" sz="2800"/>
              <a:t>Buy aerosols products thst donot use HCFCs and CFCs as propellants.</a:t>
            </a:r>
          </a:p>
          <a:p>
            <a:r>
              <a:rPr lang="en-US" sz="2800"/>
              <a:t> </a:t>
            </a:r>
          </a:p>
          <a:p>
            <a:endParaRPr lang="en-US" sz="2800"/>
          </a:p>
        </p:txBody>
      </p:sp>
    </p:spTree>
    <p:extLst>
      <p:ext uri="{BB962C8B-B14F-4D97-AF65-F5344CB8AC3E}">
        <p14:creationId xmlns:p14="http://schemas.microsoft.com/office/powerpoint/2010/main" xmlns="" val="2076166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D981B6-196E-4C54-B0E5-FDB9BC165FF6}"/>
              </a:ext>
            </a:extLst>
          </p:cNvPr>
          <p:cNvSpPr>
            <a:spLocks noGrp="1"/>
          </p:cNvSpPr>
          <p:nvPr>
            <p:ph type="title"/>
          </p:nvPr>
        </p:nvSpPr>
        <p:spPr/>
        <p:txBody>
          <a:bodyPr/>
          <a:lstStyle/>
          <a:p>
            <a:r>
              <a:rPr lang="en-US"/>
              <a:t>Global warming</a:t>
            </a:r>
          </a:p>
        </p:txBody>
      </p:sp>
      <p:sp>
        <p:nvSpPr>
          <p:cNvPr id="3" name="Content Placeholder 2">
            <a:extLst>
              <a:ext uri="{FF2B5EF4-FFF2-40B4-BE49-F238E27FC236}">
                <a16:creationId xmlns:a16="http://schemas.microsoft.com/office/drawing/2014/main" xmlns="" id="{6C7652AF-EE7D-4B2B-BBEF-83ED7F09E15C}"/>
              </a:ext>
            </a:extLst>
          </p:cNvPr>
          <p:cNvSpPr>
            <a:spLocks noGrp="1"/>
          </p:cNvSpPr>
          <p:nvPr>
            <p:ph idx="1"/>
          </p:nvPr>
        </p:nvSpPr>
        <p:spPr>
          <a:xfrm>
            <a:off x="1097280" y="1845734"/>
            <a:ext cx="8199120" cy="4326466"/>
          </a:xfrm>
        </p:spPr>
        <p:txBody>
          <a:bodyPr>
            <a:normAutofit fontScale="92500" lnSpcReduction="20000"/>
          </a:bodyPr>
          <a:lstStyle/>
          <a:p>
            <a:r>
              <a:rPr lang="en-US" sz="2400"/>
              <a:t>Global warmingoccur when CO2 ans other air pollutants and green house gases collect in atmosphere and absorb sunlight and solar radiations which causes the average global temperature to increase at faster rate.</a:t>
            </a:r>
          </a:p>
          <a:p>
            <a:r>
              <a:rPr lang="en-US" sz="2400"/>
              <a:t>Burning of fosil fuels release co2 which makes up 82% of gases in our atmosphere that trap heat.</a:t>
            </a:r>
          </a:p>
          <a:p>
            <a:r>
              <a:rPr lang="en-US" sz="2400"/>
              <a:t>Too much transportation and electricity means results too many gases in our environment that warm our planet.</a:t>
            </a:r>
          </a:p>
          <a:p>
            <a:r>
              <a:rPr lang="en-US" sz="2400"/>
              <a:t>Effects: Melting glaciers</a:t>
            </a:r>
          </a:p>
          <a:p>
            <a:r>
              <a:rPr lang="en-US" sz="2400"/>
              <a:t>Rising sea levels leads to flooding.</a:t>
            </a:r>
          </a:p>
          <a:p>
            <a:r>
              <a:rPr lang="en-US" sz="2400"/>
              <a:t>Disruption of habitat such as coral reefs in seas, plants and animal species to extinction.</a:t>
            </a:r>
          </a:p>
          <a:p>
            <a:r>
              <a:rPr lang="en-US" sz="2400"/>
              <a:t>Cause allergies, asthma and infectious disease.</a:t>
            </a:r>
          </a:p>
        </p:txBody>
      </p:sp>
      <p:pic>
        <p:nvPicPr>
          <p:cNvPr id="7170" name="Picture 2" descr="What are Various Global Warming Solutions - Conserve Energy Future">
            <a:extLst>
              <a:ext uri="{FF2B5EF4-FFF2-40B4-BE49-F238E27FC236}">
                <a16:creationId xmlns:a16="http://schemas.microsoft.com/office/drawing/2014/main" xmlns="" id="{BF9E7A18-4897-4AD8-8A55-E174CD661B60}"/>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xmlns="" val="0"/>
              </a:ext>
            </a:extLst>
          </a:blip>
          <a:srcRect/>
          <a:stretch>
            <a:fillRect/>
          </a:stretch>
        </p:blipFill>
        <p:spPr bwMode="auto">
          <a:xfrm>
            <a:off x="9372600" y="1981200"/>
            <a:ext cx="2819400" cy="22717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51419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332405-CB08-4208-BDE2-098465ECA6A8}"/>
              </a:ext>
            </a:extLst>
          </p:cNvPr>
          <p:cNvSpPr>
            <a:spLocks noGrp="1"/>
          </p:cNvSpPr>
          <p:nvPr>
            <p:ph type="title"/>
          </p:nvPr>
        </p:nvSpPr>
        <p:spPr/>
        <p:txBody>
          <a:bodyPr/>
          <a:lstStyle/>
          <a:p>
            <a:r>
              <a:rPr lang="en-US"/>
              <a:t>How to control global warming </a:t>
            </a:r>
          </a:p>
        </p:txBody>
      </p:sp>
      <p:sp>
        <p:nvSpPr>
          <p:cNvPr id="3" name="Content Placeholder 2">
            <a:extLst>
              <a:ext uri="{FF2B5EF4-FFF2-40B4-BE49-F238E27FC236}">
                <a16:creationId xmlns:a16="http://schemas.microsoft.com/office/drawing/2014/main" xmlns="" id="{84AECD2C-66FF-4D03-968D-E758515F3C0B}"/>
              </a:ext>
            </a:extLst>
          </p:cNvPr>
          <p:cNvSpPr>
            <a:spLocks noGrp="1"/>
          </p:cNvSpPr>
          <p:nvPr>
            <p:ph idx="1"/>
          </p:nvPr>
        </p:nvSpPr>
        <p:spPr/>
        <p:txBody>
          <a:bodyPr>
            <a:normAutofit/>
          </a:bodyPr>
          <a:lstStyle/>
          <a:p>
            <a:r>
              <a:rPr lang="en-US" sz="2800"/>
              <a:t>Planting more trees can reduce amount of carbon dioxide in our atmosphere</a:t>
            </a:r>
          </a:p>
          <a:p>
            <a:r>
              <a:rPr lang="en-US" sz="2800"/>
              <a:t>Instead of ordering a private transport, do a rideshare</a:t>
            </a:r>
          </a:p>
          <a:p>
            <a:r>
              <a:rPr lang="en-US" sz="2800"/>
              <a:t>Lower your haeting bills during winter.</a:t>
            </a:r>
          </a:p>
          <a:p>
            <a:r>
              <a:rPr lang="en-US" sz="2800"/>
              <a:t>Recycling is an absolute neccessity for dealing with waste.</a:t>
            </a:r>
          </a:p>
          <a:p>
            <a:r>
              <a:rPr lang="en-US" sz="2800"/>
              <a:t>Stop massive deforrestation and use sustainable use of resources.</a:t>
            </a:r>
          </a:p>
          <a:p>
            <a:r>
              <a:rPr lang="en-US" sz="2800"/>
              <a:t>Use renwable energies like solar, wind, biomass and geothermal</a:t>
            </a:r>
          </a:p>
        </p:txBody>
      </p:sp>
    </p:spTree>
    <p:extLst>
      <p:ext uri="{BB962C8B-B14F-4D97-AF65-F5344CB8AC3E}">
        <p14:creationId xmlns:p14="http://schemas.microsoft.com/office/powerpoint/2010/main" xmlns="" val="769014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873154-EC16-4BA6-8ABB-6EBCE4538392}"/>
              </a:ext>
            </a:extLst>
          </p:cNvPr>
          <p:cNvSpPr>
            <a:spLocks noGrp="1"/>
          </p:cNvSpPr>
          <p:nvPr>
            <p:ph type="title"/>
          </p:nvPr>
        </p:nvSpPr>
        <p:spPr/>
        <p:txBody>
          <a:bodyPr/>
          <a:lstStyle/>
          <a:p>
            <a:r>
              <a:rPr lang="en-US"/>
              <a:t>Acid rain</a:t>
            </a:r>
          </a:p>
        </p:txBody>
      </p:sp>
      <p:sp>
        <p:nvSpPr>
          <p:cNvPr id="3" name="Content Placeholder 2">
            <a:extLst>
              <a:ext uri="{FF2B5EF4-FFF2-40B4-BE49-F238E27FC236}">
                <a16:creationId xmlns:a16="http://schemas.microsoft.com/office/drawing/2014/main" xmlns="" id="{4412F2D9-6AB3-4A64-B160-AC2318296E00}"/>
              </a:ext>
            </a:extLst>
          </p:cNvPr>
          <p:cNvSpPr>
            <a:spLocks noGrp="1"/>
          </p:cNvSpPr>
          <p:nvPr>
            <p:ph idx="1"/>
          </p:nvPr>
        </p:nvSpPr>
        <p:spPr/>
        <p:txBody>
          <a:bodyPr>
            <a:normAutofit/>
          </a:bodyPr>
          <a:lstStyle/>
          <a:p>
            <a:r>
              <a:rPr lang="en-US" sz="2400"/>
              <a:t>Acid rain or acid deposition is a broad term that include any form of precipitation with acidic components such as sulphuric acid or nitric acid that fall to ground from atmosphere in wet or dry form.</a:t>
            </a:r>
          </a:p>
          <a:p>
            <a:r>
              <a:rPr lang="en-US" sz="2400"/>
              <a:t>This can include rain, snow, fog, hail, dust that is acidic.</a:t>
            </a:r>
          </a:p>
          <a:p>
            <a:r>
              <a:rPr lang="en-US" sz="2400"/>
              <a:t>Acid rain results when sulfur dioxide and nitrogen oxide are emitted into atmosphere and transported by wind and air currents that react with water, oxygen, and other chemicals to form sulphuric r nitric acid and fall on ground in form of acid rain.</a:t>
            </a:r>
          </a:p>
          <a:p>
            <a:r>
              <a:rPr lang="en-US" sz="2400"/>
              <a:t>SO2 and NO2 come from burning fossils fuels, from vehicles , industries and volcanoes</a:t>
            </a:r>
          </a:p>
        </p:txBody>
      </p:sp>
    </p:spTree>
    <p:extLst>
      <p:ext uri="{BB962C8B-B14F-4D97-AF65-F5344CB8AC3E}">
        <p14:creationId xmlns:p14="http://schemas.microsoft.com/office/powerpoint/2010/main" xmlns="" val="347342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9AA1A6-F917-44B5-8CB1-8EAF3C27BF8A}"/>
              </a:ext>
            </a:extLst>
          </p:cNvPr>
          <p:cNvSpPr>
            <a:spLocks noGrp="1"/>
          </p:cNvSpPr>
          <p:nvPr>
            <p:ph type="title"/>
          </p:nvPr>
        </p:nvSpPr>
        <p:spPr/>
        <p:txBody>
          <a:bodyPr/>
          <a:lstStyle/>
          <a:p>
            <a:r>
              <a:rPr lang="en-US"/>
              <a:t>Acid rain</a:t>
            </a:r>
          </a:p>
        </p:txBody>
      </p:sp>
      <p:pic>
        <p:nvPicPr>
          <p:cNvPr id="8194" name="Picture 2">
            <a:extLst>
              <a:ext uri="{FF2B5EF4-FFF2-40B4-BE49-F238E27FC236}">
                <a16:creationId xmlns:a16="http://schemas.microsoft.com/office/drawing/2014/main" xmlns="" id="{9BE998BF-81AA-434E-9E79-3FFC5B4E84BA}"/>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362200" y="2438400"/>
            <a:ext cx="5813425" cy="32858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74547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FB6A2-5E44-4B42-AEE2-F90DB26E94AB}"/>
              </a:ext>
            </a:extLst>
          </p:cNvPr>
          <p:cNvSpPr>
            <a:spLocks noGrp="1"/>
          </p:cNvSpPr>
          <p:nvPr>
            <p:ph type="title"/>
          </p:nvPr>
        </p:nvSpPr>
        <p:spPr/>
        <p:txBody>
          <a:bodyPr/>
          <a:lstStyle/>
          <a:p>
            <a:r>
              <a:rPr lang="en-US"/>
              <a:t>How to control Acid rain</a:t>
            </a:r>
          </a:p>
        </p:txBody>
      </p:sp>
      <p:sp>
        <p:nvSpPr>
          <p:cNvPr id="3" name="Content Placeholder 2">
            <a:extLst>
              <a:ext uri="{FF2B5EF4-FFF2-40B4-BE49-F238E27FC236}">
                <a16:creationId xmlns:a16="http://schemas.microsoft.com/office/drawing/2014/main" xmlns="" id="{00AA86D4-7B44-4D81-923A-1F5FCA65FAF4}"/>
              </a:ext>
            </a:extLst>
          </p:cNvPr>
          <p:cNvSpPr>
            <a:spLocks noGrp="1"/>
          </p:cNvSpPr>
          <p:nvPr>
            <p:ph idx="1"/>
          </p:nvPr>
        </p:nvSpPr>
        <p:spPr>
          <a:xfrm>
            <a:off x="1192696" y="1845734"/>
            <a:ext cx="9962983" cy="4023360"/>
          </a:xfrm>
        </p:spPr>
        <p:txBody>
          <a:bodyPr>
            <a:normAutofit/>
          </a:bodyPr>
          <a:lstStyle/>
          <a:p>
            <a:pPr marL="457200" indent="-457200">
              <a:buFont typeface="+mj-lt"/>
              <a:buAutoNum type="arabicPeriod"/>
            </a:pPr>
            <a:r>
              <a:rPr lang="en-US" sz="2400"/>
              <a:t>Reduce amount of Sox and NOx released into atmosphere by using less fuels </a:t>
            </a:r>
          </a:p>
          <a:p>
            <a:pPr marL="457200" indent="-457200">
              <a:buFont typeface="+mj-lt"/>
              <a:buAutoNum type="arabicPeriod"/>
            </a:pPr>
            <a:r>
              <a:rPr lang="en-US" sz="2400"/>
              <a:t>Use cleaner fuels by  </a:t>
            </a:r>
          </a:p>
          <a:p>
            <a:pPr>
              <a:buFont typeface="Arial" panose="020B0604020202020204" pitchFamily="34" charset="0"/>
              <a:buChar char="•"/>
            </a:pPr>
            <a:r>
              <a:rPr lang="en-US" sz="2400"/>
              <a:t>  Using coal that contain less sulfur                </a:t>
            </a:r>
          </a:p>
          <a:p>
            <a:pPr>
              <a:buFont typeface="Arial" panose="020B0604020202020204" pitchFamily="34" charset="0"/>
              <a:buChar char="•"/>
            </a:pPr>
            <a:r>
              <a:rPr lang="en-US" sz="2400"/>
              <a:t>  Using natural gas </a:t>
            </a:r>
          </a:p>
          <a:p>
            <a:pPr>
              <a:buFont typeface="Arial" panose="020B0604020202020204" pitchFamily="34" charset="0"/>
              <a:buChar char="•"/>
            </a:pPr>
            <a:r>
              <a:rPr lang="en-US" sz="2400"/>
              <a:t>  Washing coal to reduce </a:t>
            </a:r>
          </a:p>
          <a:p>
            <a:pPr marL="0" indent="0">
              <a:buNone/>
            </a:pPr>
            <a:r>
              <a:rPr lang="en-US" sz="2400"/>
              <a:t>3.   Reducing the effect of acid rain by liming because limestone aded to water and soil to neutralize acid</a:t>
            </a:r>
          </a:p>
        </p:txBody>
      </p:sp>
    </p:spTree>
    <p:extLst>
      <p:ext uri="{BB962C8B-B14F-4D97-AF65-F5344CB8AC3E}">
        <p14:creationId xmlns:p14="http://schemas.microsoft.com/office/powerpoint/2010/main" xmlns="" val="3208854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C2D322-248C-4420-A257-2200B15A5F78}"/>
              </a:ext>
            </a:extLst>
          </p:cNvPr>
          <p:cNvSpPr>
            <a:spLocks noGrp="1"/>
          </p:cNvSpPr>
          <p:nvPr>
            <p:ph type="title"/>
          </p:nvPr>
        </p:nvSpPr>
        <p:spPr/>
        <p:txBody>
          <a:bodyPr/>
          <a:lstStyle/>
          <a:p>
            <a:r>
              <a:rPr lang="en-US"/>
              <a:t>Green house effect</a:t>
            </a:r>
          </a:p>
        </p:txBody>
      </p:sp>
      <p:sp>
        <p:nvSpPr>
          <p:cNvPr id="3" name="Content Placeholder 2">
            <a:extLst>
              <a:ext uri="{FF2B5EF4-FFF2-40B4-BE49-F238E27FC236}">
                <a16:creationId xmlns:a16="http://schemas.microsoft.com/office/drawing/2014/main" xmlns="" id="{D4E877B9-D6A7-448D-ADA7-DCA4096DC6EE}"/>
              </a:ext>
            </a:extLst>
          </p:cNvPr>
          <p:cNvSpPr>
            <a:spLocks noGrp="1"/>
          </p:cNvSpPr>
          <p:nvPr>
            <p:ph idx="1"/>
          </p:nvPr>
        </p:nvSpPr>
        <p:spPr/>
        <p:txBody>
          <a:bodyPr/>
          <a:lstStyle/>
          <a:p>
            <a:r>
              <a:rPr lang="en-US"/>
              <a:t>Its is natural process that warm earth surface .</a:t>
            </a:r>
          </a:p>
          <a:p>
            <a:r>
              <a:rPr lang="en-US"/>
              <a:t>When sun energy reaches earth atmosphere , some of its is reflected back to space and rest is absorbed and re-radiated by green house gases</a:t>
            </a:r>
          </a:p>
          <a:p>
            <a:r>
              <a:rPr lang="en-US"/>
              <a:t>Green house gases include water vapours, CO2, methane, nitrous oxid, ozone and some artificial chemical such as CFCs.</a:t>
            </a:r>
          </a:p>
          <a:p>
            <a:r>
              <a:rPr lang="en-US"/>
              <a:t>The absorbed energy warm the atmosphere and surface of earth </a:t>
            </a:r>
          </a:p>
        </p:txBody>
      </p:sp>
    </p:spTree>
    <p:extLst>
      <p:ext uri="{BB962C8B-B14F-4D97-AF65-F5344CB8AC3E}">
        <p14:creationId xmlns:p14="http://schemas.microsoft.com/office/powerpoint/2010/main" xmlns="" val="3552657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21E76C-32E2-4144-A6E2-A56DBF7128AD}"/>
              </a:ext>
            </a:extLst>
          </p:cNvPr>
          <p:cNvSpPr>
            <a:spLocks noGrp="1"/>
          </p:cNvSpPr>
          <p:nvPr>
            <p:ph type="title"/>
          </p:nvPr>
        </p:nvSpPr>
        <p:spPr/>
        <p:txBody>
          <a:bodyPr/>
          <a:lstStyle/>
          <a:p>
            <a:r>
              <a:rPr lang="en-US"/>
              <a:t>Way to reduce green house gases</a:t>
            </a:r>
          </a:p>
        </p:txBody>
      </p:sp>
      <p:sp>
        <p:nvSpPr>
          <p:cNvPr id="3" name="Content Placeholder 2">
            <a:extLst>
              <a:ext uri="{FF2B5EF4-FFF2-40B4-BE49-F238E27FC236}">
                <a16:creationId xmlns:a16="http://schemas.microsoft.com/office/drawing/2014/main" xmlns="" id="{DB1892E4-CC76-4EA6-9226-DF4778E41765}"/>
              </a:ext>
            </a:extLst>
          </p:cNvPr>
          <p:cNvSpPr>
            <a:spLocks noGrp="1"/>
          </p:cNvSpPr>
          <p:nvPr>
            <p:ph idx="1"/>
          </p:nvPr>
        </p:nvSpPr>
        <p:spPr/>
        <p:txBody>
          <a:bodyPr>
            <a:normAutofit/>
          </a:bodyPr>
          <a:lstStyle/>
          <a:p>
            <a:pPr>
              <a:buFont typeface="Wingdings" panose="05000000000000000000" pitchFamily="2" charset="2"/>
              <a:buChar char="§"/>
            </a:pPr>
            <a:r>
              <a:rPr lang="en-US" sz="2400"/>
              <a:t>Buying products with minimal pakaging will help to reduce waste</a:t>
            </a:r>
          </a:p>
          <a:p>
            <a:pPr>
              <a:buFont typeface="Wingdings" panose="05000000000000000000" pitchFamily="2" charset="2"/>
              <a:buChar char="§"/>
            </a:pPr>
            <a:r>
              <a:rPr lang="en-US" sz="2400"/>
              <a:t>Plant a tree because trees absorb carbon dioxide and absorb oxygen</a:t>
            </a:r>
          </a:p>
          <a:p>
            <a:pPr>
              <a:buFont typeface="Wingdings" panose="05000000000000000000" pitchFamily="2" charset="2"/>
              <a:buChar char="§"/>
            </a:pPr>
            <a:r>
              <a:rPr lang="en-US" sz="2400"/>
              <a:t>Use less hot water</a:t>
            </a:r>
          </a:p>
          <a:p>
            <a:pPr>
              <a:buFont typeface="Wingdings" panose="05000000000000000000" pitchFamily="2" charset="2"/>
              <a:buChar char="§"/>
            </a:pPr>
            <a:endParaRPr lang="en-US" sz="2400"/>
          </a:p>
          <a:p>
            <a:pPr>
              <a:buFont typeface="Wingdings" panose="05000000000000000000" pitchFamily="2" charset="2"/>
              <a:buChar char="§"/>
            </a:pPr>
            <a:endParaRPr lang="en-US" sz="2400"/>
          </a:p>
        </p:txBody>
      </p:sp>
    </p:spTree>
    <p:extLst>
      <p:ext uri="{BB962C8B-B14F-4D97-AF65-F5344CB8AC3E}">
        <p14:creationId xmlns:p14="http://schemas.microsoft.com/office/powerpoint/2010/main" xmlns="" val="1492618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5C02FC-2AE6-466B-9512-7B51E491F053}"/>
              </a:ext>
            </a:extLst>
          </p:cNvPr>
          <p:cNvSpPr>
            <a:spLocks noGrp="1"/>
          </p:cNvSpPr>
          <p:nvPr>
            <p:ph type="title"/>
          </p:nvPr>
        </p:nvSpPr>
        <p:spPr/>
        <p:txBody>
          <a:bodyPr/>
          <a:lstStyle/>
          <a:p>
            <a:r>
              <a:rPr lang="en-US"/>
              <a:t>Food waste</a:t>
            </a:r>
          </a:p>
        </p:txBody>
      </p:sp>
      <p:sp>
        <p:nvSpPr>
          <p:cNvPr id="3" name="Content Placeholder 2">
            <a:extLst>
              <a:ext uri="{FF2B5EF4-FFF2-40B4-BE49-F238E27FC236}">
                <a16:creationId xmlns:a16="http://schemas.microsoft.com/office/drawing/2014/main" xmlns="" id="{B0F7F458-8E36-4729-87A3-8725D5394E05}"/>
              </a:ext>
            </a:extLst>
          </p:cNvPr>
          <p:cNvSpPr>
            <a:spLocks noGrp="1"/>
          </p:cNvSpPr>
          <p:nvPr>
            <p:ph idx="1"/>
          </p:nvPr>
        </p:nvSpPr>
        <p:spPr>
          <a:xfrm>
            <a:off x="1097280" y="1858986"/>
            <a:ext cx="10058400" cy="4023360"/>
          </a:xfrm>
        </p:spPr>
        <p:txBody>
          <a:bodyPr/>
          <a:lstStyle/>
          <a:p>
            <a:r>
              <a:rPr lang="en-US"/>
              <a:t>Food waste is major part of impact of agriculture on climate </a:t>
            </a:r>
          </a:p>
          <a:p>
            <a:r>
              <a:rPr lang="en-US"/>
              <a:t>Food intended for human consumption is wasted or lost which is enough to feed 3 billion people.</a:t>
            </a:r>
          </a:p>
          <a:p>
            <a:pPr marL="0" indent="0">
              <a:buNone/>
            </a:pPr>
            <a:r>
              <a:rPr lang="en-US"/>
              <a:t>40% of food waste occur at post harvest and processing levels and 40% of food waste occur at retail and consumer level.</a:t>
            </a:r>
          </a:p>
          <a:p>
            <a:pPr marL="0" indent="0">
              <a:buNone/>
            </a:pPr>
            <a:r>
              <a:rPr lang="en-US" b="1"/>
              <a:t>Control</a:t>
            </a:r>
          </a:p>
          <a:p>
            <a:pPr marL="0" indent="0">
              <a:buNone/>
            </a:pPr>
            <a:r>
              <a:rPr lang="en-US"/>
              <a:t>Don’t over buy </a:t>
            </a:r>
          </a:p>
          <a:p>
            <a:pPr marL="0" indent="0">
              <a:buNone/>
            </a:pPr>
            <a:r>
              <a:rPr lang="en-US"/>
              <a:t> keep track of what you have bought and used </a:t>
            </a:r>
          </a:p>
          <a:p>
            <a:pPr marL="0" indent="0">
              <a:buNone/>
            </a:pPr>
            <a:r>
              <a:rPr lang="en-US"/>
              <a:t>Learn to preserve</a:t>
            </a:r>
          </a:p>
          <a:p>
            <a:pPr marL="0" indent="0">
              <a:buNone/>
            </a:pPr>
            <a:endParaRPr lang="en-US"/>
          </a:p>
        </p:txBody>
      </p:sp>
      <p:pic>
        <p:nvPicPr>
          <p:cNvPr id="9218" name="Picture 2" descr="Where does food waste occur?">
            <a:extLst>
              <a:ext uri="{FF2B5EF4-FFF2-40B4-BE49-F238E27FC236}">
                <a16:creationId xmlns:a16="http://schemas.microsoft.com/office/drawing/2014/main" xmlns="" id="{1CD8F203-3663-4BB5-A214-B896B0EA68E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610600" y="-13252"/>
            <a:ext cx="3581400" cy="2148840"/>
          </a:xfrm>
          <a:prstGeom prst="rect">
            <a:avLst/>
          </a:prstGeom>
          <a:noFill/>
          <a:extLst>
            <a:ext uri="{909E8E84-426E-40DD-AFC4-6F175D3DCCD1}">
              <a14:hiddenFill xmlns:a14="http://schemas.microsoft.com/office/drawing/2010/main" xmlns="">
                <a:solidFill>
                  <a:srgbClr val="FFFFFF"/>
                </a:solidFill>
              </a14:hiddenFill>
            </a:ext>
          </a:extLst>
        </p:spPr>
      </p:pic>
      <p:pic>
        <p:nvPicPr>
          <p:cNvPr id="9222" name="Picture 6" descr="Tackling food waste in the EU: a new brief to inform policy strategies | EU  Science Hub">
            <a:extLst>
              <a:ext uri="{FF2B5EF4-FFF2-40B4-BE49-F238E27FC236}">
                <a16:creationId xmlns:a16="http://schemas.microsoft.com/office/drawing/2014/main" xmlns="" id="{0AE81922-D25E-4570-B8EF-49523FC5F421}"/>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453438" y="4370157"/>
            <a:ext cx="3738562" cy="24878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631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2FF49D-FC1D-4FC0-8CED-D95384B0B6CB}"/>
              </a:ext>
            </a:extLst>
          </p:cNvPr>
          <p:cNvSpPr>
            <a:spLocks noGrp="1"/>
          </p:cNvSpPr>
          <p:nvPr>
            <p:ph type="title"/>
          </p:nvPr>
        </p:nvSpPr>
        <p:spPr/>
        <p:txBody>
          <a:bodyPr/>
          <a:lstStyle/>
          <a:p>
            <a:r>
              <a:rPr lang="en-US"/>
              <a:t>Environmental issues</a:t>
            </a:r>
          </a:p>
        </p:txBody>
      </p:sp>
      <p:sp>
        <p:nvSpPr>
          <p:cNvPr id="3" name="Content Placeholder 2">
            <a:extLst>
              <a:ext uri="{FF2B5EF4-FFF2-40B4-BE49-F238E27FC236}">
                <a16:creationId xmlns:a16="http://schemas.microsoft.com/office/drawing/2014/main" xmlns="" id="{DDA53CEF-CD34-41EE-ABFF-69D0AC3E765C}"/>
              </a:ext>
            </a:extLst>
          </p:cNvPr>
          <p:cNvSpPr>
            <a:spLocks noGrp="1"/>
          </p:cNvSpPr>
          <p:nvPr>
            <p:ph idx="1"/>
          </p:nvPr>
        </p:nvSpPr>
        <p:spPr/>
        <p:txBody>
          <a:bodyPr>
            <a:normAutofit/>
          </a:bodyPr>
          <a:lstStyle/>
          <a:p>
            <a:r>
              <a:rPr lang="en-US" sz="2800"/>
              <a:t>An environment is defined as surrounding or conditions in which person, animal or plants survives or operates.</a:t>
            </a:r>
          </a:p>
          <a:p>
            <a:r>
              <a:rPr lang="en-US" sz="2800"/>
              <a:t>Our environment is constantly changes </a:t>
            </a:r>
          </a:p>
          <a:p>
            <a:r>
              <a:rPr lang="en-US" sz="2800"/>
              <a:t>Environmental issues are harmful effect of human activities on environment.</a:t>
            </a:r>
          </a:p>
          <a:p>
            <a:r>
              <a:rPr lang="en-US" sz="2800"/>
              <a:t>These include pollution, overpopulation, waste disposal, climate change, green house effect and global warming</a:t>
            </a:r>
          </a:p>
        </p:txBody>
      </p:sp>
    </p:spTree>
    <p:extLst>
      <p:ext uri="{BB962C8B-B14F-4D97-AF65-F5344CB8AC3E}">
        <p14:creationId xmlns:p14="http://schemas.microsoft.com/office/powerpoint/2010/main" xmlns="" val="240258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1C54DB-D2CB-4B73-BD15-1558B65F7DD5}"/>
              </a:ext>
            </a:extLst>
          </p:cNvPr>
          <p:cNvSpPr>
            <a:spLocks noGrp="1"/>
          </p:cNvSpPr>
          <p:nvPr>
            <p:ph type="title"/>
          </p:nvPr>
        </p:nvSpPr>
        <p:spPr/>
        <p:txBody>
          <a:bodyPr/>
          <a:lstStyle/>
          <a:p>
            <a:r>
              <a:rPr lang="en-US"/>
              <a:t>Natural disasters </a:t>
            </a:r>
          </a:p>
        </p:txBody>
      </p:sp>
      <p:sp>
        <p:nvSpPr>
          <p:cNvPr id="3" name="Content Placeholder 2">
            <a:extLst>
              <a:ext uri="{FF2B5EF4-FFF2-40B4-BE49-F238E27FC236}">
                <a16:creationId xmlns:a16="http://schemas.microsoft.com/office/drawing/2014/main" xmlns="" id="{ADD3E834-0068-434A-BFFC-0CB2684FBFAE}"/>
              </a:ext>
            </a:extLst>
          </p:cNvPr>
          <p:cNvSpPr>
            <a:spLocks noGrp="1"/>
          </p:cNvSpPr>
          <p:nvPr>
            <p:ph idx="1"/>
          </p:nvPr>
        </p:nvSpPr>
        <p:spPr/>
        <p:txBody>
          <a:bodyPr/>
          <a:lstStyle/>
          <a:p>
            <a:r>
              <a:rPr lang="en-US"/>
              <a:t>Natural disasters like hurricanes, flooding, wildfires and drought affect survivals of entire ecosystems and plants and animals that rely on them.</a:t>
            </a:r>
          </a:p>
          <a:p>
            <a:r>
              <a:rPr lang="en-US"/>
              <a:t>Endangered species are specially vulnerable when habitat is destroyed.</a:t>
            </a:r>
          </a:p>
          <a:p>
            <a:r>
              <a:rPr lang="en-US"/>
              <a:t>Disrupt economic and social development</a:t>
            </a:r>
          </a:p>
          <a:p>
            <a:r>
              <a:rPr lang="en-US"/>
              <a:t>Mental health problems like loss of loved ones, homes and livelihood alter lives of multiple people</a:t>
            </a:r>
          </a:p>
          <a:p>
            <a:endParaRPr lang="en-US"/>
          </a:p>
          <a:p>
            <a:endParaRPr lang="en-US"/>
          </a:p>
        </p:txBody>
      </p:sp>
    </p:spTree>
    <p:extLst>
      <p:ext uri="{BB962C8B-B14F-4D97-AF65-F5344CB8AC3E}">
        <p14:creationId xmlns:p14="http://schemas.microsoft.com/office/powerpoint/2010/main" xmlns="" val="4112385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6D051E-B0A9-4273-BF06-716CBEFFF7B4}"/>
              </a:ext>
            </a:extLst>
          </p:cNvPr>
          <p:cNvSpPr>
            <a:spLocks noGrp="1"/>
          </p:cNvSpPr>
          <p:nvPr>
            <p:ph type="title"/>
          </p:nvPr>
        </p:nvSpPr>
        <p:spPr/>
        <p:txBody>
          <a:bodyPr/>
          <a:lstStyle/>
          <a:p>
            <a:r>
              <a:rPr lang="en-US"/>
              <a:t>Biodiversity loss</a:t>
            </a:r>
          </a:p>
        </p:txBody>
      </p:sp>
      <p:sp>
        <p:nvSpPr>
          <p:cNvPr id="3" name="Content Placeholder 2">
            <a:extLst>
              <a:ext uri="{FF2B5EF4-FFF2-40B4-BE49-F238E27FC236}">
                <a16:creationId xmlns:a16="http://schemas.microsoft.com/office/drawing/2014/main" xmlns="" id="{9C2022F1-4C51-4450-842A-5EA71A943198}"/>
              </a:ext>
            </a:extLst>
          </p:cNvPr>
          <p:cNvSpPr>
            <a:spLocks noGrp="1"/>
          </p:cNvSpPr>
          <p:nvPr>
            <p:ph idx="1"/>
          </p:nvPr>
        </p:nvSpPr>
        <p:spPr/>
        <p:txBody>
          <a:bodyPr/>
          <a:lstStyle/>
          <a:p>
            <a:r>
              <a:rPr lang="en-US"/>
              <a:t>Includes extiction of species world wide as well as local reduction and loss of species in certain habitat resulting in loss of biological diversity</a:t>
            </a:r>
          </a:p>
          <a:p>
            <a:r>
              <a:rPr lang="en-US"/>
              <a:t>Global extinction is being driven by human activities </a:t>
            </a:r>
          </a:p>
          <a:p>
            <a:r>
              <a:rPr lang="en-US" b="1"/>
              <a:t>Types of biodiversity loss</a:t>
            </a:r>
          </a:p>
          <a:p>
            <a:pPr>
              <a:buFont typeface="Wingdings" panose="05000000000000000000" pitchFamily="2" charset="2"/>
              <a:buChar char="§"/>
            </a:pPr>
            <a:r>
              <a:rPr lang="en-US"/>
              <a:t>Insect loss </a:t>
            </a:r>
          </a:p>
          <a:p>
            <a:pPr>
              <a:buFont typeface="Wingdings" panose="05000000000000000000" pitchFamily="2" charset="2"/>
              <a:buChar char="§"/>
            </a:pPr>
            <a:r>
              <a:rPr lang="en-US"/>
              <a:t>Birds loss</a:t>
            </a:r>
          </a:p>
          <a:p>
            <a:pPr>
              <a:buFont typeface="Wingdings" panose="05000000000000000000" pitchFamily="2" charset="2"/>
              <a:buChar char="§"/>
            </a:pPr>
            <a:r>
              <a:rPr lang="en-US"/>
              <a:t>Fresh water fish loss </a:t>
            </a:r>
          </a:p>
          <a:p>
            <a:pPr>
              <a:buFont typeface="Wingdings" panose="05000000000000000000" pitchFamily="2" charset="2"/>
              <a:buChar char="§"/>
            </a:pPr>
            <a:r>
              <a:rPr lang="en-US"/>
              <a:t>Plants loss</a:t>
            </a:r>
          </a:p>
          <a:p>
            <a:pPr>
              <a:buFont typeface="Wingdings" panose="05000000000000000000" pitchFamily="2" charset="2"/>
              <a:buChar char="§"/>
            </a:pPr>
            <a:r>
              <a:rPr lang="en-US"/>
              <a:t>Native species richness loss</a:t>
            </a:r>
          </a:p>
          <a:p>
            <a:endParaRPr lang="en-US"/>
          </a:p>
        </p:txBody>
      </p:sp>
    </p:spTree>
    <p:extLst>
      <p:ext uri="{BB962C8B-B14F-4D97-AF65-F5344CB8AC3E}">
        <p14:creationId xmlns:p14="http://schemas.microsoft.com/office/powerpoint/2010/main" xmlns="" val="2622536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72CFA-94B6-4EC2-BE36-E8DCC3C8607E}"/>
              </a:ext>
            </a:extLst>
          </p:cNvPr>
          <p:cNvSpPr>
            <a:spLocks noGrp="1"/>
          </p:cNvSpPr>
          <p:nvPr>
            <p:ph type="title"/>
          </p:nvPr>
        </p:nvSpPr>
        <p:spPr/>
        <p:txBody>
          <a:bodyPr/>
          <a:lstStyle/>
          <a:p>
            <a:r>
              <a:rPr lang="en-US"/>
              <a:t>How to prevent from losing biodiversity</a:t>
            </a:r>
          </a:p>
        </p:txBody>
      </p:sp>
      <p:sp>
        <p:nvSpPr>
          <p:cNvPr id="3" name="Content Placeholder 2">
            <a:extLst>
              <a:ext uri="{FF2B5EF4-FFF2-40B4-BE49-F238E27FC236}">
                <a16:creationId xmlns:a16="http://schemas.microsoft.com/office/drawing/2014/main" xmlns="" id="{56757B1C-63A9-477D-AE85-6D65C784A4BE}"/>
              </a:ext>
            </a:extLst>
          </p:cNvPr>
          <p:cNvSpPr>
            <a:spLocks noGrp="1"/>
          </p:cNvSpPr>
          <p:nvPr>
            <p:ph idx="1"/>
          </p:nvPr>
        </p:nvSpPr>
        <p:spPr/>
        <p:txBody>
          <a:bodyPr/>
          <a:lstStyle/>
          <a:p>
            <a:r>
              <a:rPr lang="en-US"/>
              <a:t>Nature preserves</a:t>
            </a:r>
          </a:p>
          <a:p>
            <a:r>
              <a:rPr lang="en-US"/>
              <a:t>Reducing invasive species</a:t>
            </a:r>
          </a:p>
          <a:p>
            <a:r>
              <a:rPr lang="en-US"/>
              <a:t>Habitat restoration</a:t>
            </a:r>
          </a:p>
          <a:p>
            <a:r>
              <a:rPr lang="en-US"/>
              <a:t>Puchase sustainable products </a:t>
            </a:r>
          </a:p>
          <a:p>
            <a:endParaRPr lang="en-US"/>
          </a:p>
        </p:txBody>
      </p:sp>
    </p:spTree>
    <p:extLst>
      <p:ext uri="{BB962C8B-B14F-4D97-AF65-F5344CB8AC3E}">
        <p14:creationId xmlns:p14="http://schemas.microsoft.com/office/powerpoint/2010/main" xmlns="" val="240308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A91BC6-A2E9-4B22-AD34-460EEBCDE4E1}"/>
              </a:ext>
            </a:extLst>
          </p:cNvPr>
          <p:cNvSpPr>
            <a:spLocks noGrp="1"/>
          </p:cNvSpPr>
          <p:nvPr>
            <p:ph type="title"/>
          </p:nvPr>
        </p:nvSpPr>
        <p:spPr/>
        <p:txBody>
          <a:bodyPr/>
          <a:lstStyle/>
          <a:p>
            <a:r>
              <a:rPr lang="en-US"/>
              <a:t>Deforestation</a:t>
            </a:r>
          </a:p>
        </p:txBody>
      </p:sp>
      <p:sp>
        <p:nvSpPr>
          <p:cNvPr id="3" name="Content Placeholder 2">
            <a:extLst>
              <a:ext uri="{FF2B5EF4-FFF2-40B4-BE49-F238E27FC236}">
                <a16:creationId xmlns:a16="http://schemas.microsoft.com/office/drawing/2014/main" xmlns="" id="{D307859B-1646-428F-8DDF-2E4C92674D6A}"/>
              </a:ext>
            </a:extLst>
          </p:cNvPr>
          <p:cNvSpPr>
            <a:spLocks noGrp="1"/>
          </p:cNvSpPr>
          <p:nvPr>
            <p:ph sz="half" idx="1"/>
          </p:nvPr>
        </p:nvSpPr>
        <p:spPr>
          <a:xfrm>
            <a:off x="533400" y="1845734"/>
            <a:ext cx="7086600" cy="4478866"/>
          </a:xfrm>
        </p:spPr>
        <p:txBody>
          <a:bodyPr>
            <a:normAutofit lnSpcReduction="10000"/>
          </a:bodyPr>
          <a:lstStyle/>
          <a:p>
            <a:r>
              <a:rPr lang="en-US" sz="2400"/>
              <a:t>Deforestation means removal of trees from forest or conversion of forest into farms, ranches and urban use.</a:t>
            </a:r>
          </a:p>
          <a:p>
            <a:r>
              <a:rPr lang="en-US" sz="2400"/>
              <a:t>Deforestation is depletion of trees and forests at an alarming rate.</a:t>
            </a:r>
          </a:p>
          <a:p>
            <a:r>
              <a:rPr lang="en-US" sz="2400"/>
              <a:t>It causes habitat damage, biodiversity loss, desitification, extinction, global warming and soil erosion.</a:t>
            </a:r>
          </a:p>
          <a:p>
            <a:r>
              <a:rPr lang="en-US" sz="2400"/>
              <a:t>Natural causes of deforestation are hurricanes, fires, parasites and floods </a:t>
            </a:r>
          </a:p>
          <a:p>
            <a:r>
              <a:rPr lang="en-US" sz="2400"/>
              <a:t>Anthropogenic causes of deforestation are cattle grazing, timber extraction, mining , oil extraction, dams and road construction</a:t>
            </a:r>
          </a:p>
          <a:p>
            <a:endParaRPr lang="en-US" sz="2400"/>
          </a:p>
        </p:txBody>
      </p:sp>
      <p:pic>
        <p:nvPicPr>
          <p:cNvPr id="4098" name="Picture 2" descr="Deforestation - Causes, Effects and Solutions To Clearing of Forests -  Conserve Energy Future">
            <a:extLst>
              <a:ext uri="{FF2B5EF4-FFF2-40B4-BE49-F238E27FC236}">
                <a16:creationId xmlns:a16="http://schemas.microsoft.com/office/drawing/2014/main" xmlns="" id="{85B16CDC-5E90-4377-B26F-57213AFDD481}"/>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7915275" y="3962848"/>
            <a:ext cx="4276725" cy="2871961"/>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descr="Deforestation: Facts, Causes &amp; Effects | Live Science">
            <a:extLst>
              <a:ext uri="{FF2B5EF4-FFF2-40B4-BE49-F238E27FC236}">
                <a16:creationId xmlns:a16="http://schemas.microsoft.com/office/drawing/2014/main" xmlns="" id="{71E7DCAF-275D-4241-97CB-CBE83D6E66F3}"/>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92434" y="-40958"/>
            <a:ext cx="4699566" cy="26317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7527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D5EC7-C90D-4522-BD62-3900413D4D22}"/>
              </a:ext>
            </a:extLst>
          </p:cNvPr>
          <p:cNvSpPr>
            <a:spLocks noGrp="1"/>
          </p:cNvSpPr>
          <p:nvPr>
            <p:ph type="title"/>
          </p:nvPr>
        </p:nvSpPr>
        <p:spPr/>
        <p:txBody>
          <a:bodyPr/>
          <a:lstStyle/>
          <a:p>
            <a:r>
              <a:rPr lang="en-US"/>
              <a:t>How to control deforestation</a:t>
            </a:r>
          </a:p>
        </p:txBody>
      </p:sp>
      <p:sp>
        <p:nvSpPr>
          <p:cNvPr id="3" name="Content Placeholder 2">
            <a:extLst>
              <a:ext uri="{FF2B5EF4-FFF2-40B4-BE49-F238E27FC236}">
                <a16:creationId xmlns:a16="http://schemas.microsoft.com/office/drawing/2014/main" xmlns="" id="{E02C44A7-DFC3-4589-90F3-86E5004D572A}"/>
              </a:ext>
            </a:extLst>
          </p:cNvPr>
          <p:cNvSpPr>
            <a:spLocks noGrp="1"/>
          </p:cNvSpPr>
          <p:nvPr>
            <p:ph idx="1"/>
          </p:nvPr>
        </p:nvSpPr>
        <p:spPr/>
        <p:txBody>
          <a:bodyPr>
            <a:normAutofit lnSpcReduction="10000"/>
          </a:bodyPr>
          <a:lstStyle/>
          <a:p>
            <a:r>
              <a:rPr lang="en-US" sz="2400"/>
              <a:t>Cutting must b replaced by planting young trees to replace the older one that were cut.</a:t>
            </a:r>
          </a:p>
          <a:p>
            <a:r>
              <a:rPr lang="en-US" sz="2400"/>
              <a:t>Reduce consumption of papers because 2millions trees cut  every day to supply paper demand</a:t>
            </a:r>
          </a:p>
          <a:p>
            <a:r>
              <a:rPr lang="en-US" sz="2400"/>
              <a:t>Recyle paper: recycling 1 ton of paper prevent the cutting of 17 trees &amp; these 17 trees then sequester around 250 ponds of carbon dioxide from air </a:t>
            </a:r>
          </a:p>
          <a:p>
            <a:r>
              <a:rPr lang="en-US" sz="2400"/>
              <a:t>Donot burn fireoods excessively.</a:t>
            </a:r>
          </a:p>
          <a:p>
            <a:r>
              <a:rPr lang="en-US" sz="2400"/>
              <a:t>Support numerous internationally and locally focused organization that protect forest from deforestation.</a:t>
            </a:r>
          </a:p>
          <a:p>
            <a:r>
              <a:rPr lang="en-US" sz="2400"/>
              <a:t>Restoration of degraded forest by carefull planning and monitoring.</a:t>
            </a:r>
          </a:p>
        </p:txBody>
      </p:sp>
    </p:spTree>
    <p:extLst>
      <p:ext uri="{BB962C8B-B14F-4D97-AF65-F5344CB8AC3E}">
        <p14:creationId xmlns:p14="http://schemas.microsoft.com/office/powerpoint/2010/main" xmlns="" val="2692424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946C07-013A-410C-9D49-B036A797CB79}"/>
              </a:ext>
            </a:extLst>
          </p:cNvPr>
          <p:cNvSpPr>
            <a:spLocks noGrp="1"/>
          </p:cNvSpPr>
          <p:nvPr>
            <p:ph type="title"/>
          </p:nvPr>
        </p:nvSpPr>
        <p:spPr/>
        <p:txBody>
          <a:bodyPr/>
          <a:lstStyle/>
          <a:p>
            <a:r>
              <a:rPr lang="en-US"/>
              <a:t>Plastic pollution</a:t>
            </a:r>
          </a:p>
        </p:txBody>
      </p:sp>
      <p:sp>
        <p:nvSpPr>
          <p:cNvPr id="3" name="Content Placeholder 2">
            <a:extLst>
              <a:ext uri="{FF2B5EF4-FFF2-40B4-BE49-F238E27FC236}">
                <a16:creationId xmlns:a16="http://schemas.microsoft.com/office/drawing/2014/main" xmlns="" id="{36794D92-491A-4D00-B575-8E9049FA0706}"/>
              </a:ext>
            </a:extLst>
          </p:cNvPr>
          <p:cNvSpPr>
            <a:spLocks noGrp="1"/>
          </p:cNvSpPr>
          <p:nvPr>
            <p:ph idx="1"/>
          </p:nvPr>
        </p:nvSpPr>
        <p:spPr>
          <a:xfrm>
            <a:off x="762000" y="1905000"/>
            <a:ext cx="8212111" cy="4419600"/>
          </a:xfrm>
        </p:spPr>
        <p:txBody>
          <a:bodyPr>
            <a:normAutofit fontScale="92500" lnSpcReduction="20000"/>
          </a:bodyPr>
          <a:lstStyle/>
          <a:p>
            <a:pPr>
              <a:buFont typeface="Wingdings" panose="05000000000000000000" pitchFamily="2" charset="2"/>
              <a:buChar char="§"/>
            </a:pPr>
            <a:r>
              <a:rPr lang="en-US" sz="2400"/>
              <a:t>Accumulation of plastic objects and particles(e.g – plastc bottles, bags) into environment that adversely affect oceans, land, wildlife, wildlife habitat and humans.</a:t>
            </a:r>
          </a:p>
          <a:p>
            <a:pPr>
              <a:buFont typeface="Wingdings" panose="05000000000000000000" pitchFamily="2" charset="2"/>
              <a:buChar char="§"/>
            </a:pPr>
            <a:r>
              <a:rPr lang="en-US" sz="2400"/>
              <a:t>It is estimated that 1.1 to 8.8 million tonnes of plastic waste enter into ocean from communities worldwide each year.</a:t>
            </a:r>
          </a:p>
          <a:p>
            <a:pPr>
              <a:buFont typeface="Wingdings" panose="05000000000000000000" pitchFamily="2" charset="2"/>
              <a:buChar char="§"/>
            </a:pPr>
            <a:r>
              <a:rPr lang="en-US" sz="2400"/>
              <a:t>Chlorinated plastic can release harmful chemicals into surrounding and seeps into ground water and cause serioud harm to species that drink water.</a:t>
            </a:r>
          </a:p>
          <a:p>
            <a:pPr>
              <a:buFont typeface="Wingdings" panose="05000000000000000000" pitchFamily="2" charset="2"/>
              <a:buChar char="§"/>
            </a:pPr>
            <a:r>
              <a:rPr lang="en-US" sz="2400"/>
              <a:t>Plastic wastes clogs drains and increasing the risk of floods.</a:t>
            </a:r>
          </a:p>
          <a:p>
            <a:pPr>
              <a:buFont typeface="Wingdings" panose="05000000000000000000" pitchFamily="2" charset="2"/>
              <a:buChar char="§"/>
            </a:pPr>
            <a:r>
              <a:rPr lang="en-US" sz="2400"/>
              <a:t>Plastic blocks the marine animals digestive tract as result of which they die.</a:t>
            </a:r>
          </a:p>
          <a:p>
            <a:pPr>
              <a:buFont typeface="Wingdings" panose="05000000000000000000" pitchFamily="2" charset="2"/>
              <a:buChar char="§"/>
            </a:pPr>
            <a:r>
              <a:rPr lang="en-US" sz="2400"/>
              <a:t>Chemicals release from plastic are hazardous to humans and cause damage to estrogen and thyroid hormone.</a:t>
            </a:r>
          </a:p>
          <a:p>
            <a:pPr>
              <a:buFont typeface="Wingdings" panose="05000000000000000000" pitchFamily="2" charset="2"/>
              <a:buChar char="§"/>
            </a:pPr>
            <a:endParaRPr lang="en-US" sz="2400"/>
          </a:p>
          <a:p>
            <a:pPr>
              <a:buFont typeface="Wingdings" panose="05000000000000000000" pitchFamily="2" charset="2"/>
              <a:buChar char="§"/>
            </a:pPr>
            <a:endParaRPr lang="en-US" sz="2400"/>
          </a:p>
        </p:txBody>
      </p:sp>
      <p:pic>
        <p:nvPicPr>
          <p:cNvPr id="3078" name="Picture 6" descr="New Plastic Pollution Solution May Produce Sustainable Fuel">
            <a:extLst>
              <a:ext uri="{FF2B5EF4-FFF2-40B4-BE49-F238E27FC236}">
                <a16:creationId xmlns:a16="http://schemas.microsoft.com/office/drawing/2014/main" xmlns="" id="{D84E1FBA-CA84-48D5-AEFA-5DE9C8A88963}"/>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74111" y="4724401"/>
            <a:ext cx="3217889"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0357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B65220-147A-40AF-A8E3-9F8CCAA6F050}"/>
              </a:ext>
            </a:extLst>
          </p:cNvPr>
          <p:cNvSpPr>
            <a:spLocks noGrp="1"/>
          </p:cNvSpPr>
          <p:nvPr>
            <p:ph type="title"/>
          </p:nvPr>
        </p:nvSpPr>
        <p:spPr/>
        <p:txBody>
          <a:bodyPr/>
          <a:lstStyle/>
          <a:p>
            <a:r>
              <a:rPr lang="en-US" b="1"/>
              <a:t>Water pollution</a:t>
            </a:r>
            <a:endParaRPr lang="en-US"/>
          </a:p>
        </p:txBody>
      </p:sp>
      <p:sp>
        <p:nvSpPr>
          <p:cNvPr id="3" name="Content Placeholder 2">
            <a:extLst>
              <a:ext uri="{FF2B5EF4-FFF2-40B4-BE49-F238E27FC236}">
                <a16:creationId xmlns:a16="http://schemas.microsoft.com/office/drawing/2014/main" xmlns="" id="{710B78CF-7E40-48A9-A21E-9DFCA10179CA}"/>
              </a:ext>
            </a:extLst>
          </p:cNvPr>
          <p:cNvSpPr>
            <a:spLocks noGrp="1"/>
          </p:cNvSpPr>
          <p:nvPr>
            <p:ph idx="1"/>
          </p:nvPr>
        </p:nvSpPr>
        <p:spPr/>
        <p:txBody>
          <a:bodyPr>
            <a:normAutofit/>
          </a:bodyPr>
          <a:lstStyle/>
          <a:p>
            <a:r>
              <a:rPr lang="en-US" sz="2400"/>
              <a:t>The introduction of harmful substances into rivers, oceans, lakes and ponds which changes the physical, biological or chemical conditions of water is called water pollution.</a:t>
            </a:r>
          </a:p>
          <a:p>
            <a:r>
              <a:rPr lang="en-US" sz="2400"/>
              <a:t>Polluted water lack oxygen and therefore organism die.</a:t>
            </a:r>
          </a:p>
          <a:p>
            <a:endParaRPr lang="en-US" sz="2400"/>
          </a:p>
          <a:p>
            <a:r>
              <a:rPr lang="en-US" sz="2800" b="1"/>
              <a:t> </a:t>
            </a:r>
            <a:endParaRPr lang="en-US" sz="2400"/>
          </a:p>
          <a:p>
            <a:endParaRPr lang="en-US" sz="2400"/>
          </a:p>
        </p:txBody>
      </p:sp>
      <p:pic>
        <p:nvPicPr>
          <p:cNvPr id="2050" name="Picture 2" descr="30+ Simple and Easy Ways to Reduce Water Pollution That Nobody Would Tell  You - Conserve Energy Future">
            <a:extLst>
              <a:ext uri="{FF2B5EF4-FFF2-40B4-BE49-F238E27FC236}">
                <a16:creationId xmlns:a16="http://schemas.microsoft.com/office/drawing/2014/main" xmlns="" id="{61559D0F-4639-4E56-BEBA-350B9127F14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723736" y="3906950"/>
            <a:ext cx="4468264" cy="300058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0856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6D279-5A18-4D76-92F1-4549CD26F2B2}"/>
              </a:ext>
            </a:extLst>
          </p:cNvPr>
          <p:cNvSpPr>
            <a:spLocks noGrp="1"/>
          </p:cNvSpPr>
          <p:nvPr>
            <p:ph type="title"/>
          </p:nvPr>
        </p:nvSpPr>
        <p:spPr/>
        <p:txBody>
          <a:bodyPr/>
          <a:lstStyle/>
          <a:p>
            <a:r>
              <a:rPr lang="en-US" b="1"/>
              <a:t>Air pollution</a:t>
            </a:r>
            <a:endParaRPr lang="en-US"/>
          </a:p>
        </p:txBody>
      </p:sp>
      <p:sp>
        <p:nvSpPr>
          <p:cNvPr id="3" name="Content Placeholder 2">
            <a:extLst>
              <a:ext uri="{FF2B5EF4-FFF2-40B4-BE49-F238E27FC236}">
                <a16:creationId xmlns:a16="http://schemas.microsoft.com/office/drawing/2014/main" xmlns="" id="{4E960836-70EC-4216-B7FC-D4AC32CF1AA3}"/>
              </a:ext>
            </a:extLst>
          </p:cNvPr>
          <p:cNvSpPr>
            <a:spLocks noGrp="1"/>
          </p:cNvSpPr>
          <p:nvPr>
            <p:ph idx="1"/>
          </p:nvPr>
        </p:nvSpPr>
        <p:spPr/>
        <p:txBody>
          <a:bodyPr>
            <a:normAutofit/>
          </a:bodyPr>
          <a:lstStyle/>
          <a:p>
            <a:pPr marL="0" indent="0">
              <a:buNone/>
            </a:pPr>
            <a:r>
              <a:rPr lang="en-US" sz="2800"/>
              <a:t>I</a:t>
            </a:r>
            <a:r>
              <a:rPr lang="en-US" sz="2400"/>
              <a:t>t is result of emission from industries, automobiles and increasing use of fossil fuels.</a:t>
            </a:r>
          </a:p>
          <a:p>
            <a:r>
              <a:rPr lang="en-US" sz="2400"/>
              <a:t>Gaseous emissions causes the increase in temperature of earth but also cause disease risk among individuals.</a:t>
            </a:r>
          </a:p>
          <a:p>
            <a:endParaRPr lang="en-US" sz="2400"/>
          </a:p>
        </p:txBody>
      </p:sp>
      <p:pic>
        <p:nvPicPr>
          <p:cNvPr id="1026" name="Picture 2" descr="What Causes Air Pollution? | NASA Climate Kids">
            <a:extLst>
              <a:ext uri="{FF2B5EF4-FFF2-40B4-BE49-F238E27FC236}">
                <a16:creationId xmlns:a16="http://schemas.microsoft.com/office/drawing/2014/main" xmlns="" id="{B2A2693B-C5F5-442B-9557-D25B13ECFE0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96404" y="4038600"/>
            <a:ext cx="5028726" cy="28160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7215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E69E06-268C-4D2B-B642-F8627E0AA4EA}"/>
              </a:ext>
            </a:extLst>
          </p:cNvPr>
          <p:cNvSpPr>
            <a:spLocks noGrp="1"/>
          </p:cNvSpPr>
          <p:nvPr>
            <p:ph type="title"/>
          </p:nvPr>
        </p:nvSpPr>
        <p:spPr/>
        <p:txBody>
          <a:bodyPr/>
          <a:lstStyle/>
          <a:p>
            <a:r>
              <a:rPr lang="en-US"/>
              <a:t>Actions u can take to reduce pollution</a:t>
            </a:r>
          </a:p>
        </p:txBody>
      </p:sp>
      <p:sp>
        <p:nvSpPr>
          <p:cNvPr id="3" name="Content Placeholder 2">
            <a:extLst>
              <a:ext uri="{FF2B5EF4-FFF2-40B4-BE49-F238E27FC236}">
                <a16:creationId xmlns:a16="http://schemas.microsoft.com/office/drawing/2014/main" xmlns="" id="{9C095A54-1851-4A66-8F01-69D002D47DE3}"/>
              </a:ext>
            </a:extLst>
          </p:cNvPr>
          <p:cNvSpPr>
            <a:spLocks noGrp="1"/>
          </p:cNvSpPr>
          <p:nvPr>
            <p:ph idx="1"/>
          </p:nvPr>
        </p:nvSpPr>
        <p:spPr>
          <a:xfrm>
            <a:off x="1097280" y="1845734"/>
            <a:ext cx="10058400" cy="4326466"/>
          </a:xfrm>
        </p:spPr>
        <p:txBody>
          <a:bodyPr>
            <a:normAutofit fontScale="92500" lnSpcReduction="10000"/>
          </a:bodyPr>
          <a:lstStyle/>
          <a:p>
            <a:pPr>
              <a:buFont typeface="Wingdings" panose="05000000000000000000" pitchFamily="2" charset="2"/>
              <a:buChar char="§"/>
            </a:pPr>
            <a:r>
              <a:rPr lang="en-US" sz="2400"/>
              <a:t>Use public transport.</a:t>
            </a:r>
          </a:p>
          <a:p>
            <a:pPr>
              <a:buFont typeface="Wingdings" panose="05000000000000000000" pitchFamily="2" charset="2"/>
              <a:buChar char="§"/>
            </a:pPr>
            <a:r>
              <a:rPr lang="en-US" sz="2400"/>
              <a:t>Turn of light when not in use because it contribute to air pollution.</a:t>
            </a:r>
          </a:p>
          <a:p>
            <a:pPr>
              <a:buFont typeface="Wingdings" panose="05000000000000000000" pitchFamily="2" charset="2"/>
              <a:buChar char="§"/>
            </a:pPr>
            <a:r>
              <a:rPr lang="en-US" sz="2400"/>
              <a:t>Use papers or cloth bags instead of using plastic bags.</a:t>
            </a:r>
          </a:p>
          <a:p>
            <a:pPr>
              <a:buFont typeface="Wingdings" panose="05000000000000000000" pitchFamily="2" charset="2"/>
              <a:buChar char="§"/>
            </a:pPr>
            <a:r>
              <a:rPr lang="en-US" sz="2400"/>
              <a:t>Reduction of forest fires and smoking.</a:t>
            </a:r>
          </a:p>
          <a:p>
            <a:pPr>
              <a:buFont typeface="Wingdings" panose="05000000000000000000" pitchFamily="2" charset="2"/>
              <a:buChar char="§"/>
            </a:pPr>
            <a:r>
              <a:rPr lang="en-US" sz="2400"/>
              <a:t>Use fans instead of air conditioners.</a:t>
            </a:r>
          </a:p>
          <a:p>
            <a:pPr>
              <a:buFont typeface="Wingdings" panose="05000000000000000000" pitchFamily="2" charset="2"/>
              <a:buChar char="§"/>
            </a:pPr>
            <a:r>
              <a:rPr lang="en-US" sz="2400"/>
              <a:t>Use filters for chimneys.</a:t>
            </a:r>
          </a:p>
          <a:p>
            <a:pPr>
              <a:buFont typeface="Wingdings" panose="05000000000000000000" pitchFamily="2" charset="2"/>
              <a:buChar char="§"/>
            </a:pPr>
            <a:r>
              <a:rPr lang="en-US" sz="2400"/>
              <a:t>Use environmently safe paints and cleaning products. 		</a:t>
            </a:r>
          </a:p>
          <a:p>
            <a:pPr>
              <a:buFont typeface="Wingdings" panose="05000000000000000000" pitchFamily="2" charset="2"/>
              <a:buChar char="§"/>
            </a:pPr>
            <a:r>
              <a:rPr lang="en-US" sz="2400"/>
              <a:t>Planting trees provides a lot of benefit to environment because it decrease the air pollution.																			</a:t>
            </a:r>
          </a:p>
        </p:txBody>
      </p:sp>
    </p:spTree>
    <p:extLst>
      <p:ext uri="{BB962C8B-B14F-4D97-AF65-F5344CB8AC3E}">
        <p14:creationId xmlns:p14="http://schemas.microsoft.com/office/powerpoint/2010/main" xmlns="" val="200533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55665B-DB03-42AD-9B6D-F2E462E8FE59}"/>
              </a:ext>
            </a:extLst>
          </p:cNvPr>
          <p:cNvSpPr>
            <a:spLocks noGrp="1"/>
          </p:cNvSpPr>
          <p:nvPr>
            <p:ph type="title"/>
          </p:nvPr>
        </p:nvSpPr>
        <p:spPr/>
        <p:txBody>
          <a:bodyPr/>
          <a:lstStyle/>
          <a:p>
            <a:r>
              <a:rPr lang="en-US"/>
              <a:t>Overpopulation</a:t>
            </a:r>
          </a:p>
        </p:txBody>
      </p:sp>
      <p:sp>
        <p:nvSpPr>
          <p:cNvPr id="3" name="Content Placeholder 2">
            <a:extLst>
              <a:ext uri="{FF2B5EF4-FFF2-40B4-BE49-F238E27FC236}">
                <a16:creationId xmlns:a16="http://schemas.microsoft.com/office/drawing/2014/main" xmlns="" id="{8499303E-8E29-4E54-AD8E-89371A3D97B1}"/>
              </a:ext>
            </a:extLst>
          </p:cNvPr>
          <p:cNvSpPr>
            <a:spLocks noGrp="1"/>
          </p:cNvSpPr>
          <p:nvPr>
            <p:ph idx="1"/>
          </p:nvPr>
        </p:nvSpPr>
        <p:spPr>
          <a:xfrm>
            <a:off x="1097280" y="1845734"/>
            <a:ext cx="7970520" cy="4023360"/>
          </a:xfrm>
        </p:spPr>
        <p:txBody>
          <a:bodyPr>
            <a:normAutofit fontScale="92500" lnSpcReduction="10000"/>
          </a:bodyPr>
          <a:lstStyle/>
          <a:p>
            <a:r>
              <a:rPr lang="en-US" sz="2800"/>
              <a:t>The earth population is increasing drastically.</a:t>
            </a:r>
          </a:p>
          <a:p>
            <a:r>
              <a:rPr lang="en-US" sz="2800"/>
              <a:t>Overpopulation is due to increase in survival rate, increased availibility in life saving medicines, vaccines and greater access to nutritiious foods.</a:t>
            </a:r>
          </a:p>
          <a:p>
            <a:r>
              <a:rPr lang="en-US" sz="2800"/>
              <a:t>Increasing population lead to shortage of resources and if it continues it will be very difficult to sustain a huge population.</a:t>
            </a:r>
          </a:p>
          <a:p>
            <a:r>
              <a:rPr lang="en-US" sz="2800"/>
              <a:t>A growing population puts greater strain on our natural resource to poduce more to keep greater number of people healthy and productive</a:t>
            </a:r>
          </a:p>
          <a:p>
            <a:endParaRPr lang="en-US" sz="2800"/>
          </a:p>
          <a:p>
            <a:endParaRPr lang="en-US" sz="2800"/>
          </a:p>
          <a:p>
            <a:endParaRPr lang="en-US" sz="2800"/>
          </a:p>
          <a:p>
            <a:endParaRPr lang="en-US" sz="2800"/>
          </a:p>
        </p:txBody>
      </p:sp>
      <p:pic>
        <p:nvPicPr>
          <p:cNvPr id="5122" name="Picture 2" descr="4 Effects of Overpopulation and Their Possible Solutions - Owlcation">
            <a:extLst>
              <a:ext uri="{FF2B5EF4-FFF2-40B4-BE49-F238E27FC236}">
                <a16:creationId xmlns:a16="http://schemas.microsoft.com/office/drawing/2014/main" xmlns="" id="{6D48ADF8-DEE4-4BC4-A555-3CC5CF27EE6A}"/>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345219" y="1981199"/>
            <a:ext cx="2846781" cy="31394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2769776"/>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0</TotalTime>
  <Words>1365</Words>
  <Application>Microsoft Office PowerPoint</Application>
  <PresentationFormat>Custom</PresentationFormat>
  <Paragraphs>126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Retrospect</vt:lpstr>
      <vt:lpstr>Major environmental issues and control</vt:lpstr>
      <vt:lpstr>Environmental issues</vt:lpstr>
      <vt:lpstr>Deforestation</vt:lpstr>
      <vt:lpstr>How to control deforestation</vt:lpstr>
      <vt:lpstr>Plastic pollution</vt:lpstr>
      <vt:lpstr>Water pollution</vt:lpstr>
      <vt:lpstr>Air pollution</vt:lpstr>
      <vt:lpstr>Actions u can take to reduce pollution</vt:lpstr>
      <vt:lpstr>Overpopulation</vt:lpstr>
      <vt:lpstr>Ozone layer depletion</vt:lpstr>
      <vt:lpstr>How can we protect the ozone layer</vt:lpstr>
      <vt:lpstr>Global warming</vt:lpstr>
      <vt:lpstr>How to control global warming </vt:lpstr>
      <vt:lpstr>Acid rain</vt:lpstr>
      <vt:lpstr>Acid rain</vt:lpstr>
      <vt:lpstr>How to control Acid rain</vt:lpstr>
      <vt:lpstr>Green house effect</vt:lpstr>
      <vt:lpstr>Way to reduce green house gases</vt:lpstr>
      <vt:lpstr>Food waste</vt:lpstr>
      <vt:lpstr>Natural disasters </vt:lpstr>
      <vt:lpstr>Biodiversity loss</vt:lpstr>
      <vt:lpstr>How to prevent from losing biodiversity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environmental issues and control</dc:title>
  <dc:creator>Mahnoor</dc:creator>
  <cp:lastModifiedBy>KAWISH COMPUTERS</cp:lastModifiedBy>
  <cp:revision>39</cp:revision>
  <dcterms:created xsi:type="dcterms:W3CDTF">2021-03-13T11:17:33Z</dcterms:created>
  <dcterms:modified xsi:type="dcterms:W3CDTF">2021-04-23T06:58:36Z</dcterms:modified>
</cp:coreProperties>
</file>