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8" r:id="rId5"/>
    <p:sldId id="258" r:id="rId6"/>
    <p:sldId id="259" r:id="rId7"/>
    <p:sldId id="260" r:id="rId8"/>
    <p:sldId id="266" r:id="rId9"/>
    <p:sldId id="262" r:id="rId10"/>
    <p:sldId id="263"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2" d="100"/>
          <a:sy n="82" d="100"/>
        </p:scale>
        <p:origin x="-816" y="2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5F9C9E-732E-4775-8BA2-50AC9CBBD22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F9C9E-732E-4775-8BA2-50AC9CBBD22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F9C9E-732E-4775-8BA2-50AC9CBBD22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F9C9E-732E-4775-8BA2-50AC9CBBD22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5F9C9E-732E-4775-8BA2-50AC9CBBD224}"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5F9C9E-732E-4775-8BA2-50AC9CBBD224}"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5F9C9E-732E-4775-8BA2-50AC9CBBD224}"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5F9C9E-732E-4775-8BA2-50AC9CBBD224}"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F9C9E-732E-4775-8BA2-50AC9CBBD224}"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F9C9E-732E-4775-8BA2-50AC9CBBD224}"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F9C9E-732E-4775-8BA2-50AC9CBBD224}"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218E6B-8B31-4CAC-94C5-7D3A68CB8A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F9C9E-732E-4775-8BA2-50AC9CBBD224}" type="datetimeFigureOut">
              <a:rPr lang="en-US" smtClean="0"/>
              <a:pPr/>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218E6B-8B31-4CAC-94C5-7D3A68CB8A6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a:t>
            </a:r>
            <a:endParaRPr lang="en-US" dirty="0"/>
          </a:p>
        </p:txBody>
      </p:sp>
      <p:sp>
        <p:nvSpPr>
          <p:cNvPr id="3" name="Subtitle 2"/>
          <p:cNvSpPr>
            <a:spLocks noGrp="1"/>
          </p:cNvSpPr>
          <p:nvPr>
            <p:ph type="subTitle" idx="1"/>
          </p:nvPr>
        </p:nvSpPr>
        <p:spPr/>
        <p:txBody>
          <a:bodyPr/>
          <a:lstStyle/>
          <a:p>
            <a:r>
              <a:rPr lang="en-US" dirty="0" smtClean="0"/>
              <a:t>Sofia </a:t>
            </a:r>
            <a:r>
              <a:rPr lang="en-US" dirty="0" err="1" smtClean="0"/>
              <a:t>khakwani</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846158"/>
          </a:xfrm>
        </p:spPr>
        <p:txBody>
          <a:bodyPr/>
          <a:lstStyle/>
          <a:p>
            <a:pPr lvl="2" algn="ctr" rtl="0">
              <a:spcBef>
                <a:spcPct val="0"/>
              </a:spcBef>
            </a:pPr>
            <a:r>
              <a:rPr lang="en-US" sz="2600" b="1" dirty="0" smtClean="0"/>
              <a:t>Common biases &amp;errors,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There </a:t>
            </a:r>
            <a:r>
              <a:rPr lang="en-US" dirty="0"/>
              <a:t>is also a tendency for individuals to attribute their own successes to internal factors such as ability or effort while putting the blame for failure on external factors such as luck. This is called the “self-serving bias” and suggests that feedback provided to employees will be distorted by recipients.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74720"/>
          </a:xfrm>
        </p:spPr>
        <p:txBody>
          <a:bodyPr>
            <a:normAutofit fontScale="90000"/>
          </a:bodyPr>
          <a:lstStyle/>
          <a:p>
            <a:r>
              <a:rPr lang="en-US" dirty="0" smtClean="0"/>
              <a:t>Intuition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“An unconscious </a:t>
            </a:r>
            <a:r>
              <a:rPr lang="en-US" dirty="0"/>
              <a:t>process created out of distilled experience” </a:t>
            </a:r>
          </a:p>
          <a:p>
            <a:pPr algn="just">
              <a:buNone/>
            </a:pPr>
            <a:r>
              <a:rPr lang="en-US" dirty="0"/>
              <a:t>1. Intuitive decision-making has recently come out of the closet and into some respectability.  </a:t>
            </a:r>
            <a:endParaRPr lang="en-US" dirty="0" smtClean="0"/>
          </a:p>
          <a:p>
            <a:pPr algn="just">
              <a:buNone/>
            </a:pPr>
            <a:r>
              <a:rPr lang="en-US" dirty="0" smtClean="0"/>
              <a:t>2</a:t>
            </a:r>
            <a:r>
              <a:rPr lang="en-US" dirty="0"/>
              <a:t>. What is intuitive decision making? </a:t>
            </a:r>
            <a:endParaRPr lang="en-US" dirty="0" smtClean="0"/>
          </a:p>
          <a:p>
            <a:pPr algn="just">
              <a:buNone/>
            </a:pPr>
            <a:r>
              <a:rPr lang="en-US" dirty="0" smtClean="0"/>
              <a:t>• </a:t>
            </a:r>
            <a:r>
              <a:rPr lang="en-US" dirty="0"/>
              <a:t>It is an unconscious process created out of distilled experience.  It operates in complement with rational analysis. </a:t>
            </a:r>
            <a:endParaRPr lang="en-US" dirty="0" smtClean="0"/>
          </a:p>
          <a:p>
            <a:pPr algn="just">
              <a:buNone/>
            </a:pPr>
            <a:r>
              <a:rPr lang="en-US" dirty="0" smtClean="0"/>
              <a:t>• </a:t>
            </a:r>
            <a:r>
              <a:rPr lang="en-US" dirty="0"/>
              <a:t>Some consider it a form of extrasensory power or sixth sense. </a:t>
            </a:r>
            <a:endParaRPr lang="en-US" dirty="0" smtClean="0"/>
          </a:p>
          <a:p>
            <a:pPr algn="just">
              <a:buNone/>
            </a:pPr>
            <a:r>
              <a:rPr lang="en-US" dirty="0" smtClean="0"/>
              <a:t>• </a:t>
            </a:r>
            <a:r>
              <a:rPr lang="en-US" dirty="0"/>
              <a:t>Some believe it is a personality trait that a limited number of people are born with.  </a:t>
            </a:r>
            <a:endParaRPr lang="en-US" dirty="0" smtClean="0"/>
          </a:p>
          <a:p>
            <a:pPr algn="just">
              <a:buNone/>
            </a:pPr>
            <a:r>
              <a:rPr lang="en-US" dirty="0" smtClean="0"/>
              <a:t>3</a:t>
            </a:r>
            <a:r>
              <a:rPr lang="en-US" dirty="0"/>
              <a:t>. Research on chess playing provides an excellent example of how intuition works.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2200" b="1" dirty="0"/>
              <a:t>what about Ethics in decision making: Three ethical decision criteria</a:t>
            </a:r>
            <a:r>
              <a:rPr lang="en-US" dirty="0"/>
              <a:t/>
            </a:r>
            <a:br>
              <a:rPr lang="en-US" dirty="0"/>
            </a:br>
            <a:endParaRPr lang="en-US" dirty="0"/>
          </a:p>
        </p:txBody>
      </p:sp>
      <p:sp>
        <p:nvSpPr>
          <p:cNvPr id="3" name="Content Placeholder 2"/>
          <p:cNvSpPr>
            <a:spLocks noGrp="1"/>
          </p:cNvSpPr>
          <p:nvPr>
            <p:ph idx="1"/>
          </p:nvPr>
        </p:nvSpPr>
        <p:spPr>
          <a:xfrm>
            <a:off x="457200" y="1285860"/>
            <a:ext cx="8401080" cy="4840303"/>
          </a:xfrm>
        </p:spPr>
        <p:txBody>
          <a:bodyPr>
            <a:normAutofit fontScale="70000" lnSpcReduction="20000"/>
          </a:bodyPr>
          <a:lstStyle/>
          <a:p>
            <a:pPr lvl="0" algn="just"/>
            <a:r>
              <a:rPr lang="en-US" dirty="0"/>
              <a:t>Utilitarian criterion—decisions are made solely on the basis of their outcomes or consequences.  The goal of utilitarianism is to provide the greatest good for the greatest number.  This view tends to dominate business decision making. </a:t>
            </a:r>
          </a:p>
          <a:p>
            <a:pPr lvl="0" algn="just"/>
            <a:r>
              <a:rPr lang="en-US" dirty="0"/>
              <a:t> Focus on rights—calls on individuals to make decisions consistent with fundamental liberties and privileges as set forth in documents such as the Bill of Rights.  </a:t>
            </a:r>
          </a:p>
          <a:p>
            <a:pPr lvl="0" algn="just"/>
            <a:r>
              <a:rPr lang="en-US" dirty="0"/>
              <a:t> An emphasis on rights means respecting and protecting the basic rights of individuals, such as the right to privacy, to free speech, and to due process.  </a:t>
            </a:r>
          </a:p>
          <a:p>
            <a:pPr lvl="0" algn="just"/>
            <a:r>
              <a:rPr lang="en-US" dirty="0"/>
              <a:t>Focus on justice—requires individuals to impose and enforce rules fairly and impartially.  There is an equitable distribution of benefits and costs.  Advantages and liabilities of these three criteria: • Utilitarianism a. Promotes efficiency and productivity b. It can result in ignoring the rights of some individuals, particularly those with minority representation in the organization.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857224" y="785794"/>
            <a:ext cx="7500989" cy="5340369"/>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4.5.2 creativity in decision making</a:t>
            </a:r>
            <a:r>
              <a:rPr lang="en-US" dirty="0"/>
              <a:t> </a:t>
            </a:r>
            <a:br>
              <a:rPr lang="en-US" dirty="0"/>
            </a:br>
            <a:endParaRPr lang="en-US" dirty="0"/>
          </a:p>
        </p:txBody>
      </p:sp>
      <p:sp>
        <p:nvSpPr>
          <p:cNvPr id="3" name="Content Placeholder 2"/>
          <p:cNvSpPr>
            <a:spLocks noGrp="1"/>
          </p:cNvSpPr>
          <p:nvPr>
            <p:ph idx="1"/>
          </p:nvPr>
        </p:nvSpPr>
        <p:spPr/>
        <p:txBody>
          <a:bodyPr/>
          <a:lstStyle/>
          <a:p>
            <a:pPr algn="just"/>
            <a:r>
              <a:rPr lang="en-US" dirty="0"/>
              <a:t>You can produce novel and useful ideas by emphasizing the three component model of creativity:</a:t>
            </a:r>
          </a:p>
          <a:p>
            <a:pPr algn="just">
              <a:buNone/>
            </a:pPr>
            <a:r>
              <a:rPr lang="en-US" dirty="0"/>
              <a:t> 1) Expertise,</a:t>
            </a:r>
          </a:p>
          <a:p>
            <a:pPr algn="just">
              <a:buNone/>
            </a:pPr>
            <a:r>
              <a:rPr lang="en-US" dirty="0"/>
              <a:t> 2) creative-thinking skills, </a:t>
            </a:r>
          </a:p>
          <a:p>
            <a:pPr algn="just">
              <a:buNone/>
            </a:pPr>
            <a:r>
              <a:rPr lang="en-US" dirty="0" smtClean="0"/>
              <a:t>3</a:t>
            </a:r>
            <a:r>
              <a:rPr lang="en-US" dirty="0"/>
              <a:t>) Intrinsic task motivation</a:t>
            </a:r>
          </a:p>
          <a:p>
            <a:pPr>
              <a:buNone/>
            </a:pP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285852" y="642918"/>
            <a:ext cx="6715172" cy="428628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1140"/>
            <a:ext cx="8229600" cy="846158"/>
          </a:xfrm>
        </p:spPr>
        <p:txBody>
          <a:bodyPr>
            <a:normAutofit fontScale="90000"/>
          </a:bodyPr>
          <a:lstStyle/>
          <a:p>
            <a:r>
              <a:rPr lang="en-US" b="1" dirty="0"/>
              <a:t>4.5.3 Decision making styles.</a:t>
            </a:r>
            <a:r>
              <a:rPr lang="en-US" dirty="0"/>
              <a:t/>
            </a:r>
            <a:br>
              <a:rPr lang="en-US" dirty="0"/>
            </a:br>
            <a:endParaRPr lang="en-US" dirty="0"/>
          </a:p>
        </p:txBody>
      </p:sp>
      <p:sp>
        <p:nvSpPr>
          <p:cNvPr id="3" name="Content Placeholder 2"/>
          <p:cNvSpPr>
            <a:spLocks noGrp="1"/>
          </p:cNvSpPr>
          <p:nvPr>
            <p:ph idx="1"/>
          </p:nvPr>
        </p:nvSpPr>
        <p:spPr>
          <a:xfrm>
            <a:off x="457200" y="1374779"/>
            <a:ext cx="8229600" cy="4983179"/>
          </a:xfrm>
        </p:spPr>
        <p:txBody>
          <a:bodyPr>
            <a:normAutofit fontScale="77500" lnSpcReduction="20000"/>
          </a:bodyPr>
          <a:lstStyle/>
          <a:p>
            <a:pPr algn="just">
              <a:buNone/>
            </a:pPr>
            <a:r>
              <a:rPr lang="en-US" dirty="0" smtClean="0"/>
              <a:t>1. Research </a:t>
            </a:r>
            <a:r>
              <a:rPr lang="en-US" dirty="0"/>
              <a:t>on decision styles has identified four different individual approaches to making decisions.  </a:t>
            </a:r>
          </a:p>
          <a:p>
            <a:pPr algn="just">
              <a:buNone/>
            </a:pPr>
            <a:r>
              <a:rPr lang="en-US" dirty="0" smtClean="0"/>
              <a:t>2. </a:t>
            </a:r>
            <a:r>
              <a:rPr lang="en-US" dirty="0"/>
              <a:t>People differ along two dimensions. The first is their way of thinking. </a:t>
            </a:r>
            <a:r>
              <a:rPr lang="en-US" dirty="0" smtClean="0"/>
              <a:t> </a:t>
            </a:r>
          </a:p>
          <a:p>
            <a:pPr algn="just">
              <a:buNone/>
            </a:pPr>
            <a:r>
              <a:rPr lang="en-US" dirty="0" smtClean="0"/>
              <a:t>• </a:t>
            </a:r>
            <a:r>
              <a:rPr lang="en-US" dirty="0"/>
              <a:t>Some people are logical and rational. They process information in sequence.  </a:t>
            </a:r>
            <a:endParaRPr lang="en-US" dirty="0" smtClean="0"/>
          </a:p>
          <a:p>
            <a:pPr algn="just">
              <a:buNone/>
            </a:pPr>
            <a:r>
              <a:rPr lang="en-US" dirty="0" smtClean="0"/>
              <a:t>• </a:t>
            </a:r>
            <a:r>
              <a:rPr lang="en-US" dirty="0"/>
              <a:t>Some people are intuitive and creative. They perceive things as a whole. </a:t>
            </a:r>
          </a:p>
          <a:p>
            <a:pPr algn="just">
              <a:buNone/>
            </a:pPr>
            <a:r>
              <a:rPr lang="en-US" dirty="0"/>
              <a:t> 3. The other dimension is a person’s tolerance for </a:t>
            </a:r>
            <a:r>
              <a:rPr lang="en-US" dirty="0" smtClean="0"/>
              <a:t>ambiguity</a:t>
            </a:r>
          </a:p>
          <a:p>
            <a:pPr algn="just">
              <a:buNone/>
            </a:pPr>
            <a:r>
              <a:rPr lang="en-US" dirty="0" smtClean="0"/>
              <a:t> </a:t>
            </a:r>
            <a:r>
              <a:rPr lang="en-US" dirty="0"/>
              <a:t>• Some people have a high need to minimize ambiguity. </a:t>
            </a:r>
            <a:endParaRPr lang="en-US" dirty="0" smtClean="0"/>
          </a:p>
          <a:p>
            <a:pPr algn="just">
              <a:buNone/>
            </a:pPr>
            <a:r>
              <a:rPr lang="en-US" dirty="0" smtClean="0"/>
              <a:t>• </a:t>
            </a:r>
            <a:r>
              <a:rPr lang="en-US" dirty="0"/>
              <a:t>Others are able to process many thoughts at the same time.  </a:t>
            </a:r>
          </a:p>
          <a:p>
            <a:pPr algn="just">
              <a:buNone/>
            </a:pPr>
            <a:r>
              <a:rPr lang="en-US" dirty="0"/>
              <a:t>4. These two dimensions, diagrammed, form four styles of decision </a:t>
            </a:r>
            <a:r>
              <a:rPr lang="en-US" dirty="0" smtClean="0"/>
              <a:t>making</a:t>
            </a:r>
            <a:r>
              <a:rPr lang="en-US" dirty="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62500" lnSpcReduction="20000"/>
          </a:bodyPr>
          <a:lstStyle/>
          <a:p>
            <a:pPr algn="just">
              <a:buNone/>
            </a:pPr>
            <a:r>
              <a:rPr lang="en-US" b="1" dirty="0" smtClean="0"/>
              <a:t>• Directive</a:t>
            </a:r>
            <a:endParaRPr lang="en-US" dirty="0" smtClean="0"/>
          </a:p>
          <a:p>
            <a:pPr algn="just">
              <a:buNone/>
            </a:pPr>
            <a:r>
              <a:rPr lang="en-US" dirty="0" smtClean="0"/>
              <a:t>a</a:t>
            </a:r>
            <a:r>
              <a:rPr lang="en-US" dirty="0"/>
              <a:t>. Low tolerance for ambiguity and seek rationality </a:t>
            </a:r>
          </a:p>
          <a:p>
            <a:pPr algn="just">
              <a:buNone/>
            </a:pPr>
            <a:r>
              <a:rPr lang="en-US" dirty="0"/>
              <a:t>b. Efficient and logical </a:t>
            </a:r>
          </a:p>
          <a:p>
            <a:pPr algn="just">
              <a:buNone/>
            </a:pPr>
            <a:r>
              <a:rPr lang="en-US" dirty="0"/>
              <a:t>c. Decisions are made with minimal information and with few alternatives assessed.  </a:t>
            </a:r>
          </a:p>
          <a:p>
            <a:pPr algn="just">
              <a:buNone/>
            </a:pPr>
            <a:r>
              <a:rPr lang="en-US" dirty="0"/>
              <a:t>d. Make decisions fast and focus on the short-run. </a:t>
            </a:r>
          </a:p>
          <a:p>
            <a:pPr algn="just">
              <a:buNone/>
            </a:pPr>
            <a:r>
              <a:rPr lang="en-US" dirty="0"/>
              <a:t>•</a:t>
            </a:r>
            <a:r>
              <a:rPr lang="en-US" b="1" dirty="0"/>
              <a:t> Analytic</a:t>
            </a:r>
            <a:r>
              <a:rPr lang="en-US" dirty="0"/>
              <a:t> </a:t>
            </a:r>
          </a:p>
          <a:p>
            <a:pPr algn="just">
              <a:buNone/>
            </a:pPr>
            <a:r>
              <a:rPr lang="en-US" dirty="0"/>
              <a:t>a. </a:t>
            </a:r>
            <a:r>
              <a:rPr lang="en-US" dirty="0" smtClean="0"/>
              <a:t>Greater tolerance for ambiguity </a:t>
            </a:r>
          </a:p>
          <a:p>
            <a:pPr algn="just">
              <a:buNone/>
            </a:pPr>
            <a:r>
              <a:rPr lang="en-US" dirty="0" smtClean="0"/>
              <a:t>b. Desire for more information and consideration of more alternatives </a:t>
            </a:r>
          </a:p>
          <a:p>
            <a:pPr algn="just">
              <a:buNone/>
            </a:pPr>
            <a:r>
              <a:rPr lang="en-US" dirty="0" smtClean="0"/>
              <a:t>c. Best characterized as careful decision makers with the ability to adapt to or cope with new situations </a:t>
            </a:r>
          </a:p>
          <a:p>
            <a:pPr algn="just">
              <a:buNone/>
            </a:pPr>
            <a:r>
              <a:rPr lang="en-US" dirty="0" smtClean="0"/>
              <a:t>•</a:t>
            </a:r>
            <a:r>
              <a:rPr lang="en-US" b="1" dirty="0" smtClean="0"/>
              <a:t> Conceptual</a:t>
            </a:r>
            <a:r>
              <a:rPr lang="en-US" dirty="0" smtClean="0"/>
              <a:t> </a:t>
            </a:r>
          </a:p>
          <a:p>
            <a:pPr algn="just">
              <a:buNone/>
            </a:pPr>
            <a:r>
              <a:rPr lang="en-US" dirty="0" smtClean="0"/>
              <a:t>a. Tend to be very broad in their outlook and consider many alternatives </a:t>
            </a:r>
          </a:p>
          <a:p>
            <a:pPr algn="just">
              <a:buNone/>
            </a:pPr>
            <a:r>
              <a:rPr lang="en-US" dirty="0" smtClean="0"/>
              <a:t>b. Their focus is long range, and they are very good at finding creative solutions to problems.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 </a:t>
            </a:r>
            <a:r>
              <a:rPr lang="en-US" b="1" dirty="0" smtClean="0"/>
              <a:t>Behavioral </a:t>
            </a:r>
            <a:endParaRPr lang="en-US" dirty="0" smtClean="0"/>
          </a:p>
          <a:p>
            <a:pPr algn="just">
              <a:buNone/>
            </a:pPr>
            <a:r>
              <a:rPr lang="en-US" dirty="0" smtClean="0"/>
              <a:t>a. Characterizes decision makers who work well with others </a:t>
            </a:r>
          </a:p>
          <a:p>
            <a:pPr algn="just">
              <a:buNone/>
            </a:pPr>
            <a:r>
              <a:rPr lang="en-US" dirty="0" smtClean="0"/>
              <a:t>b. Concerned with the achievement of peers and subordinates and are receptive to suggestions from others, relying heavily on meetings for communicating </a:t>
            </a:r>
          </a:p>
          <a:p>
            <a:pPr algn="just">
              <a:buNone/>
            </a:pPr>
            <a:r>
              <a:rPr lang="en-US" dirty="0" smtClean="0"/>
              <a:t>c. Tries to avoid conflict and seeks acceptance  </a:t>
            </a:r>
          </a:p>
          <a:p>
            <a:pPr algn="just">
              <a:buNone/>
            </a:pPr>
            <a:r>
              <a:rPr lang="en-US" dirty="0" smtClean="0"/>
              <a:t>5. Most managers have characteristics that fall into more than one. It is best to think in terms of a manager’s dominant style and his or her backup styles. </a:t>
            </a:r>
          </a:p>
          <a:p>
            <a:pPr algn="just">
              <a:buNone/>
            </a:pPr>
            <a:r>
              <a:rPr lang="en-US" dirty="0" smtClean="0"/>
              <a:t>• Business students, lower-level managers, and top executives tend to score highest in the analytic style.  </a:t>
            </a:r>
          </a:p>
          <a:p>
            <a:pPr algn="just">
              <a:buNone/>
            </a:pPr>
            <a:r>
              <a:rPr lang="en-US" dirty="0" smtClean="0"/>
              <a:t>• Focusing on decision styles can be useful for helping you to understand how two equally intelligent people, with access to the same information, can differ in the ways they approach decisions and the final choices they make.</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400" b="1" smtClean="0"/>
              <a:t>Bounded rationality</a:t>
            </a:r>
            <a:r>
              <a:rPr lang="en-US" sz="3400" smtClean="0"/>
              <a:t/>
            </a:r>
            <a:br>
              <a:rPr lang="en-US" sz="3400" smtClean="0"/>
            </a:br>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Individuals make decisions by constructing simplified models that extract the essential features from problems without capturing all their complexity. </a:t>
            </a:r>
          </a:p>
          <a:p>
            <a:pPr algn="just">
              <a:buNone/>
            </a:pPr>
            <a:r>
              <a:rPr lang="en-US" dirty="0" smtClean="0"/>
              <a:t>1. When faced with a complex problem, most people respond by reducing the problem to a level at which it can be readily understood.  </a:t>
            </a:r>
          </a:p>
          <a:p>
            <a:pPr algn="just">
              <a:buNone/>
            </a:pPr>
            <a:r>
              <a:rPr lang="en-US" dirty="0" smtClean="0"/>
              <a:t>• This is because the limited information-processing capability of human beings makes it impossible to assimilate and understand all the information necessary to optimize. </a:t>
            </a:r>
          </a:p>
          <a:p>
            <a:pPr algn="just">
              <a:buNone/>
            </a:pPr>
            <a:r>
              <a:rPr lang="en-US" dirty="0" smtClean="0"/>
              <a:t> • People </a:t>
            </a:r>
            <a:r>
              <a:rPr lang="en-US" dirty="0" err="1" smtClean="0"/>
              <a:t>satisfice</a:t>
            </a:r>
            <a:r>
              <a:rPr lang="en-US" dirty="0" smtClean="0"/>
              <a:t>, they seek solutions that are satisfactory and sufficient.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Once a problem is identified, the search for criteria and alternatives begins.  The decision maker will identify a limited list made up of the more conspicuous choices, which are easy to find, tend to be highly visible, and they will represent familiar criteria and previously tried-and-true solutions.</a:t>
            </a:r>
          </a:p>
          <a:p>
            <a:pPr algn="just">
              <a:buNone/>
            </a:pPr>
            <a:r>
              <a:rPr lang="en-US" dirty="0"/>
              <a:t>• Once this limited set of alternatives is identified, the decision maker will begin reviewing it.  </a:t>
            </a:r>
            <a:endParaRPr lang="en-US" dirty="0" smtClean="0"/>
          </a:p>
          <a:p>
            <a:pPr algn="just">
              <a:buNone/>
            </a:pPr>
            <a:r>
              <a:rPr lang="en-US" dirty="0"/>
              <a:t>• Alternatives that depart the least from the status quo are the most likely to be selected.</a:t>
            </a:r>
          </a:p>
          <a:p>
            <a:pPr algn="just">
              <a:buNone/>
            </a:pPr>
            <a:endParaRPr lang="en-US"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917</Words>
  <Application>Microsoft Office PowerPoint</Application>
  <PresentationFormat>On-screen Show (4:3)</PresentationFormat>
  <Paragraphs>61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Organizational Behavior </vt:lpstr>
      <vt:lpstr>Slide 2</vt:lpstr>
      <vt:lpstr>  4.5.2 creativity in decision making  </vt:lpstr>
      <vt:lpstr>Slide 4</vt:lpstr>
      <vt:lpstr>4.5.3 Decision making styles. </vt:lpstr>
      <vt:lpstr>Cont…</vt:lpstr>
      <vt:lpstr>Cont…</vt:lpstr>
      <vt:lpstr>Bounded rationality </vt:lpstr>
      <vt:lpstr>Cont…</vt:lpstr>
      <vt:lpstr>Common biases &amp;errors, </vt:lpstr>
      <vt:lpstr>Intuition  </vt:lpstr>
      <vt:lpstr>what about Ethics in decision making: Three ethical decision criteria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Ahmad laptops</dc:creator>
  <cp:lastModifiedBy>Ahmad laptops</cp:lastModifiedBy>
  <cp:revision>44</cp:revision>
  <dcterms:created xsi:type="dcterms:W3CDTF">2020-05-01T07:28:25Z</dcterms:created>
  <dcterms:modified xsi:type="dcterms:W3CDTF">2020-05-02T11:20:40Z</dcterms:modified>
</cp:coreProperties>
</file>