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73" r:id="rId15"/>
    <p:sldId id="272" r:id="rId16"/>
    <p:sldId id="274" r:id="rId17"/>
    <p:sldId id="275" r:id="rId18"/>
    <p:sldId id="276" r:id="rId19"/>
    <p:sldId id="277" r:id="rId20"/>
    <p:sldId id="278" r:id="rId21"/>
    <p:sldId id="279" r:id="rId22"/>
    <p:sldId id="280" r:id="rId23"/>
    <p:sldId id="281" r:id="rId24"/>
    <p:sldId id="282"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66" d="100"/>
          <a:sy n="66" d="100"/>
        </p:scale>
        <p:origin x="-666"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0C60F1ED-6B92-4B33-AE2A-1CD9784343E3}" type="datetimeFigureOut">
              <a:rPr lang="en-GB" smtClean="0"/>
              <a:pPr/>
              <a:t>26/12/2019</a:t>
            </a:fld>
            <a:endParaRPr lang="en-GB"/>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GB"/>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03E4DDE2-281F-4D4D-AD71-132A626F8D41}" type="slidenum">
              <a:rPr lang="en-GB" smtClean="0"/>
              <a:pPr/>
              <a:t>‹#›</a:t>
            </a:fld>
            <a:endParaRPr lang="en-GB"/>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 xmlns:p14="http://schemas.microsoft.com/office/powerpoint/2010/main" val="2788329798"/>
      </p:ext>
    </p:extLst>
  </p:cSld>
  <p:clrMapOvr>
    <a:masterClrMapping/>
  </p:clrMapOvr>
  <p:extLst>
    <p:ext uri="{DCECCB84-F9BA-43D5-87BE-67443E8EF086}">
      <p15:sldGuideLst xmlns=""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60F1ED-6B92-4B33-AE2A-1CD9784343E3}" type="datetimeFigureOut">
              <a:rPr lang="en-GB" smtClean="0"/>
              <a:pPr/>
              <a:t>26/12/2019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E4DDE2-281F-4D4D-AD71-132A626F8D41}" type="slidenum">
              <a:rPr lang="en-GB" smtClean="0"/>
              <a:pPr/>
              <a:t>‹#›</a:t>
            </a:fld>
            <a:endParaRPr lang="en-GB"/>
          </a:p>
        </p:txBody>
      </p:sp>
    </p:spTree>
    <p:extLst>
      <p:ext uri="{BB962C8B-B14F-4D97-AF65-F5344CB8AC3E}">
        <p14:creationId xmlns="" xmlns:p14="http://schemas.microsoft.com/office/powerpoint/2010/main" val="1361505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0C60F1ED-6B92-4B33-AE2A-1CD9784343E3}" type="datetimeFigureOut">
              <a:rPr lang="en-GB" smtClean="0"/>
              <a:pPr/>
              <a:t>26/12/2019</a:t>
            </a:fld>
            <a:endParaRPr lang="en-GB"/>
          </a:p>
        </p:txBody>
      </p:sp>
      <p:sp>
        <p:nvSpPr>
          <p:cNvPr id="5" name="Footer Placeholder 4"/>
          <p:cNvSpPr>
            <a:spLocks noGrp="1"/>
          </p:cNvSpPr>
          <p:nvPr>
            <p:ph type="ftr" sz="quarter" idx="11"/>
          </p:nvPr>
        </p:nvSpPr>
        <p:spPr>
          <a:xfrm>
            <a:off x="2933699" y="6296615"/>
            <a:ext cx="5959577" cy="365125"/>
          </a:xfrm>
        </p:spPr>
        <p:txBody>
          <a:bodyPr/>
          <a:lstStyle/>
          <a:p>
            <a:endParaRPr lang="en-GB"/>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03E4DDE2-281F-4D4D-AD71-132A626F8D41}" type="slidenum">
              <a:rPr lang="en-GB" smtClean="0"/>
              <a:pPr/>
              <a:t>‹#›</a:t>
            </a:fld>
            <a:endParaRPr lang="en-GB"/>
          </a:p>
        </p:txBody>
      </p:sp>
      <p:cxnSp>
        <p:nvCxnSpPr>
          <p:cNvPr id="7" name="Straight Connector 6"/>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4782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60F1ED-6B92-4B33-AE2A-1CD9784343E3}" type="datetimeFigureOut">
              <a:rPr lang="en-GB" smtClean="0"/>
              <a:pPr/>
              <a:t>26/12/2019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E4DDE2-281F-4D4D-AD71-132A626F8D41}" type="slidenum">
              <a:rPr lang="en-GB" smtClean="0"/>
              <a:pPr/>
              <a:t>‹#›</a:t>
            </a:fld>
            <a:endParaRPr lang="en-GB"/>
          </a:p>
        </p:txBody>
      </p:sp>
    </p:spTree>
    <p:extLst>
      <p:ext uri="{BB962C8B-B14F-4D97-AF65-F5344CB8AC3E}">
        <p14:creationId xmlns="" xmlns:p14="http://schemas.microsoft.com/office/powerpoint/2010/main" val="3857599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0C60F1ED-6B92-4B33-AE2A-1CD9784343E3}" type="datetimeFigureOut">
              <a:rPr lang="en-GB" smtClean="0"/>
              <a:pPr/>
              <a:t>26/12/2019</a:t>
            </a:fld>
            <a:endParaRPr lang="en-GB"/>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GB"/>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03E4DDE2-281F-4D4D-AD71-132A626F8D41}" type="slidenum">
              <a:rPr lang="en-GB" smtClean="0"/>
              <a:pPr/>
              <a:t>‹#›</a:t>
            </a:fld>
            <a:endParaRPr lang="en-GB"/>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 xmlns:p14="http://schemas.microsoft.com/office/powerpoint/2010/main" val="74646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60F1ED-6B92-4B33-AE2A-1CD9784343E3}" type="datetimeFigureOut">
              <a:rPr lang="en-GB" smtClean="0"/>
              <a:pPr/>
              <a:t>26/12/2019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E4DDE2-281F-4D4D-AD71-132A626F8D41}" type="slidenum">
              <a:rPr lang="en-GB" smtClean="0"/>
              <a:pPr/>
              <a:t>‹#›</a:t>
            </a:fld>
            <a:endParaRPr lang="en-GB"/>
          </a:p>
        </p:txBody>
      </p:sp>
    </p:spTree>
    <p:extLst>
      <p:ext uri="{BB962C8B-B14F-4D97-AF65-F5344CB8AC3E}">
        <p14:creationId xmlns="" xmlns:p14="http://schemas.microsoft.com/office/powerpoint/2010/main" val="415437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60F1ED-6B92-4B33-AE2A-1CD9784343E3}" type="datetimeFigureOut">
              <a:rPr lang="en-GB" smtClean="0"/>
              <a:pPr/>
              <a:t>26/12/2019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E4DDE2-281F-4D4D-AD71-132A626F8D41}" type="slidenum">
              <a:rPr lang="en-GB" smtClean="0"/>
              <a:pPr/>
              <a:t>‹#›</a:t>
            </a:fld>
            <a:endParaRPr lang="en-GB"/>
          </a:p>
        </p:txBody>
      </p:sp>
    </p:spTree>
    <p:extLst>
      <p:ext uri="{BB962C8B-B14F-4D97-AF65-F5344CB8AC3E}">
        <p14:creationId xmlns="" xmlns:p14="http://schemas.microsoft.com/office/powerpoint/2010/main" val="235828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60F1ED-6B92-4B33-AE2A-1CD9784343E3}" type="datetimeFigureOut">
              <a:rPr lang="en-GB" smtClean="0"/>
              <a:pPr/>
              <a:t>26/12/2019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E4DDE2-281F-4D4D-AD71-132A626F8D41}" type="slidenum">
              <a:rPr lang="en-GB" smtClean="0"/>
              <a:pPr/>
              <a:t>‹#›</a:t>
            </a:fld>
            <a:endParaRPr lang="en-GB"/>
          </a:p>
        </p:txBody>
      </p:sp>
    </p:spTree>
    <p:extLst>
      <p:ext uri="{BB962C8B-B14F-4D97-AF65-F5344CB8AC3E}">
        <p14:creationId xmlns="" xmlns:p14="http://schemas.microsoft.com/office/powerpoint/2010/main" val="17704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0C60F1ED-6B92-4B33-AE2A-1CD9784343E3}" type="datetimeFigureOut">
              <a:rPr lang="en-GB" smtClean="0"/>
              <a:pPr/>
              <a:t>26/12/2019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E4DDE2-281F-4D4D-AD71-132A626F8D41}" type="slidenum">
              <a:rPr lang="en-GB" smtClean="0"/>
              <a:pPr/>
              <a:t>‹#›</a:t>
            </a:fld>
            <a:endParaRPr lang="en-GB"/>
          </a:p>
        </p:txBody>
      </p:sp>
    </p:spTree>
    <p:extLst>
      <p:ext uri="{BB962C8B-B14F-4D97-AF65-F5344CB8AC3E}">
        <p14:creationId xmlns="" xmlns:p14="http://schemas.microsoft.com/office/powerpoint/2010/main" val="3682762493"/>
      </p:ext>
    </p:extLst>
  </p:cSld>
  <p:clrMapOvr>
    <a:masterClrMapping/>
  </p:clrMapOvr>
  <p:extLst>
    <p:ext uri="{DCECCB84-F9BA-43D5-87BE-67443E8EF086}">
      <p15:sldGuideLst xmlns=""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0C60F1ED-6B92-4B33-AE2A-1CD9784343E3}" type="datetimeFigureOut">
              <a:rPr lang="en-GB" smtClean="0"/>
              <a:pPr/>
              <a:t>26/12/2019</a:t>
            </a:fld>
            <a:endParaRPr lang="en-GB"/>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03E4DDE2-281F-4D4D-AD71-132A626F8D41}" type="slidenum">
              <a:rPr lang="en-GB" smtClean="0"/>
              <a:pPr/>
              <a:t>‹#›</a:t>
            </a:fld>
            <a:endParaRPr lang="en-GB"/>
          </a:p>
        </p:txBody>
      </p:sp>
    </p:spTree>
    <p:extLst>
      <p:ext uri="{BB962C8B-B14F-4D97-AF65-F5344CB8AC3E}">
        <p14:creationId xmlns="" xmlns:p14="http://schemas.microsoft.com/office/powerpoint/2010/main" val="1645267178"/>
      </p:ext>
    </p:extLst>
  </p:cSld>
  <p:clrMapOvr>
    <a:masterClrMapping/>
  </p:clrMapOvr>
  <p:extLst>
    <p:ext uri="{DCECCB84-F9BA-43D5-87BE-67443E8EF086}">
      <p15:sldGuideLst xmlns=""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0C60F1ED-6B92-4B33-AE2A-1CD9784343E3}" type="datetimeFigureOut">
              <a:rPr lang="en-GB" smtClean="0"/>
              <a:pPr/>
              <a:t>26/12/2019</a:t>
            </a:fld>
            <a:endParaRPr lang="en-GB"/>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03E4DDE2-281F-4D4D-AD71-132A626F8D41}" type="slidenum">
              <a:rPr lang="en-GB" smtClean="0"/>
              <a:pPr/>
              <a:t>‹#›</a:t>
            </a:fld>
            <a:endParaRPr lang="en-GB"/>
          </a:p>
        </p:txBody>
      </p:sp>
    </p:spTree>
    <p:extLst>
      <p:ext uri="{BB962C8B-B14F-4D97-AF65-F5344CB8AC3E}">
        <p14:creationId xmlns="" xmlns:p14="http://schemas.microsoft.com/office/powerpoint/2010/main" val="527138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0C60F1ED-6B92-4B33-AE2A-1CD9784343E3}" type="datetimeFigureOut">
              <a:rPr lang="en-GB" smtClean="0"/>
              <a:pPr/>
              <a:t>26/12/2019</a:t>
            </a:fld>
            <a:endParaRPr lang="en-GB"/>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GB"/>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03E4DDE2-281F-4D4D-AD71-132A626F8D41}" type="slidenum">
              <a:rPr lang="en-GB" smtClean="0"/>
              <a:pPr/>
              <a:t>‹#›</a:t>
            </a:fld>
            <a:endParaRPr lang="en-GB"/>
          </a:p>
        </p:txBody>
      </p:sp>
      <p:cxnSp>
        <p:nvCxnSpPr>
          <p:cNvPr id="9" name="Straight Connector 8"/>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68473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0E49B4-3226-499B-9643-0BC1F70281AF}"/>
              </a:ext>
            </a:extLst>
          </p:cNvPr>
          <p:cNvSpPr>
            <a:spLocks noGrp="1"/>
          </p:cNvSpPr>
          <p:nvPr>
            <p:ph type="ctrTitle"/>
          </p:nvPr>
        </p:nvSpPr>
        <p:spPr>
          <a:xfrm>
            <a:off x="7920752" y="2718326"/>
            <a:ext cx="3793678" cy="1772530"/>
          </a:xfrm>
        </p:spPr>
        <p:txBody>
          <a:bodyPr/>
          <a:lstStyle/>
          <a:p>
            <a:r>
              <a:rPr lang="en-US" dirty="0"/>
              <a:t>Presentation:</a:t>
            </a:r>
            <a:br>
              <a:rPr lang="en-US" dirty="0"/>
            </a:br>
            <a:r>
              <a:rPr lang="en-US" dirty="0"/>
              <a:t> </a:t>
            </a:r>
            <a:endParaRPr lang="en-GB" dirty="0"/>
          </a:p>
        </p:txBody>
      </p:sp>
      <p:sp>
        <p:nvSpPr>
          <p:cNvPr id="3" name="Subtitle 2">
            <a:extLst>
              <a:ext uri="{FF2B5EF4-FFF2-40B4-BE49-F238E27FC236}">
                <a16:creationId xmlns="" xmlns:a16="http://schemas.microsoft.com/office/drawing/2014/main" id="{77BE7561-3743-4184-A96E-4EF60A4D19D4}"/>
              </a:ext>
            </a:extLst>
          </p:cNvPr>
          <p:cNvSpPr>
            <a:spLocks noGrp="1"/>
          </p:cNvSpPr>
          <p:nvPr>
            <p:ph type="subTitle" idx="1"/>
          </p:nvPr>
        </p:nvSpPr>
        <p:spPr>
          <a:xfrm>
            <a:off x="7920752" y="3604591"/>
            <a:ext cx="3793678" cy="1113183"/>
          </a:xfrm>
        </p:spPr>
        <p:txBody>
          <a:bodyPr>
            <a:normAutofit/>
          </a:bodyPr>
          <a:lstStyle/>
          <a:p>
            <a:r>
              <a:rPr lang="en-US" sz="3600" dirty="0">
                <a:latin typeface="+mj-lt"/>
              </a:rPr>
              <a:t>Autocorrelation</a:t>
            </a:r>
          </a:p>
        </p:txBody>
      </p:sp>
    </p:spTree>
    <p:extLst>
      <p:ext uri="{BB962C8B-B14F-4D97-AF65-F5344CB8AC3E}">
        <p14:creationId xmlns="" xmlns:p14="http://schemas.microsoft.com/office/powerpoint/2010/main" val="3166763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FE7372-9A06-4618-A001-7CD07FE037A5}"/>
              </a:ext>
            </a:extLst>
          </p:cNvPr>
          <p:cNvSpPr>
            <a:spLocks noGrp="1"/>
          </p:cNvSpPr>
          <p:nvPr>
            <p:ph type="title"/>
          </p:nvPr>
        </p:nvSpPr>
        <p:spPr>
          <a:xfrm>
            <a:off x="2933700" y="967409"/>
            <a:ext cx="8770571" cy="1161652"/>
          </a:xfrm>
        </p:spPr>
        <p:txBody>
          <a:bodyPr/>
          <a:lstStyle/>
          <a:p>
            <a:r>
              <a:rPr lang="en-US" dirty="0"/>
              <a:t>Higher order correlation </a:t>
            </a:r>
            <a:endParaRPr lang="en-GB" dirty="0"/>
          </a:p>
        </p:txBody>
      </p:sp>
      <p:sp>
        <p:nvSpPr>
          <p:cNvPr id="3" name="Content Placeholder 2">
            <a:extLst>
              <a:ext uri="{FF2B5EF4-FFF2-40B4-BE49-F238E27FC236}">
                <a16:creationId xmlns="" xmlns:a16="http://schemas.microsoft.com/office/drawing/2014/main" id="{20AD5273-DB68-4C17-860D-2062738520FA}"/>
              </a:ext>
            </a:extLst>
          </p:cNvPr>
          <p:cNvSpPr>
            <a:spLocks noGrp="1"/>
          </p:cNvSpPr>
          <p:nvPr>
            <p:ph idx="1"/>
          </p:nvPr>
        </p:nvSpPr>
        <p:spPr/>
        <p:txBody>
          <a:bodyPr anchor="ctr" anchorCtr="0"/>
          <a:lstStyle/>
          <a:p>
            <a:pPr>
              <a:spcBef>
                <a:spcPct val="50000"/>
              </a:spcBef>
              <a:buFont typeface="Wingdings" pitchFamily="2" charset="2"/>
              <a:buChar char="Ø"/>
            </a:pPr>
            <a:r>
              <a:rPr lang="en-GB" dirty="0">
                <a:latin typeface="Times New Roman" pitchFamily="18" charset="0"/>
              </a:rPr>
              <a:t>Second-order when:</a:t>
            </a:r>
          </a:p>
          <a:p>
            <a:pPr marL="0" indent="0" algn="ctr">
              <a:spcBef>
                <a:spcPct val="50000"/>
              </a:spcBef>
              <a:buNone/>
            </a:pPr>
            <a:r>
              <a:rPr lang="en-GB" sz="2400" i="1" dirty="0">
                <a:latin typeface="Times New Roman" pitchFamily="18" charset="0"/>
              </a:rPr>
              <a:t>u</a:t>
            </a:r>
            <a:r>
              <a:rPr lang="en-GB" sz="2400" i="1" baseline="-25000" dirty="0">
                <a:latin typeface="Times New Roman" pitchFamily="18" charset="0"/>
              </a:rPr>
              <a:t>t</a:t>
            </a:r>
            <a:r>
              <a:rPr lang="en-GB" sz="2400" i="1" dirty="0">
                <a:latin typeface="Times New Roman" pitchFamily="18" charset="0"/>
              </a:rPr>
              <a:t>=</a:t>
            </a:r>
            <a:r>
              <a:rPr lang="el-GR" sz="2400" i="1" dirty="0">
                <a:latin typeface="Times New Roman" pitchFamily="18" charset="0"/>
              </a:rPr>
              <a:t>ρ</a:t>
            </a:r>
            <a:r>
              <a:rPr lang="en-GB" sz="2400" i="1" baseline="-25000" dirty="0">
                <a:latin typeface="Times New Roman" pitchFamily="18" charset="0"/>
              </a:rPr>
              <a:t>1</a:t>
            </a:r>
            <a:r>
              <a:rPr lang="en-GB" sz="2400" i="1" dirty="0">
                <a:latin typeface="Times New Roman" pitchFamily="18" charset="0"/>
              </a:rPr>
              <a:t>u</a:t>
            </a:r>
            <a:r>
              <a:rPr lang="en-GB" sz="2400" i="1" baseline="-25000" dirty="0">
                <a:latin typeface="Times New Roman" pitchFamily="18" charset="0"/>
              </a:rPr>
              <a:t>t-1</a:t>
            </a:r>
            <a:r>
              <a:rPr lang="en-GB" sz="2400" i="1" dirty="0">
                <a:latin typeface="Times New Roman" pitchFamily="18" charset="0"/>
              </a:rPr>
              <a:t>+ </a:t>
            </a:r>
            <a:r>
              <a:rPr lang="el-GR" sz="2400" i="1" dirty="0">
                <a:latin typeface="Times New Roman" pitchFamily="18" charset="0"/>
              </a:rPr>
              <a:t>ρ</a:t>
            </a:r>
            <a:r>
              <a:rPr lang="en-GB" sz="2400" i="1" baseline="-25000" dirty="0">
                <a:latin typeface="Times New Roman" pitchFamily="18" charset="0"/>
              </a:rPr>
              <a:t>2</a:t>
            </a:r>
            <a:r>
              <a:rPr lang="en-GB" sz="2400" i="1" dirty="0">
                <a:latin typeface="Times New Roman" pitchFamily="18" charset="0"/>
              </a:rPr>
              <a:t>u</a:t>
            </a:r>
            <a:r>
              <a:rPr lang="en-GB" sz="2400" i="1" baseline="-25000" dirty="0">
                <a:latin typeface="Times New Roman" pitchFamily="18" charset="0"/>
              </a:rPr>
              <a:t>t-2</a:t>
            </a:r>
            <a:r>
              <a:rPr lang="en-GB" sz="2400" i="1" dirty="0">
                <a:latin typeface="Times New Roman" pitchFamily="18" charset="0"/>
              </a:rPr>
              <a:t>+e</a:t>
            </a:r>
            <a:r>
              <a:rPr lang="en-GB" i="1" spc="600" dirty="0">
                <a:latin typeface="Times New Roman" pitchFamily="18" charset="0"/>
              </a:rPr>
              <a:t>t</a:t>
            </a:r>
            <a:endParaRPr lang="en-GB" i="1" spc="600" baseline="-25000" dirty="0">
              <a:latin typeface="Times New Roman" pitchFamily="18" charset="0"/>
            </a:endParaRPr>
          </a:p>
          <a:p>
            <a:pPr>
              <a:spcBef>
                <a:spcPct val="50000"/>
              </a:spcBef>
              <a:buFont typeface="Wingdings" pitchFamily="2" charset="2"/>
              <a:buChar char="Ø"/>
            </a:pPr>
            <a:r>
              <a:rPr lang="en-GB" dirty="0">
                <a:latin typeface="Times New Roman" pitchFamily="18" charset="0"/>
              </a:rPr>
              <a:t>Third-order when</a:t>
            </a:r>
          </a:p>
          <a:p>
            <a:pPr marL="0" indent="0" algn="ctr">
              <a:spcBef>
                <a:spcPct val="50000"/>
              </a:spcBef>
              <a:buNone/>
            </a:pPr>
            <a:r>
              <a:rPr lang="en-GB" sz="2400" i="1" dirty="0">
                <a:latin typeface="Times New Roman" pitchFamily="18" charset="0"/>
              </a:rPr>
              <a:t>u</a:t>
            </a:r>
            <a:r>
              <a:rPr lang="en-GB" sz="2400" i="1" baseline="-25000" dirty="0">
                <a:latin typeface="Times New Roman" pitchFamily="18" charset="0"/>
              </a:rPr>
              <a:t>t</a:t>
            </a:r>
            <a:r>
              <a:rPr lang="en-GB" sz="2400" i="1" dirty="0">
                <a:latin typeface="Times New Roman" pitchFamily="18" charset="0"/>
              </a:rPr>
              <a:t>=</a:t>
            </a:r>
            <a:r>
              <a:rPr lang="el-GR" sz="2400" i="1" dirty="0">
                <a:latin typeface="Times New Roman" pitchFamily="18" charset="0"/>
              </a:rPr>
              <a:t>ρ</a:t>
            </a:r>
            <a:r>
              <a:rPr lang="en-GB" sz="2400" i="1" baseline="-25000" dirty="0">
                <a:latin typeface="Times New Roman" pitchFamily="18" charset="0"/>
              </a:rPr>
              <a:t>1</a:t>
            </a:r>
            <a:r>
              <a:rPr lang="en-GB" sz="2400" i="1" dirty="0">
                <a:latin typeface="Times New Roman" pitchFamily="18" charset="0"/>
              </a:rPr>
              <a:t>u</a:t>
            </a:r>
            <a:r>
              <a:rPr lang="en-GB" sz="2400" i="1" baseline="-25000" dirty="0">
                <a:latin typeface="Times New Roman" pitchFamily="18" charset="0"/>
              </a:rPr>
              <a:t>t-1</a:t>
            </a:r>
            <a:r>
              <a:rPr lang="en-GB" sz="2400" i="1" dirty="0">
                <a:latin typeface="Times New Roman" pitchFamily="18" charset="0"/>
              </a:rPr>
              <a:t>+ </a:t>
            </a:r>
            <a:r>
              <a:rPr lang="el-GR" sz="2400" i="1" dirty="0">
                <a:latin typeface="Times New Roman" pitchFamily="18" charset="0"/>
              </a:rPr>
              <a:t>ρ</a:t>
            </a:r>
            <a:r>
              <a:rPr lang="en-GB" sz="2400" i="1" baseline="-25000" dirty="0">
                <a:latin typeface="Times New Roman" pitchFamily="18" charset="0"/>
              </a:rPr>
              <a:t>2</a:t>
            </a:r>
            <a:r>
              <a:rPr lang="en-GB" sz="2400" i="1" dirty="0">
                <a:latin typeface="Times New Roman" pitchFamily="18" charset="0"/>
              </a:rPr>
              <a:t>u</a:t>
            </a:r>
            <a:r>
              <a:rPr lang="en-GB" sz="2400" i="1" baseline="-25000" dirty="0">
                <a:latin typeface="Times New Roman" pitchFamily="18" charset="0"/>
              </a:rPr>
              <a:t>t-2</a:t>
            </a:r>
            <a:r>
              <a:rPr lang="en-GB" sz="2400" i="1" dirty="0">
                <a:latin typeface="Times New Roman" pitchFamily="18" charset="0"/>
              </a:rPr>
              <a:t>+</a:t>
            </a:r>
            <a:r>
              <a:rPr lang="el-GR" sz="2400" i="1" dirty="0">
                <a:latin typeface="Times New Roman" pitchFamily="18" charset="0"/>
              </a:rPr>
              <a:t>ρ</a:t>
            </a:r>
            <a:r>
              <a:rPr lang="en-GB" sz="2400" i="1" baseline="-25000" dirty="0">
                <a:latin typeface="Times New Roman" pitchFamily="18" charset="0"/>
              </a:rPr>
              <a:t>3</a:t>
            </a:r>
            <a:r>
              <a:rPr lang="en-GB" sz="2400" i="1" dirty="0">
                <a:latin typeface="Times New Roman" pitchFamily="18" charset="0"/>
              </a:rPr>
              <a:t>u</a:t>
            </a:r>
            <a:r>
              <a:rPr lang="en-GB" sz="2400" i="1" baseline="-25000" dirty="0">
                <a:latin typeface="Times New Roman" pitchFamily="18" charset="0"/>
              </a:rPr>
              <a:t>t-3</a:t>
            </a:r>
            <a:r>
              <a:rPr lang="en-GB" sz="2400" dirty="0">
                <a:latin typeface="Times New Roman" pitchFamily="18" charset="0"/>
              </a:rPr>
              <a:t> +</a:t>
            </a:r>
            <a:r>
              <a:rPr lang="en-GB" sz="2400" i="1" dirty="0">
                <a:latin typeface="Times New Roman" pitchFamily="18" charset="0"/>
              </a:rPr>
              <a:t>e</a:t>
            </a:r>
            <a:r>
              <a:rPr lang="en-GB" sz="2400" i="1" baseline="-25000" dirty="0">
                <a:latin typeface="Times New Roman" pitchFamily="18" charset="0"/>
              </a:rPr>
              <a:t>t</a:t>
            </a:r>
            <a:r>
              <a:rPr lang="en-GB" sz="2400" i="1" dirty="0">
                <a:latin typeface="Times New Roman" pitchFamily="18" charset="0"/>
              </a:rPr>
              <a:t> </a:t>
            </a:r>
          </a:p>
          <a:p>
            <a:pPr>
              <a:spcBef>
                <a:spcPct val="50000"/>
              </a:spcBef>
              <a:buFont typeface="Wingdings" pitchFamily="2" charset="2"/>
              <a:buChar char="Ø"/>
            </a:pPr>
            <a:r>
              <a:rPr lang="en-GB" dirty="0">
                <a:latin typeface="Times New Roman" pitchFamily="18" charset="0"/>
              </a:rPr>
              <a:t>p-</a:t>
            </a:r>
            <a:r>
              <a:rPr lang="en-GB" dirty="0" err="1">
                <a:latin typeface="Times New Roman" pitchFamily="18" charset="0"/>
              </a:rPr>
              <a:t>th</a:t>
            </a:r>
            <a:r>
              <a:rPr lang="en-GB" dirty="0">
                <a:latin typeface="Times New Roman" pitchFamily="18" charset="0"/>
              </a:rPr>
              <a:t> order when:</a:t>
            </a:r>
          </a:p>
          <a:p>
            <a:pPr marL="0" indent="0" algn="ctr">
              <a:spcBef>
                <a:spcPct val="50000"/>
              </a:spcBef>
              <a:buNone/>
            </a:pPr>
            <a:r>
              <a:rPr lang="en-GB" sz="2400" i="1" dirty="0">
                <a:latin typeface="Times New Roman" pitchFamily="18" charset="0"/>
              </a:rPr>
              <a:t>u</a:t>
            </a:r>
            <a:r>
              <a:rPr lang="en-GB" sz="2400" i="1" baseline="-25000" dirty="0">
                <a:latin typeface="Times New Roman" pitchFamily="18" charset="0"/>
              </a:rPr>
              <a:t>t</a:t>
            </a:r>
            <a:r>
              <a:rPr lang="en-GB" sz="2400" i="1" dirty="0">
                <a:latin typeface="Times New Roman" pitchFamily="18" charset="0"/>
              </a:rPr>
              <a:t>=</a:t>
            </a:r>
            <a:r>
              <a:rPr lang="el-GR" sz="2400" i="1" dirty="0">
                <a:latin typeface="Times New Roman" pitchFamily="18" charset="0"/>
              </a:rPr>
              <a:t>ρ</a:t>
            </a:r>
            <a:r>
              <a:rPr lang="en-GB" sz="2400" i="1" baseline="-25000" dirty="0">
                <a:latin typeface="Times New Roman" pitchFamily="18" charset="0"/>
              </a:rPr>
              <a:t>1</a:t>
            </a:r>
            <a:r>
              <a:rPr lang="en-GB" sz="2400" i="1" dirty="0">
                <a:latin typeface="Times New Roman" pitchFamily="18" charset="0"/>
              </a:rPr>
              <a:t>u</a:t>
            </a:r>
            <a:r>
              <a:rPr lang="en-GB" sz="2400" i="1" baseline="-25000" dirty="0">
                <a:latin typeface="Times New Roman" pitchFamily="18" charset="0"/>
              </a:rPr>
              <a:t>t-1</a:t>
            </a:r>
            <a:r>
              <a:rPr lang="en-GB" sz="2400" i="1" dirty="0">
                <a:latin typeface="Times New Roman" pitchFamily="18" charset="0"/>
              </a:rPr>
              <a:t>+ </a:t>
            </a:r>
            <a:r>
              <a:rPr lang="el-GR" sz="2400" i="1" dirty="0">
                <a:latin typeface="Times New Roman" pitchFamily="18" charset="0"/>
              </a:rPr>
              <a:t>ρ</a:t>
            </a:r>
            <a:r>
              <a:rPr lang="en-GB" sz="2400" i="1" baseline="-25000" dirty="0">
                <a:latin typeface="Times New Roman" pitchFamily="18" charset="0"/>
              </a:rPr>
              <a:t>2</a:t>
            </a:r>
            <a:r>
              <a:rPr lang="en-GB" sz="2400" i="1" dirty="0">
                <a:latin typeface="Times New Roman" pitchFamily="18" charset="0"/>
              </a:rPr>
              <a:t>u</a:t>
            </a:r>
            <a:r>
              <a:rPr lang="en-GB" sz="2400" i="1" baseline="-25000" dirty="0">
                <a:latin typeface="Times New Roman" pitchFamily="18" charset="0"/>
              </a:rPr>
              <a:t>t-2</a:t>
            </a:r>
            <a:r>
              <a:rPr lang="en-GB" sz="2400" i="1" dirty="0">
                <a:latin typeface="Times New Roman" pitchFamily="18" charset="0"/>
              </a:rPr>
              <a:t>+</a:t>
            </a:r>
            <a:r>
              <a:rPr lang="el-GR" sz="2400" i="1" dirty="0">
                <a:latin typeface="Times New Roman" pitchFamily="18" charset="0"/>
              </a:rPr>
              <a:t>ρ</a:t>
            </a:r>
            <a:r>
              <a:rPr lang="en-GB" sz="2400" i="1" baseline="-25000" dirty="0">
                <a:latin typeface="Times New Roman" pitchFamily="18" charset="0"/>
              </a:rPr>
              <a:t>3</a:t>
            </a:r>
            <a:r>
              <a:rPr lang="en-GB" sz="2400" i="1" dirty="0">
                <a:latin typeface="Times New Roman" pitchFamily="18" charset="0"/>
              </a:rPr>
              <a:t>u</a:t>
            </a:r>
            <a:r>
              <a:rPr lang="en-GB" sz="2400" i="1" baseline="-25000" dirty="0">
                <a:latin typeface="Times New Roman" pitchFamily="18" charset="0"/>
              </a:rPr>
              <a:t>t-3</a:t>
            </a:r>
            <a:r>
              <a:rPr lang="en-GB" sz="2400" dirty="0">
                <a:latin typeface="Times New Roman" pitchFamily="18" charset="0"/>
              </a:rPr>
              <a:t> +…+ </a:t>
            </a:r>
            <a:r>
              <a:rPr lang="el-GR" sz="2400" i="1" dirty="0">
                <a:latin typeface="Times New Roman" pitchFamily="18" charset="0"/>
              </a:rPr>
              <a:t>ρ</a:t>
            </a:r>
            <a:r>
              <a:rPr lang="en-GB" sz="2400" i="1" baseline="-25000" dirty="0">
                <a:latin typeface="Times New Roman" pitchFamily="18" charset="0"/>
              </a:rPr>
              <a:t>p</a:t>
            </a:r>
            <a:r>
              <a:rPr lang="en-GB" sz="2400" i="1" dirty="0">
                <a:latin typeface="Times New Roman" pitchFamily="18" charset="0"/>
              </a:rPr>
              <a:t>u</a:t>
            </a:r>
            <a:r>
              <a:rPr lang="en-GB" sz="2400" i="1" baseline="-25000" dirty="0">
                <a:latin typeface="Times New Roman" pitchFamily="18" charset="0"/>
              </a:rPr>
              <a:t>t-p</a:t>
            </a:r>
            <a:r>
              <a:rPr lang="en-GB" sz="2400" dirty="0">
                <a:latin typeface="Times New Roman" pitchFamily="18" charset="0"/>
              </a:rPr>
              <a:t> +</a:t>
            </a:r>
            <a:r>
              <a:rPr lang="en-GB" sz="2400" i="1" dirty="0">
                <a:latin typeface="Times New Roman" pitchFamily="18" charset="0"/>
              </a:rPr>
              <a:t>e</a:t>
            </a:r>
            <a:r>
              <a:rPr lang="en-GB" sz="2400" i="1" baseline="-25000" dirty="0">
                <a:latin typeface="Times New Roman" pitchFamily="18" charset="0"/>
              </a:rPr>
              <a:t>t</a:t>
            </a:r>
            <a:r>
              <a:rPr lang="en-GB" sz="2400" i="1" dirty="0">
                <a:latin typeface="Times New Roman" pitchFamily="18" charset="0"/>
              </a:rPr>
              <a:t> </a:t>
            </a:r>
            <a:endParaRPr lang="en-US" sz="2400" i="1" dirty="0">
              <a:latin typeface="Times New Roman" pitchFamily="18" charset="0"/>
            </a:endParaRPr>
          </a:p>
          <a:p>
            <a:pPr marL="0" indent="0">
              <a:buNone/>
            </a:pPr>
            <a:endParaRPr lang="en-US" dirty="0"/>
          </a:p>
          <a:p>
            <a:endParaRPr lang="en-GB" dirty="0"/>
          </a:p>
        </p:txBody>
      </p:sp>
    </p:spTree>
    <p:extLst>
      <p:ext uri="{BB962C8B-B14F-4D97-AF65-F5344CB8AC3E}">
        <p14:creationId xmlns="" xmlns:p14="http://schemas.microsoft.com/office/powerpoint/2010/main" val="1310096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5A2E12-EE5C-4620-B300-AFF17A19E51F}"/>
              </a:ext>
            </a:extLst>
          </p:cNvPr>
          <p:cNvSpPr>
            <a:spLocks noGrp="1"/>
          </p:cNvSpPr>
          <p:nvPr>
            <p:ph type="title"/>
          </p:nvPr>
        </p:nvSpPr>
        <p:spPr>
          <a:xfrm>
            <a:off x="2787926" y="1018919"/>
            <a:ext cx="8770571" cy="1560716"/>
          </a:xfrm>
        </p:spPr>
        <p:txBody>
          <a:bodyPr/>
          <a:lstStyle/>
          <a:p>
            <a:r>
              <a:rPr lang="en-US" dirty="0"/>
              <a:t>Causes of Autocorrelation</a:t>
            </a:r>
            <a:endParaRPr lang="en-GB" dirty="0"/>
          </a:p>
        </p:txBody>
      </p:sp>
      <p:sp>
        <p:nvSpPr>
          <p:cNvPr id="3" name="Content Placeholder 2">
            <a:extLst>
              <a:ext uri="{FF2B5EF4-FFF2-40B4-BE49-F238E27FC236}">
                <a16:creationId xmlns="" xmlns:a16="http://schemas.microsoft.com/office/drawing/2014/main" id="{3E3A73CE-DFFF-400C-B0D1-252AE5F0EA50}"/>
              </a:ext>
            </a:extLst>
          </p:cNvPr>
          <p:cNvSpPr>
            <a:spLocks noGrp="1"/>
          </p:cNvSpPr>
          <p:nvPr>
            <p:ph idx="1"/>
          </p:nvPr>
        </p:nvSpPr>
        <p:spPr/>
        <p:txBody>
          <a:bodyPr anchor="ctr" anchorCtr="0">
            <a:normAutofit/>
          </a:bodyPr>
          <a:lstStyle/>
          <a:p>
            <a:pPr marL="0" indent="0">
              <a:buNone/>
            </a:pPr>
            <a:r>
              <a:rPr lang="en-US" dirty="0"/>
              <a:t>Autocorrelation is a common problem in time series regression .</a:t>
            </a:r>
          </a:p>
          <a:p>
            <a:pPr marL="0" indent="0">
              <a:buNone/>
            </a:pPr>
            <a:r>
              <a:rPr lang="en-US" dirty="0"/>
              <a:t>Several causes which give rise to autocorrelation as:</a:t>
            </a:r>
          </a:p>
          <a:p>
            <a:pPr>
              <a:buFont typeface="Arial" panose="020B0604020202020204" pitchFamily="34" charset="0"/>
              <a:buChar char="•"/>
            </a:pPr>
            <a:r>
              <a:rPr lang="en-US" dirty="0"/>
              <a:t>Omitted explanatory variables.</a:t>
            </a:r>
          </a:p>
          <a:p>
            <a:pPr>
              <a:buFont typeface="Arial" panose="020B0604020202020204" pitchFamily="34" charset="0"/>
              <a:buChar char="•"/>
            </a:pPr>
            <a:r>
              <a:rPr lang="en-US" dirty="0"/>
              <a:t>Misspecification of the mathematical form of the model.</a:t>
            </a:r>
          </a:p>
          <a:p>
            <a:pPr>
              <a:buFont typeface="Arial" panose="020B0604020202020204" pitchFamily="34" charset="0"/>
              <a:buChar char="•"/>
            </a:pPr>
            <a:r>
              <a:rPr lang="en-US" dirty="0"/>
              <a:t>Interpolation in the statistical observation.</a:t>
            </a:r>
          </a:p>
          <a:p>
            <a:pPr>
              <a:buFont typeface="Arial" panose="020B0604020202020204" pitchFamily="34" charset="0"/>
              <a:buChar char="•"/>
            </a:pPr>
            <a:r>
              <a:rPr lang="en-US" dirty="0"/>
              <a:t>Misspecification of the true error u.</a:t>
            </a:r>
          </a:p>
          <a:p>
            <a:pPr>
              <a:buFont typeface="Arial" panose="020B0604020202020204" pitchFamily="34" charset="0"/>
              <a:buChar char="•"/>
            </a:pPr>
            <a:endParaRPr lang="en-US" dirty="0"/>
          </a:p>
          <a:p>
            <a:pPr marL="0" indent="0">
              <a:buNone/>
            </a:pPr>
            <a:endParaRPr lang="en-GB" dirty="0"/>
          </a:p>
        </p:txBody>
      </p:sp>
    </p:spTree>
    <p:extLst>
      <p:ext uri="{BB962C8B-B14F-4D97-AF65-F5344CB8AC3E}">
        <p14:creationId xmlns="" xmlns:p14="http://schemas.microsoft.com/office/powerpoint/2010/main" val="334774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46FFF7-521A-4DD5-84E3-66834869C9B2}"/>
              </a:ext>
            </a:extLst>
          </p:cNvPr>
          <p:cNvSpPr>
            <a:spLocks noGrp="1"/>
          </p:cNvSpPr>
          <p:nvPr>
            <p:ph type="title"/>
          </p:nvPr>
        </p:nvSpPr>
        <p:spPr>
          <a:xfrm>
            <a:off x="2933700" y="1046921"/>
            <a:ext cx="8770571" cy="1082139"/>
          </a:xfrm>
        </p:spPr>
        <p:txBody>
          <a:bodyPr/>
          <a:lstStyle/>
          <a:p>
            <a:r>
              <a:rPr lang="en-GB" dirty="0"/>
              <a:t>Consequences of Autocorrelation </a:t>
            </a:r>
          </a:p>
        </p:txBody>
      </p:sp>
      <p:sp>
        <p:nvSpPr>
          <p:cNvPr id="3" name="Content Placeholder 2">
            <a:extLst>
              <a:ext uri="{FF2B5EF4-FFF2-40B4-BE49-F238E27FC236}">
                <a16:creationId xmlns="" xmlns:a16="http://schemas.microsoft.com/office/drawing/2014/main" id="{113B74B8-8ED6-45C0-A014-29A5AAE8F896}"/>
              </a:ext>
            </a:extLst>
          </p:cNvPr>
          <p:cNvSpPr>
            <a:spLocks noGrp="1"/>
          </p:cNvSpPr>
          <p:nvPr>
            <p:ph idx="1"/>
          </p:nvPr>
        </p:nvSpPr>
        <p:spPr>
          <a:xfrm>
            <a:off x="2933700" y="3086522"/>
            <a:ext cx="8770571" cy="2355260"/>
          </a:xfrm>
        </p:spPr>
        <p:txBody>
          <a:bodyPr anchor="ctr">
            <a:normAutofit/>
          </a:bodyPr>
          <a:lstStyle/>
          <a:p>
            <a:pPr marL="457200" indent="-457200">
              <a:buFont typeface="+mj-lt"/>
              <a:buAutoNum type="arabicPeriod"/>
            </a:pPr>
            <a:r>
              <a:rPr lang="en-US" dirty="0"/>
              <a:t> In the presence of autocorrelation the OLS estimators are still linear unbiased   as well as consistent.</a:t>
            </a:r>
          </a:p>
          <a:p>
            <a:pPr marL="457200" indent="-457200">
              <a:buFont typeface="+mj-lt"/>
              <a:buAutoNum type="arabicPeriod"/>
            </a:pPr>
            <a:r>
              <a:rPr lang="en-US" dirty="0"/>
              <a:t> The OLS estimators will be inefficient and therefore no longer BLUE.</a:t>
            </a:r>
          </a:p>
          <a:p>
            <a:pPr marL="457200" indent="-457200">
              <a:buFont typeface="+mj-lt"/>
              <a:buAutoNum type="arabicPeriod"/>
            </a:pPr>
            <a:r>
              <a:rPr lang="en-US" dirty="0"/>
              <a:t> The estimated variances of the regression coefficients will be biased and inconsistent, and therefore hypothesis testing is no longer valid. In most of the cases, the R</a:t>
            </a:r>
            <a:r>
              <a:rPr lang="en-US" baseline="30000" dirty="0"/>
              <a:t>2</a:t>
            </a:r>
            <a:r>
              <a:rPr lang="en-US" dirty="0"/>
              <a:t> will be overestimated and the t-statistics will tend to be higher.</a:t>
            </a:r>
            <a:endParaRPr lang="en-GB" dirty="0"/>
          </a:p>
        </p:txBody>
      </p:sp>
    </p:spTree>
    <p:extLst>
      <p:ext uri="{BB962C8B-B14F-4D97-AF65-F5344CB8AC3E}">
        <p14:creationId xmlns="" xmlns:p14="http://schemas.microsoft.com/office/powerpoint/2010/main" val="2496594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78F60B-2E90-4B5A-A439-29A10578A600}"/>
              </a:ext>
            </a:extLst>
          </p:cNvPr>
          <p:cNvSpPr>
            <a:spLocks noGrp="1"/>
          </p:cNvSpPr>
          <p:nvPr>
            <p:ph type="title"/>
          </p:nvPr>
        </p:nvSpPr>
        <p:spPr>
          <a:xfrm>
            <a:off x="2933700" y="984738"/>
            <a:ext cx="8770571" cy="1167619"/>
          </a:xfrm>
        </p:spPr>
        <p:txBody>
          <a:bodyPr/>
          <a:lstStyle/>
          <a:p>
            <a:r>
              <a:rPr lang="en-GB" dirty="0"/>
              <a:t>Detecting Autocorrelation </a:t>
            </a:r>
          </a:p>
        </p:txBody>
      </p:sp>
      <p:sp>
        <p:nvSpPr>
          <p:cNvPr id="3" name="Content Placeholder 2">
            <a:extLst>
              <a:ext uri="{FF2B5EF4-FFF2-40B4-BE49-F238E27FC236}">
                <a16:creationId xmlns="" xmlns:a16="http://schemas.microsoft.com/office/drawing/2014/main" id="{91312FA9-2064-409F-8655-7ED64E999263}"/>
              </a:ext>
            </a:extLst>
          </p:cNvPr>
          <p:cNvSpPr>
            <a:spLocks noGrp="1"/>
          </p:cNvSpPr>
          <p:nvPr>
            <p:ph idx="1"/>
          </p:nvPr>
        </p:nvSpPr>
        <p:spPr/>
        <p:txBody>
          <a:bodyPr anchor="ctr" anchorCtr="0"/>
          <a:lstStyle/>
          <a:p>
            <a:pPr marL="0" indent="0">
              <a:buNone/>
            </a:pPr>
            <a:r>
              <a:rPr lang="en-US" dirty="0"/>
              <a:t>There are two ways in general.</a:t>
            </a:r>
          </a:p>
          <a:p>
            <a:pPr>
              <a:buFont typeface="Arial" panose="020B0604020202020204" pitchFamily="34" charset="0"/>
              <a:buChar char="•"/>
            </a:pPr>
            <a:r>
              <a:rPr lang="en-US" dirty="0"/>
              <a:t> The first is the informal way which is done through graphs and therefore we call it the graphical method.</a:t>
            </a:r>
          </a:p>
          <a:p>
            <a:pPr>
              <a:buFont typeface="Arial" panose="020B0604020202020204" pitchFamily="34" charset="0"/>
              <a:buChar char="•"/>
            </a:pPr>
            <a:r>
              <a:rPr lang="en-US" dirty="0"/>
              <a:t> The second is through formal tests for autocorrelation, like the following ones:</a:t>
            </a:r>
          </a:p>
          <a:p>
            <a:pPr marL="457200" indent="-457200">
              <a:buAutoNum type="arabicPeriod"/>
            </a:pPr>
            <a:r>
              <a:rPr lang="en-US" dirty="0"/>
              <a:t>The Durbin Watson Test (DW Test) </a:t>
            </a:r>
          </a:p>
          <a:p>
            <a:pPr marL="457200" indent="-457200">
              <a:buAutoNum type="arabicPeriod"/>
            </a:pPr>
            <a:r>
              <a:rPr lang="en-US" dirty="0"/>
              <a:t>The Breusch-Godfrey Test (BG Test) </a:t>
            </a:r>
          </a:p>
          <a:p>
            <a:pPr marL="457200" indent="-457200">
              <a:buAutoNum type="arabicPeriod"/>
            </a:pPr>
            <a:r>
              <a:rPr lang="en-US" dirty="0"/>
              <a:t> The Durbin’s h Test (for the presence of lagged dependent variables).</a:t>
            </a:r>
          </a:p>
        </p:txBody>
      </p:sp>
    </p:spTree>
    <p:extLst>
      <p:ext uri="{BB962C8B-B14F-4D97-AF65-F5344CB8AC3E}">
        <p14:creationId xmlns="" xmlns:p14="http://schemas.microsoft.com/office/powerpoint/2010/main" val="952290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5C6740-D95D-49F4-90BE-2088AE5D16EE}"/>
              </a:ext>
            </a:extLst>
          </p:cNvPr>
          <p:cNvSpPr>
            <a:spLocks noGrp="1"/>
          </p:cNvSpPr>
          <p:nvPr>
            <p:ph type="title"/>
          </p:nvPr>
        </p:nvSpPr>
        <p:spPr>
          <a:xfrm>
            <a:off x="2933700" y="1012873"/>
            <a:ext cx="8770571" cy="1116187"/>
          </a:xfrm>
        </p:spPr>
        <p:txBody>
          <a:bodyPr/>
          <a:lstStyle/>
          <a:p>
            <a:r>
              <a:rPr lang="en-GB" dirty="0"/>
              <a:t>1. The Durbin Watson Test </a:t>
            </a:r>
          </a:p>
        </p:txBody>
      </p:sp>
      <p:sp>
        <p:nvSpPr>
          <p:cNvPr id="5" name="Content Placeholder 4">
            <a:extLst>
              <a:ext uri="{FF2B5EF4-FFF2-40B4-BE49-F238E27FC236}">
                <a16:creationId xmlns="" xmlns:a16="http://schemas.microsoft.com/office/drawing/2014/main" id="{029C5E99-B666-4D50-BE4B-AA57B12A2EA3}"/>
              </a:ext>
            </a:extLst>
          </p:cNvPr>
          <p:cNvSpPr>
            <a:spLocks noGrp="1"/>
          </p:cNvSpPr>
          <p:nvPr>
            <p:ph idx="1"/>
          </p:nvPr>
        </p:nvSpPr>
        <p:spPr>
          <a:xfrm>
            <a:off x="2933700" y="2438400"/>
            <a:ext cx="8770571" cy="3651504"/>
          </a:xfrm>
        </p:spPr>
        <p:txBody>
          <a:bodyPr anchor="ctr" anchorCtr="0"/>
          <a:lstStyle/>
          <a:p>
            <a:pPr marL="0" indent="0">
              <a:buNone/>
            </a:pPr>
            <a:r>
              <a:rPr lang="en-US" dirty="0">
                <a:solidFill>
                  <a:schemeClr val="tx1"/>
                </a:solidFill>
              </a:rPr>
              <a:t>The Durbin Watson Test is a measure of autocorrelation (also called serial correlation) in residuals from regression analysis. Autocorrelation is the similarity of a time series over successive time intervals.</a:t>
            </a:r>
          </a:p>
          <a:p>
            <a:pPr marL="0" indent="0">
              <a:buNone/>
            </a:pPr>
            <a:r>
              <a:rPr lang="en-US" b="1" dirty="0">
                <a:solidFill>
                  <a:schemeClr val="tx1"/>
                </a:solidFill>
              </a:rPr>
              <a:t>The Hypotheses for the Durbin Watson test are:</a:t>
            </a:r>
            <a:r>
              <a:rPr lang="en-US" dirty="0">
                <a:solidFill>
                  <a:schemeClr val="tx1"/>
                </a:solidFill>
              </a:rPr>
              <a:t/>
            </a:r>
            <a:br>
              <a:rPr lang="en-US" dirty="0">
                <a:solidFill>
                  <a:schemeClr val="tx1"/>
                </a:solidFill>
              </a:rPr>
            </a:br>
            <a:r>
              <a:rPr lang="en-US" b="1" dirty="0">
                <a:solidFill>
                  <a:schemeClr val="tx1"/>
                </a:solidFill>
              </a:rPr>
              <a:t>H</a:t>
            </a:r>
            <a:r>
              <a:rPr lang="en-US" b="1" baseline="-25000" dirty="0">
                <a:solidFill>
                  <a:schemeClr val="tx1"/>
                </a:solidFill>
              </a:rPr>
              <a:t>0</a:t>
            </a:r>
            <a:r>
              <a:rPr lang="en-US" dirty="0">
                <a:solidFill>
                  <a:schemeClr val="tx1"/>
                </a:solidFill>
              </a:rPr>
              <a:t> = no first order autocorrelation.</a:t>
            </a:r>
            <a:br>
              <a:rPr lang="en-US" dirty="0">
                <a:solidFill>
                  <a:schemeClr val="tx1"/>
                </a:solidFill>
              </a:rPr>
            </a:br>
            <a:r>
              <a:rPr lang="en-US" b="1" dirty="0">
                <a:solidFill>
                  <a:schemeClr val="tx1"/>
                </a:solidFill>
              </a:rPr>
              <a:t>H</a:t>
            </a:r>
            <a:r>
              <a:rPr lang="en-US" b="1" baseline="-25000" dirty="0">
                <a:solidFill>
                  <a:schemeClr val="tx1"/>
                </a:solidFill>
              </a:rPr>
              <a:t>1</a:t>
            </a:r>
            <a:r>
              <a:rPr lang="en-US" dirty="0">
                <a:solidFill>
                  <a:schemeClr val="tx1"/>
                </a:solidFill>
              </a:rPr>
              <a:t> = first order correlation exists.</a:t>
            </a:r>
            <a:br>
              <a:rPr lang="en-US" dirty="0">
                <a:solidFill>
                  <a:schemeClr val="tx1"/>
                </a:solidFill>
              </a:rPr>
            </a:br>
            <a:r>
              <a:rPr lang="en-US" dirty="0">
                <a:solidFill>
                  <a:schemeClr val="tx1"/>
                </a:solidFill>
              </a:rPr>
              <a:t>(For a first order correlation, the lag is one time  unit). </a:t>
            </a:r>
            <a:endParaRPr lang="en-GB" dirty="0">
              <a:solidFill>
                <a:schemeClr val="tx1"/>
              </a:solidFill>
            </a:endParaRPr>
          </a:p>
        </p:txBody>
      </p:sp>
    </p:spTree>
    <p:extLst>
      <p:ext uri="{BB962C8B-B14F-4D97-AF65-F5344CB8AC3E}">
        <p14:creationId xmlns="" xmlns:p14="http://schemas.microsoft.com/office/powerpoint/2010/main" val="1222784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5585C3-D7E2-49DA-904F-FF5DB80DAB06}"/>
              </a:ext>
            </a:extLst>
          </p:cNvPr>
          <p:cNvSpPr>
            <a:spLocks noGrp="1"/>
          </p:cNvSpPr>
          <p:nvPr>
            <p:ph type="title"/>
          </p:nvPr>
        </p:nvSpPr>
        <p:spPr>
          <a:xfrm>
            <a:off x="2933700" y="1097279"/>
            <a:ext cx="8770571" cy="1031781"/>
          </a:xfrm>
        </p:spPr>
        <p:txBody>
          <a:bodyPr/>
          <a:lstStyle/>
          <a:p>
            <a:r>
              <a:rPr lang="en-US" dirty="0"/>
              <a:t>Continue……</a:t>
            </a:r>
            <a:endParaRPr lang="en-GB" dirty="0"/>
          </a:p>
        </p:txBody>
      </p:sp>
      <p:sp>
        <p:nvSpPr>
          <p:cNvPr id="3" name="Content Placeholder 2">
            <a:extLst>
              <a:ext uri="{FF2B5EF4-FFF2-40B4-BE49-F238E27FC236}">
                <a16:creationId xmlns="" xmlns:a16="http://schemas.microsoft.com/office/drawing/2014/main" id="{3AD44994-8376-496E-AE42-B51B13E4CEAB}"/>
              </a:ext>
            </a:extLst>
          </p:cNvPr>
          <p:cNvSpPr>
            <a:spLocks noGrp="1"/>
          </p:cNvSpPr>
          <p:nvPr>
            <p:ph idx="1"/>
          </p:nvPr>
        </p:nvSpPr>
        <p:spPr/>
        <p:txBody>
          <a:bodyPr>
            <a:normAutofit/>
          </a:bodyPr>
          <a:lstStyle/>
          <a:p>
            <a:pPr marL="0" indent="0" fontAlgn="base">
              <a:buNone/>
            </a:pPr>
            <a:r>
              <a:rPr lang="en-US" dirty="0"/>
              <a:t>                                </a:t>
            </a:r>
          </a:p>
          <a:p>
            <a:pPr marL="0" indent="0" fontAlgn="base">
              <a:buNone/>
            </a:pPr>
            <a:r>
              <a:rPr lang="en-US" b="1" dirty="0"/>
              <a:t>Formula:</a:t>
            </a:r>
          </a:p>
          <a:p>
            <a:pPr marL="0" indent="0" fontAlgn="base">
              <a:buNone/>
            </a:pPr>
            <a:endParaRPr lang="en-US" dirty="0"/>
          </a:p>
          <a:p>
            <a:pPr marL="0" indent="0" fontAlgn="base">
              <a:buNone/>
            </a:pPr>
            <a:endParaRPr lang="en-US" dirty="0"/>
          </a:p>
          <a:p>
            <a:pPr marL="0" indent="0" fontAlgn="base">
              <a:buNone/>
            </a:pPr>
            <a:r>
              <a:rPr lang="en-US" dirty="0">
                <a:solidFill>
                  <a:schemeClr val="tx1"/>
                </a:solidFill>
              </a:rPr>
              <a:t>The Durbin Watson test reports a test statistic, with a value from 0 to 4, where:</a:t>
            </a:r>
          </a:p>
          <a:p>
            <a:pPr fontAlgn="base">
              <a:buFont typeface="Arial" panose="020B0604020202020204" pitchFamily="34" charset="0"/>
              <a:buChar char="•"/>
            </a:pPr>
            <a:r>
              <a:rPr lang="en-US" dirty="0">
                <a:solidFill>
                  <a:schemeClr val="tx1"/>
                </a:solidFill>
              </a:rPr>
              <a:t>     2 is no autocorrelation.</a:t>
            </a:r>
          </a:p>
          <a:p>
            <a:pPr fontAlgn="base">
              <a:buFont typeface="Arial" panose="020B0604020202020204" pitchFamily="34" charset="0"/>
              <a:buChar char="•"/>
            </a:pPr>
            <a:r>
              <a:rPr lang="en-US" dirty="0">
                <a:solidFill>
                  <a:schemeClr val="tx1"/>
                </a:solidFill>
              </a:rPr>
              <a:t>     0 to &lt;2 is positive autocorrelation (common in time series data).</a:t>
            </a:r>
          </a:p>
          <a:p>
            <a:pPr fontAlgn="base">
              <a:buFont typeface="Arial" panose="020B0604020202020204" pitchFamily="34" charset="0"/>
              <a:buChar char="•"/>
            </a:pPr>
            <a:r>
              <a:rPr lang="en-US" dirty="0">
                <a:solidFill>
                  <a:schemeClr val="tx1"/>
                </a:solidFill>
              </a:rPr>
              <a:t>      &gt;2 to 4 is negative autocorrelation (less common in time series data).</a:t>
            </a:r>
          </a:p>
          <a:p>
            <a:pPr marL="0" indent="0">
              <a:buNone/>
            </a:pPr>
            <a:endParaRPr lang="en-GB" dirty="0"/>
          </a:p>
        </p:txBody>
      </p:sp>
      <p:pic>
        <p:nvPicPr>
          <p:cNvPr id="5" name="Picture 4" descr="A screenshot of a cell phone&#10;&#10;Description automatically generated">
            <a:extLst>
              <a:ext uri="{FF2B5EF4-FFF2-40B4-BE49-F238E27FC236}">
                <a16:creationId xmlns="" xmlns:a16="http://schemas.microsoft.com/office/drawing/2014/main" id="{A153165F-01DF-4F9C-8045-B444A10BEF94}"/>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472331" y="2743200"/>
            <a:ext cx="3168085" cy="1551007"/>
          </a:xfrm>
          <a:prstGeom prst="rect">
            <a:avLst/>
          </a:prstGeom>
        </p:spPr>
      </p:pic>
    </p:spTree>
    <p:extLst>
      <p:ext uri="{BB962C8B-B14F-4D97-AF65-F5344CB8AC3E}">
        <p14:creationId xmlns="" xmlns:p14="http://schemas.microsoft.com/office/powerpoint/2010/main" val="3787429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D4D25F-A8A6-4F0A-A2EF-FDA6D641D0A1}"/>
              </a:ext>
            </a:extLst>
          </p:cNvPr>
          <p:cNvSpPr>
            <a:spLocks noGrp="1"/>
          </p:cNvSpPr>
          <p:nvPr>
            <p:ph type="title"/>
          </p:nvPr>
        </p:nvSpPr>
        <p:spPr>
          <a:xfrm>
            <a:off x="2821159" y="1159188"/>
            <a:ext cx="8770571" cy="1560716"/>
          </a:xfrm>
        </p:spPr>
        <p:txBody>
          <a:bodyPr/>
          <a:lstStyle/>
          <a:p>
            <a:r>
              <a:rPr lang="en-US" dirty="0"/>
              <a:t>Drawback of DW test </a:t>
            </a:r>
            <a:endParaRPr lang="en-GB" dirty="0"/>
          </a:p>
        </p:txBody>
      </p:sp>
      <p:sp>
        <p:nvSpPr>
          <p:cNvPr id="3" name="Content Placeholder 2">
            <a:extLst>
              <a:ext uri="{FF2B5EF4-FFF2-40B4-BE49-F238E27FC236}">
                <a16:creationId xmlns="" xmlns:a16="http://schemas.microsoft.com/office/drawing/2014/main" id="{9C5BDFBE-04AA-4728-B484-D04A7DE3A1F9}"/>
              </a:ext>
            </a:extLst>
          </p:cNvPr>
          <p:cNvSpPr>
            <a:spLocks noGrp="1"/>
          </p:cNvSpPr>
          <p:nvPr>
            <p:ph idx="1"/>
          </p:nvPr>
        </p:nvSpPr>
        <p:spPr/>
        <p:txBody>
          <a:bodyPr anchor="ctr" anchorCtr="0"/>
          <a:lstStyle/>
          <a:p>
            <a:pPr marL="0" indent="0">
              <a:buNone/>
            </a:pPr>
            <a:r>
              <a:rPr lang="en-US" dirty="0"/>
              <a:t> Three drawback are:</a:t>
            </a:r>
          </a:p>
          <a:p>
            <a:pPr marL="0" indent="0">
              <a:buNone/>
            </a:pPr>
            <a:r>
              <a:rPr lang="en-US" dirty="0"/>
              <a:t> 1.   It may give inconclusive results .</a:t>
            </a:r>
          </a:p>
          <a:p>
            <a:pPr marL="0" indent="0">
              <a:buNone/>
            </a:pPr>
            <a:r>
              <a:rPr lang="en-US" dirty="0"/>
              <a:t> 2.   It is not applicable when a lagged dependent variable is used.</a:t>
            </a:r>
          </a:p>
          <a:p>
            <a:pPr marL="0" indent="0">
              <a:buNone/>
            </a:pPr>
            <a:r>
              <a:rPr lang="en-US" dirty="0"/>
              <a:t> 3.   It can’t take  into account higher order of autocorrelation.</a:t>
            </a:r>
            <a:endParaRPr lang="en-GB" dirty="0"/>
          </a:p>
        </p:txBody>
      </p:sp>
    </p:spTree>
    <p:extLst>
      <p:ext uri="{BB962C8B-B14F-4D97-AF65-F5344CB8AC3E}">
        <p14:creationId xmlns="" xmlns:p14="http://schemas.microsoft.com/office/powerpoint/2010/main" val="3504580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367426-ADD8-41E8-9582-AD37A51267F9}"/>
              </a:ext>
            </a:extLst>
          </p:cNvPr>
          <p:cNvSpPr>
            <a:spLocks noGrp="1"/>
          </p:cNvSpPr>
          <p:nvPr>
            <p:ph type="title"/>
          </p:nvPr>
        </p:nvSpPr>
        <p:spPr>
          <a:xfrm>
            <a:off x="2933700" y="1012873"/>
            <a:ext cx="8770571" cy="1116187"/>
          </a:xfrm>
        </p:spPr>
        <p:txBody>
          <a:bodyPr/>
          <a:lstStyle/>
          <a:p>
            <a:r>
              <a:rPr lang="en-GB" dirty="0"/>
              <a:t>2. The Breusch-Godfrey Test </a:t>
            </a:r>
          </a:p>
        </p:txBody>
      </p:sp>
      <p:sp>
        <p:nvSpPr>
          <p:cNvPr id="3" name="Content Placeholder 2">
            <a:extLst>
              <a:ext uri="{FF2B5EF4-FFF2-40B4-BE49-F238E27FC236}">
                <a16:creationId xmlns="" xmlns:a16="http://schemas.microsoft.com/office/drawing/2014/main" id="{157AD45D-7334-46BD-AE5D-2B7F206F1329}"/>
              </a:ext>
            </a:extLst>
          </p:cNvPr>
          <p:cNvSpPr>
            <a:spLocks noGrp="1"/>
          </p:cNvSpPr>
          <p:nvPr>
            <p:ph idx="1"/>
          </p:nvPr>
        </p:nvSpPr>
        <p:spPr/>
        <p:txBody>
          <a:bodyPr anchor="ctr" anchorCtr="0"/>
          <a:lstStyle/>
          <a:p>
            <a:pPr marL="0" indent="0">
              <a:buNone/>
            </a:pPr>
            <a:r>
              <a:rPr lang="en-GB" dirty="0"/>
              <a:t>It is a Lagrange Multiplier Test that resolves the drawbacks of the DW test. Consider the model: </a:t>
            </a:r>
          </a:p>
          <a:p>
            <a:pPr marL="0" indent="0">
              <a:buNone/>
            </a:pPr>
            <a:r>
              <a:rPr lang="en-GB" dirty="0"/>
              <a:t>                                     Y</a:t>
            </a:r>
            <a:r>
              <a:rPr lang="en-GB" baseline="-25000" dirty="0"/>
              <a:t>t</a:t>
            </a:r>
            <a:r>
              <a:rPr lang="en-GB" dirty="0"/>
              <a:t>=</a:t>
            </a:r>
            <a:r>
              <a:rPr lang="el-GR" dirty="0"/>
              <a:t>β</a:t>
            </a:r>
            <a:r>
              <a:rPr lang="el-GR" baseline="-25000" dirty="0"/>
              <a:t>1</a:t>
            </a:r>
            <a:r>
              <a:rPr lang="el-GR" dirty="0"/>
              <a:t>+β</a:t>
            </a:r>
            <a:r>
              <a:rPr lang="el-GR" baseline="-25000" dirty="0"/>
              <a:t>2</a:t>
            </a:r>
            <a:r>
              <a:rPr lang="en-GB" dirty="0"/>
              <a:t>X</a:t>
            </a:r>
            <a:r>
              <a:rPr lang="en-GB" baseline="-25000" dirty="0"/>
              <a:t>2t</a:t>
            </a:r>
            <a:r>
              <a:rPr lang="en-GB" dirty="0"/>
              <a:t>+</a:t>
            </a:r>
            <a:r>
              <a:rPr lang="el-GR" dirty="0"/>
              <a:t>β</a:t>
            </a:r>
            <a:r>
              <a:rPr lang="el-GR" baseline="-25000" dirty="0"/>
              <a:t>3</a:t>
            </a:r>
            <a:r>
              <a:rPr lang="en-GB" dirty="0"/>
              <a:t>X</a:t>
            </a:r>
            <a:r>
              <a:rPr lang="en-GB" baseline="-25000" dirty="0"/>
              <a:t>3t</a:t>
            </a:r>
            <a:r>
              <a:rPr lang="en-GB" dirty="0"/>
              <a:t>+</a:t>
            </a:r>
            <a:r>
              <a:rPr lang="el-GR" dirty="0"/>
              <a:t>β</a:t>
            </a:r>
            <a:r>
              <a:rPr lang="el-GR" baseline="-25000" dirty="0"/>
              <a:t>4</a:t>
            </a:r>
            <a:r>
              <a:rPr lang="en-GB" dirty="0"/>
              <a:t>X</a:t>
            </a:r>
            <a:r>
              <a:rPr lang="en-GB" baseline="-25000" dirty="0"/>
              <a:t>4</a:t>
            </a:r>
            <a:r>
              <a:rPr lang="en-GB" dirty="0"/>
              <a:t>t+…+</a:t>
            </a:r>
            <a:r>
              <a:rPr lang="el-GR" dirty="0"/>
              <a:t>β</a:t>
            </a:r>
            <a:r>
              <a:rPr lang="en-GB" baseline="-25000" dirty="0"/>
              <a:t>k</a:t>
            </a:r>
            <a:r>
              <a:rPr lang="en-GB" dirty="0"/>
              <a:t>X</a:t>
            </a:r>
            <a:r>
              <a:rPr lang="en-GB" baseline="-25000" dirty="0"/>
              <a:t>kt</a:t>
            </a:r>
            <a:r>
              <a:rPr lang="en-GB" dirty="0"/>
              <a:t>+u</a:t>
            </a:r>
            <a:r>
              <a:rPr lang="en-GB" baseline="-25000" dirty="0"/>
              <a:t>t </a:t>
            </a:r>
          </a:p>
          <a:p>
            <a:pPr marL="0" indent="0">
              <a:buNone/>
            </a:pPr>
            <a:r>
              <a:rPr lang="en-GB" dirty="0"/>
              <a:t> where:</a:t>
            </a:r>
          </a:p>
          <a:p>
            <a:pPr marL="0" indent="0">
              <a:buNone/>
            </a:pPr>
            <a:r>
              <a:rPr lang="en-GB" dirty="0"/>
              <a:t>                                     u</a:t>
            </a:r>
            <a:r>
              <a:rPr lang="en-GB" baseline="-25000" dirty="0"/>
              <a:t>t</a:t>
            </a:r>
            <a:r>
              <a:rPr lang="en-GB" dirty="0"/>
              <a:t>=</a:t>
            </a:r>
            <a:r>
              <a:rPr lang="el-GR" dirty="0"/>
              <a:t>ρ</a:t>
            </a:r>
            <a:r>
              <a:rPr lang="el-GR" baseline="-25000" dirty="0"/>
              <a:t>1</a:t>
            </a:r>
            <a:r>
              <a:rPr lang="en-GB" dirty="0"/>
              <a:t>u</a:t>
            </a:r>
            <a:r>
              <a:rPr lang="en-GB" baseline="-25000" dirty="0"/>
              <a:t>t-1</a:t>
            </a:r>
            <a:r>
              <a:rPr lang="en-GB" dirty="0"/>
              <a:t>+ </a:t>
            </a:r>
            <a:r>
              <a:rPr lang="el-GR" dirty="0"/>
              <a:t>ρ</a:t>
            </a:r>
            <a:r>
              <a:rPr lang="el-GR" baseline="-25000" dirty="0"/>
              <a:t>2</a:t>
            </a:r>
            <a:r>
              <a:rPr lang="en-GB" dirty="0"/>
              <a:t>u</a:t>
            </a:r>
            <a:r>
              <a:rPr lang="en-GB" baseline="-25000" dirty="0"/>
              <a:t>t-2</a:t>
            </a:r>
            <a:r>
              <a:rPr lang="en-GB" dirty="0"/>
              <a:t>+</a:t>
            </a:r>
            <a:r>
              <a:rPr lang="el-GR" dirty="0"/>
              <a:t>ρ</a:t>
            </a:r>
            <a:r>
              <a:rPr lang="el-GR" baseline="-25000" dirty="0"/>
              <a:t>3</a:t>
            </a:r>
            <a:r>
              <a:rPr lang="en-GB" dirty="0"/>
              <a:t>u</a:t>
            </a:r>
            <a:r>
              <a:rPr lang="en-GB" baseline="-25000" dirty="0"/>
              <a:t>t-3</a:t>
            </a:r>
            <a:r>
              <a:rPr lang="en-GB" dirty="0"/>
              <a:t> +…+ </a:t>
            </a:r>
            <a:r>
              <a:rPr lang="el-GR" dirty="0"/>
              <a:t>ρ</a:t>
            </a:r>
            <a:r>
              <a:rPr lang="en-GB" baseline="-25000" dirty="0"/>
              <a:t>p</a:t>
            </a:r>
            <a:r>
              <a:rPr lang="en-GB" dirty="0"/>
              <a:t>u</a:t>
            </a:r>
            <a:r>
              <a:rPr lang="en-GB" baseline="-25000" dirty="0"/>
              <a:t>t-p</a:t>
            </a:r>
            <a:r>
              <a:rPr lang="en-GB" dirty="0"/>
              <a:t> +e</a:t>
            </a:r>
            <a:r>
              <a:rPr lang="en-GB" baseline="-25000" dirty="0"/>
              <a:t>t</a:t>
            </a:r>
          </a:p>
        </p:txBody>
      </p:sp>
    </p:spTree>
    <p:extLst>
      <p:ext uri="{BB962C8B-B14F-4D97-AF65-F5344CB8AC3E}">
        <p14:creationId xmlns="" xmlns:p14="http://schemas.microsoft.com/office/powerpoint/2010/main" val="1423785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6704AA-AB95-40ED-B48A-3F9F61F3773B}"/>
              </a:ext>
            </a:extLst>
          </p:cNvPr>
          <p:cNvSpPr>
            <a:spLocks noGrp="1"/>
          </p:cNvSpPr>
          <p:nvPr>
            <p:ph type="title"/>
          </p:nvPr>
        </p:nvSpPr>
        <p:spPr>
          <a:xfrm>
            <a:off x="2933700" y="1041009"/>
            <a:ext cx="8770571" cy="1088052"/>
          </a:xfrm>
        </p:spPr>
        <p:txBody>
          <a:bodyPr/>
          <a:lstStyle/>
          <a:p>
            <a:r>
              <a:rPr lang="en-US" dirty="0"/>
              <a:t>Continue…</a:t>
            </a:r>
            <a:endParaRPr lang="en-GB" dirty="0"/>
          </a:p>
        </p:txBody>
      </p:sp>
      <p:sp>
        <p:nvSpPr>
          <p:cNvPr id="3" name="Content Placeholder 2">
            <a:extLst>
              <a:ext uri="{FF2B5EF4-FFF2-40B4-BE49-F238E27FC236}">
                <a16:creationId xmlns="" xmlns:a16="http://schemas.microsoft.com/office/drawing/2014/main" id="{D530AD1F-50B0-436E-9581-76C43F601591}"/>
              </a:ext>
            </a:extLst>
          </p:cNvPr>
          <p:cNvSpPr>
            <a:spLocks noGrp="1"/>
          </p:cNvSpPr>
          <p:nvPr>
            <p:ph idx="1"/>
          </p:nvPr>
        </p:nvSpPr>
        <p:spPr/>
        <p:txBody>
          <a:bodyPr anchor="ctr" anchorCtr="0"/>
          <a:lstStyle/>
          <a:p>
            <a:pPr marL="0" indent="0">
              <a:buNone/>
            </a:pPr>
            <a:r>
              <a:rPr lang="en-GB" dirty="0"/>
              <a:t>Combining those two we get: </a:t>
            </a:r>
          </a:p>
          <a:p>
            <a:pPr marL="0" indent="0">
              <a:buNone/>
            </a:pPr>
            <a:r>
              <a:rPr lang="en-GB" dirty="0"/>
              <a:t>                   Yt=</a:t>
            </a:r>
            <a:r>
              <a:rPr lang="el-GR" dirty="0"/>
              <a:t>β1+β2</a:t>
            </a:r>
            <a:r>
              <a:rPr lang="en-GB" dirty="0"/>
              <a:t>X2t+</a:t>
            </a:r>
            <a:r>
              <a:rPr lang="el-GR" dirty="0"/>
              <a:t>β3</a:t>
            </a:r>
            <a:r>
              <a:rPr lang="en-GB" dirty="0"/>
              <a:t>X3t+</a:t>
            </a:r>
            <a:r>
              <a:rPr lang="el-GR" dirty="0"/>
              <a:t>β4</a:t>
            </a:r>
            <a:r>
              <a:rPr lang="en-GB" dirty="0"/>
              <a:t>X4t+…+</a:t>
            </a:r>
            <a:r>
              <a:rPr lang="el-GR" dirty="0"/>
              <a:t>β</a:t>
            </a:r>
            <a:r>
              <a:rPr lang="en-GB" baseline="-25000" dirty="0"/>
              <a:t>k</a:t>
            </a:r>
            <a:r>
              <a:rPr lang="en-GB" dirty="0"/>
              <a:t>X</a:t>
            </a:r>
            <a:r>
              <a:rPr lang="en-GB" baseline="-25000" dirty="0"/>
              <a:t>kt</a:t>
            </a:r>
            <a:r>
              <a:rPr lang="en-GB" dirty="0"/>
              <a:t>+</a:t>
            </a:r>
          </a:p>
          <a:p>
            <a:pPr marL="0" indent="0">
              <a:buNone/>
            </a:pPr>
            <a:r>
              <a:rPr lang="en-GB" dirty="0"/>
              <a:t>                                                                 </a:t>
            </a:r>
            <a:r>
              <a:rPr lang="el-GR" dirty="0"/>
              <a:t>ρ</a:t>
            </a:r>
            <a:r>
              <a:rPr lang="el-GR" baseline="-25000" dirty="0"/>
              <a:t>1</a:t>
            </a:r>
            <a:r>
              <a:rPr lang="en-GB" dirty="0"/>
              <a:t>u</a:t>
            </a:r>
            <a:r>
              <a:rPr lang="en-GB" baseline="-25000" dirty="0"/>
              <a:t>t-1</a:t>
            </a:r>
            <a:r>
              <a:rPr lang="en-GB" dirty="0"/>
              <a:t>+ </a:t>
            </a:r>
            <a:r>
              <a:rPr lang="el-GR" dirty="0"/>
              <a:t>ρ</a:t>
            </a:r>
            <a:r>
              <a:rPr lang="el-GR" baseline="-25000" dirty="0"/>
              <a:t>2</a:t>
            </a:r>
            <a:r>
              <a:rPr lang="en-GB" dirty="0"/>
              <a:t>u</a:t>
            </a:r>
            <a:r>
              <a:rPr lang="en-GB" baseline="-25000" dirty="0"/>
              <a:t>t-2</a:t>
            </a:r>
            <a:r>
              <a:rPr lang="en-GB" dirty="0"/>
              <a:t>+</a:t>
            </a:r>
            <a:r>
              <a:rPr lang="el-GR" dirty="0"/>
              <a:t>ρ</a:t>
            </a:r>
            <a:r>
              <a:rPr lang="el-GR" baseline="-25000" dirty="0"/>
              <a:t>3</a:t>
            </a:r>
            <a:r>
              <a:rPr lang="en-GB" dirty="0"/>
              <a:t>u</a:t>
            </a:r>
            <a:r>
              <a:rPr lang="en-GB" baseline="-25000" dirty="0"/>
              <a:t>t-3</a:t>
            </a:r>
            <a:r>
              <a:rPr lang="en-GB" dirty="0"/>
              <a:t>+…+ </a:t>
            </a:r>
            <a:r>
              <a:rPr lang="el-GR" dirty="0"/>
              <a:t>ρ</a:t>
            </a:r>
            <a:r>
              <a:rPr lang="en-GB" baseline="-25000" dirty="0"/>
              <a:t>p</a:t>
            </a:r>
            <a:r>
              <a:rPr lang="en-GB" dirty="0"/>
              <a:t>u</a:t>
            </a:r>
            <a:r>
              <a:rPr lang="en-GB" baseline="-25000" dirty="0"/>
              <a:t>t-p</a:t>
            </a:r>
            <a:r>
              <a:rPr lang="en-GB" dirty="0"/>
              <a:t> +e</a:t>
            </a:r>
            <a:r>
              <a:rPr lang="en-GB" baseline="-25000" dirty="0"/>
              <a:t>t</a:t>
            </a:r>
            <a:r>
              <a:rPr lang="en-GB" dirty="0"/>
              <a:t> </a:t>
            </a:r>
          </a:p>
          <a:p>
            <a:pPr marL="0" indent="0">
              <a:buNone/>
            </a:pPr>
            <a:r>
              <a:rPr lang="en-GB" b="1" dirty="0"/>
              <a:t>The null and the alternative hypotheses are:</a:t>
            </a:r>
          </a:p>
          <a:p>
            <a:pPr marL="0" indent="0">
              <a:buNone/>
            </a:pPr>
            <a:r>
              <a:rPr lang="en-GB" dirty="0"/>
              <a:t> </a:t>
            </a:r>
            <a:r>
              <a:rPr lang="en-GB" b="1" dirty="0"/>
              <a:t>H0</a:t>
            </a:r>
            <a:r>
              <a:rPr lang="en-GB" dirty="0"/>
              <a:t>: no autocorrelation, when </a:t>
            </a:r>
            <a:r>
              <a:rPr lang="el-GR" dirty="0"/>
              <a:t>ρ1=ρ2 =ρ</a:t>
            </a:r>
            <a:r>
              <a:rPr lang="en-GB" dirty="0"/>
              <a:t>p=0 </a:t>
            </a:r>
          </a:p>
          <a:p>
            <a:pPr marL="0" indent="0">
              <a:buNone/>
            </a:pPr>
            <a:r>
              <a:rPr lang="en-GB" b="1" dirty="0"/>
              <a:t>H1</a:t>
            </a:r>
            <a:r>
              <a:rPr lang="en-GB" dirty="0"/>
              <a:t>: There is autocorrelation, when only one is zero.</a:t>
            </a:r>
          </a:p>
        </p:txBody>
      </p:sp>
    </p:spTree>
    <p:extLst>
      <p:ext uri="{BB962C8B-B14F-4D97-AF65-F5344CB8AC3E}">
        <p14:creationId xmlns="" xmlns:p14="http://schemas.microsoft.com/office/powerpoint/2010/main" val="813338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DC7A1F-98AB-4F91-95B0-B9D65910433C}"/>
              </a:ext>
            </a:extLst>
          </p:cNvPr>
          <p:cNvSpPr>
            <a:spLocks noGrp="1"/>
          </p:cNvSpPr>
          <p:nvPr>
            <p:ph type="title"/>
          </p:nvPr>
        </p:nvSpPr>
        <p:spPr>
          <a:xfrm>
            <a:off x="2933700" y="1055077"/>
            <a:ext cx="8770571" cy="1073984"/>
          </a:xfrm>
        </p:spPr>
        <p:txBody>
          <a:bodyPr/>
          <a:lstStyle/>
          <a:p>
            <a:r>
              <a:rPr lang="en-US" dirty="0"/>
              <a:t>Drawback of the BG test </a:t>
            </a:r>
            <a:endParaRPr lang="en-GB" dirty="0"/>
          </a:p>
        </p:txBody>
      </p:sp>
      <p:sp>
        <p:nvSpPr>
          <p:cNvPr id="3" name="Content Placeholder 2">
            <a:extLst>
              <a:ext uri="{FF2B5EF4-FFF2-40B4-BE49-F238E27FC236}">
                <a16:creationId xmlns="" xmlns:a16="http://schemas.microsoft.com/office/drawing/2014/main" id="{8043AC4E-CBA0-480F-9699-E332DD2F6652}"/>
              </a:ext>
            </a:extLst>
          </p:cNvPr>
          <p:cNvSpPr>
            <a:spLocks noGrp="1"/>
          </p:cNvSpPr>
          <p:nvPr>
            <p:ph idx="1"/>
          </p:nvPr>
        </p:nvSpPr>
        <p:spPr/>
        <p:txBody>
          <a:bodyPr anchor="ctr" anchorCtr="0"/>
          <a:lstStyle/>
          <a:p>
            <a:pPr marL="457200" indent="-457200">
              <a:buFont typeface="+mj-lt"/>
              <a:buAutoNum type="arabicPeriod"/>
            </a:pPr>
            <a:r>
              <a:rPr lang="en-US" dirty="0"/>
              <a:t>A drawback of the BG test is that the value of </a:t>
            </a:r>
            <a:r>
              <a:rPr lang="el-GR" dirty="0"/>
              <a:t>ρ</a:t>
            </a:r>
            <a:r>
              <a:rPr lang="en-US" dirty="0"/>
              <a:t>, the length of the lag, can not  be  speciﬁed a priori.</a:t>
            </a:r>
          </a:p>
          <a:p>
            <a:pPr marL="457200" indent="-457200">
              <a:buFont typeface="+mj-lt"/>
              <a:buAutoNum type="arabicPeriod"/>
            </a:pPr>
            <a:r>
              <a:rPr lang="en-US" dirty="0"/>
              <a:t> Some experimentation with the </a:t>
            </a:r>
            <a:r>
              <a:rPr lang="el-GR" dirty="0"/>
              <a:t>ρ</a:t>
            </a:r>
            <a:r>
              <a:rPr lang="en-US" dirty="0"/>
              <a:t>  value is inevitable. </a:t>
            </a:r>
          </a:p>
          <a:p>
            <a:pPr marL="457200" indent="-457200">
              <a:buFont typeface="+mj-lt"/>
              <a:buAutoNum type="arabicPeriod"/>
            </a:pPr>
            <a:r>
              <a:rPr lang="en-US" dirty="0"/>
              <a:t> Sometimes one can use the so-called </a:t>
            </a:r>
            <a:r>
              <a:rPr lang="en-US" b="1" dirty="0"/>
              <a:t>Akaike</a:t>
            </a:r>
            <a:r>
              <a:rPr lang="en-US" dirty="0"/>
              <a:t> and </a:t>
            </a:r>
            <a:r>
              <a:rPr lang="en-US" b="1" dirty="0"/>
              <a:t>Schwarz</a:t>
            </a:r>
            <a:r>
              <a:rPr lang="en-US" dirty="0"/>
              <a:t> information     criteria to select the lag length.</a:t>
            </a:r>
            <a:endParaRPr lang="en-GB" dirty="0"/>
          </a:p>
        </p:txBody>
      </p:sp>
    </p:spTree>
    <p:extLst>
      <p:ext uri="{BB962C8B-B14F-4D97-AF65-F5344CB8AC3E}">
        <p14:creationId xmlns="" xmlns:p14="http://schemas.microsoft.com/office/powerpoint/2010/main" val="2708705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AFECEC-4F6A-47D4-B339-D1464E32D1BC}"/>
              </a:ext>
            </a:extLst>
          </p:cNvPr>
          <p:cNvSpPr>
            <a:spLocks noGrp="1"/>
          </p:cNvSpPr>
          <p:nvPr>
            <p:ph type="title"/>
          </p:nvPr>
        </p:nvSpPr>
        <p:spPr>
          <a:xfrm>
            <a:off x="2933699" y="993912"/>
            <a:ext cx="8770571" cy="1214661"/>
          </a:xfrm>
        </p:spPr>
        <p:txBody>
          <a:bodyPr/>
          <a:lstStyle/>
          <a:p>
            <a:r>
              <a:rPr lang="en-US" dirty="0"/>
              <a:t>Introduction to Autocorrelation </a:t>
            </a:r>
            <a:endParaRPr lang="en-GB" dirty="0"/>
          </a:p>
        </p:txBody>
      </p:sp>
      <p:sp>
        <p:nvSpPr>
          <p:cNvPr id="3" name="Content Placeholder 2">
            <a:extLst>
              <a:ext uri="{FF2B5EF4-FFF2-40B4-BE49-F238E27FC236}">
                <a16:creationId xmlns="" xmlns:a16="http://schemas.microsoft.com/office/drawing/2014/main" id="{1DAAF8A4-E957-493E-B97F-4273734D4505}"/>
              </a:ext>
            </a:extLst>
          </p:cNvPr>
          <p:cNvSpPr>
            <a:spLocks noGrp="1"/>
          </p:cNvSpPr>
          <p:nvPr>
            <p:ph idx="1"/>
          </p:nvPr>
        </p:nvSpPr>
        <p:spPr>
          <a:xfrm>
            <a:off x="2933700" y="2598057"/>
            <a:ext cx="8770571" cy="3651504"/>
          </a:xfrm>
        </p:spPr>
        <p:txBody>
          <a:bodyPr anchor="t" anchorCtr="0"/>
          <a:lstStyle/>
          <a:p>
            <a:pPr marL="0" indent="0" algn="just">
              <a:buNone/>
            </a:pPr>
            <a:r>
              <a:rPr lang="en-US" spc="-15" dirty="0" smtClean="0">
                <a:cs typeface="Times New Roman" pitchFamily="18" charset="0"/>
              </a:rPr>
              <a:t>T</a:t>
            </a:r>
            <a:r>
              <a:rPr lang="en-US" spc="-15" dirty="0" smtClean="0">
                <a:cs typeface="Times New Roman" pitchFamily="18" charset="0"/>
              </a:rPr>
              <a:t>he </a:t>
            </a:r>
            <a:r>
              <a:rPr lang="en-US" spc="-15" dirty="0" smtClean="0">
                <a:cs typeface="Times New Roman" pitchFamily="18" charset="0"/>
              </a:rPr>
              <a:t>error terms are correlated with one another. This violation of </a:t>
            </a:r>
            <a:r>
              <a:rPr lang="en-US" spc="-15" dirty="0" smtClean="0">
                <a:cs typeface="Times New Roman" pitchFamily="18" charset="0"/>
              </a:rPr>
              <a:t>the classical</a:t>
            </a:r>
            <a:r>
              <a:rPr lang="en-US" spc="-15" dirty="0" smtClean="0">
                <a:cs typeface="Times New Roman" pitchFamily="18" charset="0"/>
              </a:rPr>
              <a:t> econometric model is generally known as autocorrelation of the </a:t>
            </a:r>
            <a:r>
              <a:rPr lang="en-US" spc="-15" dirty="0" smtClean="0">
                <a:cs typeface="Times New Roman" pitchFamily="18" charset="0"/>
              </a:rPr>
              <a:t>errors</a:t>
            </a:r>
            <a:endParaRPr lang="en-US" dirty="0">
              <a:latin typeface="Times New Roman" pitchFamily="18" charset="0"/>
              <a:cs typeface="Times New Roman" pitchFamily="18" charset="0"/>
            </a:endParaRPr>
          </a:p>
          <a:p>
            <a:pPr marL="0" indent="0">
              <a:buNone/>
            </a:pPr>
            <a:endParaRPr lang="en-GB" dirty="0"/>
          </a:p>
        </p:txBody>
      </p:sp>
    </p:spTree>
    <p:extLst>
      <p:ext uri="{BB962C8B-B14F-4D97-AF65-F5344CB8AC3E}">
        <p14:creationId xmlns="" xmlns:p14="http://schemas.microsoft.com/office/powerpoint/2010/main" val="2598397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6B8A7D-E803-4256-8CED-EE8EBB44474A}"/>
              </a:ext>
            </a:extLst>
          </p:cNvPr>
          <p:cNvSpPr>
            <a:spLocks noGrp="1"/>
          </p:cNvSpPr>
          <p:nvPr>
            <p:ph type="title"/>
          </p:nvPr>
        </p:nvSpPr>
        <p:spPr>
          <a:xfrm>
            <a:off x="2933700" y="1109603"/>
            <a:ext cx="8770571" cy="1019457"/>
          </a:xfrm>
        </p:spPr>
        <p:txBody>
          <a:bodyPr>
            <a:normAutofit fontScale="90000"/>
          </a:bodyPr>
          <a:lstStyle/>
          <a:p>
            <a:r>
              <a:rPr lang="en-GB" dirty="0"/>
              <a:t>3. The Durbin’s h Test</a:t>
            </a:r>
            <a:br>
              <a:rPr lang="en-GB" dirty="0"/>
            </a:br>
            <a:endParaRPr lang="en-GB" dirty="0"/>
          </a:p>
        </p:txBody>
      </p:sp>
      <p:sp>
        <p:nvSpPr>
          <p:cNvPr id="3" name="Content Placeholder 2">
            <a:extLst>
              <a:ext uri="{FF2B5EF4-FFF2-40B4-BE49-F238E27FC236}">
                <a16:creationId xmlns="" xmlns:a16="http://schemas.microsoft.com/office/drawing/2014/main" id="{1C3DDF95-26F5-4AA3-BEF3-D6AC1D08EFF0}"/>
              </a:ext>
            </a:extLst>
          </p:cNvPr>
          <p:cNvSpPr>
            <a:spLocks noGrp="1"/>
          </p:cNvSpPr>
          <p:nvPr>
            <p:ph idx="1"/>
          </p:nvPr>
        </p:nvSpPr>
        <p:spPr/>
        <p:txBody>
          <a:bodyPr anchor="ctr" anchorCtr="0">
            <a:normAutofit fontScale="92500" lnSpcReduction="20000"/>
          </a:bodyPr>
          <a:lstStyle/>
          <a:p>
            <a:pPr marL="0" indent="0">
              <a:buNone/>
            </a:pPr>
            <a:r>
              <a:rPr lang="en-US" dirty="0"/>
              <a:t>When there are lagged dependent variables (i.e. Yt-1) then the DW test is not applicable.</a:t>
            </a:r>
          </a:p>
          <a:p>
            <a:pPr marL="0" indent="0">
              <a:buNone/>
            </a:pPr>
            <a:r>
              <a:rPr lang="en-US" dirty="0"/>
              <a:t>Durbin developed an alternative test statistic, named the h-statistic, which is calculated by: </a:t>
            </a:r>
          </a:p>
          <a:p>
            <a:pPr marL="0" indent="0">
              <a:buNone/>
            </a:pPr>
            <a:r>
              <a:rPr lang="en-US" dirty="0"/>
              <a:t>                               </a:t>
            </a:r>
          </a:p>
          <a:p>
            <a:pPr marL="0" indent="0">
              <a:buNone/>
            </a:pPr>
            <a:r>
              <a:rPr lang="en-US" dirty="0"/>
              <a:t>                               </a:t>
            </a:r>
          </a:p>
          <a:p>
            <a:pPr marL="0" indent="0">
              <a:buNone/>
            </a:pPr>
            <a:endParaRPr lang="en-US" dirty="0"/>
          </a:p>
          <a:p>
            <a:pPr marL="0" indent="0">
              <a:buNone/>
            </a:pPr>
            <a:r>
              <a:rPr lang="en-US" dirty="0"/>
              <a:t>Where sigma of gamma hat square is the variance of the estimated  coefficient of the lagged dependent variable. </a:t>
            </a:r>
          </a:p>
          <a:p>
            <a:pPr marL="0" indent="0">
              <a:buNone/>
            </a:pPr>
            <a:r>
              <a:rPr lang="en-US" dirty="0"/>
              <a:t>This statistic is distributed following the normal distribution.</a:t>
            </a:r>
          </a:p>
          <a:p>
            <a:pPr marL="0" indent="0">
              <a:buNone/>
            </a:pPr>
            <a:endParaRPr lang="en-GB" dirty="0"/>
          </a:p>
        </p:txBody>
      </p:sp>
      <p:pic>
        <p:nvPicPr>
          <p:cNvPr id="5" name="Picture 4">
            <a:extLst>
              <a:ext uri="{FF2B5EF4-FFF2-40B4-BE49-F238E27FC236}">
                <a16:creationId xmlns="" xmlns:a16="http://schemas.microsoft.com/office/drawing/2014/main" id="{E00BBDBC-2759-443D-A89F-A129F735A930}"/>
              </a:ext>
            </a:extLst>
          </p:cNvPr>
          <p:cNvPicPr>
            <a:picLocks noChangeAspect="1"/>
          </p:cNvPicPr>
          <p:nvPr/>
        </p:nvPicPr>
        <p:blipFill rotWithShape="1">
          <a:blip r:embed="rId2">
            <a:extLst>
              <a:ext uri="{28A0092B-C50C-407E-A947-70E740481C1C}">
                <a14:useLocalDpi xmlns="" xmlns:a14="http://schemas.microsoft.com/office/drawing/2010/main" val="0"/>
              </a:ext>
            </a:extLst>
          </a:blip>
          <a:srcRect l="34644" t="60194" r="36442" b="22499"/>
          <a:stretch/>
        </p:blipFill>
        <p:spPr>
          <a:xfrm>
            <a:off x="4187687" y="3767195"/>
            <a:ext cx="3525078" cy="993913"/>
          </a:xfrm>
          <a:prstGeom prst="rect">
            <a:avLst/>
          </a:prstGeom>
        </p:spPr>
      </p:pic>
    </p:spTree>
    <p:extLst>
      <p:ext uri="{BB962C8B-B14F-4D97-AF65-F5344CB8AC3E}">
        <p14:creationId xmlns="" xmlns:p14="http://schemas.microsoft.com/office/powerpoint/2010/main" val="3102684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632308-B9F7-41A5-A585-F1DC7CE5C724}"/>
              </a:ext>
            </a:extLst>
          </p:cNvPr>
          <p:cNvSpPr>
            <a:spLocks noGrp="1"/>
          </p:cNvSpPr>
          <p:nvPr>
            <p:ph type="title"/>
          </p:nvPr>
        </p:nvSpPr>
        <p:spPr>
          <a:xfrm>
            <a:off x="2933700" y="1139483"/>
            <a:ext cx="8770571" cy="989578"/>
          </a:xfrm>
        </p:spPr>
        <p:txBody>
          <a:bodyPr/>
          <a:lstStyle/>
          <a:p>
            <a:r>
              <a:rPr lang="en-US" dirty="0">
                <a:solidFill>
                  <a:schemeClr val="tx1">
                    <a:lumMod val="65000"/>
                    <a:lumOff val="35000"/>
                  </a:schemeClr>
                </a:solidFill>
              </a:rPr>
              <a:t>Remedies of Autocorrelation</a:t>
            </a:r>
            <a:endParaRPr lang="en-GB" dirty="0">
              <a:solidFill>
                <a:schemeClr val="tx1">
                  <a:lumMod val="65000"/>
                  <a:lumOff val="35000"/>
                </a:schemeClr>
              </a:solidFill>
            </a:endParaRPr>
          </a:p>
        </p:txBody>
      </p:sp>
      <p:sp>
        <p:nvSpPr>
          <p:cNvPr id="3" name="Content Placeholder 2">
            <a:extLst>
              <a:ext uri="{FF2B5EF4-FFF2-40B4-BE49-F238E27FC236}">
                <a16:creationId xmlns="" xmlns:a16="http://schemas.microsoft.com/office/drawing/2014/main" id="{448391C4-F07D-408F-A7F6-3544D727B30C}"/>
              </a:ext>
            </a:extLst>
          </p:cNvPr>
          <p:cNvSpPr>
            <a:spLocks noGrp="1"/>
          </p:cNvSpPr>
          <p:nvPr>
            <p:ph idx="1"/>
          </p:nvPr>
        </p:nvSpPr>
        <p:spPr/>
        <p:txBody>
          <a:bodyPr anchor="ctr" anchorCtr="0"/>
          <a:lstStyle/>
          <a:p>
            <a:pPr>
              <a:buFont typeface="Wingdings" panose="05000000000000000000" pitchFamily="2" charset="2"/>
              <a:buChar char="§"/>
            </a:pPr>
            <a:r>
              <a:rPr lang="en-US" dirty="0"/>
              <a:t>In first we try to find out if the autocorrelation is pure autocorrelation and not the result of mis-specification </a:t>
            </a:r>
            <a:r>
              <a:rPr lang="en-US" dirty="0">
                <a:sym typeface="+mn-ea"/>
              </a:rPr>
              <a:t>of the model. Sometimes we observe patterns in  residuals because the model is mis-specified that is it has excluded some important variables</a:t>
            </a:r>
            <a:r>
              <a:rPr lang="en-US" dirty="0"/>
              <a:t> or because its functional form is incorrect</a:t>
            </a:r>
            <a:endParaRPr lang="en-GB" dirty="0"/>
          </a:p>
        </p:txBody>
      </p:sp>
    </p:spTree>
    <p:extLst>
      <p:ext uri="{BB962C8B-B14F-4D97-AF65-F5344CB8AC3E}">
        <p14:creationId xmlns="" xmlns:p14="http://schemas.microsoft.com/office/powerpoint/2010/main" val="3993133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453B1B-1C59-4F39-9779-AE5298E8D0E5}"/>
              </a:ext>
            </a:extLst>
          </p:cNvPr>
          <p:cNvSpPr>
            <a:spLocks noGrp="1"/>
          </p:cNvSpPr>
          <p:nvPr>
            <p:ph type="title"/>
          </p:nvPr>
        </p:nvSpPr>
        <p:spPr>
          <a:xfrm>
            <a:off x="2933700" y="1111347"/>
            <a:ext cx="8770571" cy="1017713"/>
          </a:xfrm>
        </p:spPr>
        <p:txBody>
          <a:bodyPr/>
          <a:lstStyle/>
          <a:p>
            <a:r>
              <a:rPr lang="en-US" dirty="0"/>
              <a:t>Remedies..</a:t>
            </a:r>
            <a:endParaRPr lang="en-GB" dirty="0"/>
          </a:p>
        </p:txBody>
      </p:sp>
      <p:sp>
        <p:nvSpPr>
          <p:cNvPr id="3" name="Content Placeholder 2">
            <a:extLst>
              <a:ext uri="{FF2B5EF4-FFF2-40B4-BE49-F238E27FC236}">
                <a16:creationId xmlns="" xmlns:a16="http://schemas.microsoft.com/office/drawing/2014/main" id="{2B30E324-E257-4A21-96ED-EBD067ABA787}"/>
              </a:ext>
            </a:extLst>
          </p:cNvPr>
          <p:cNvSpPr>
            <a:spLocks noGrp="1"/>
          </p:cNvSpPr>
          <p:nvPr>
            <p:ph idx="1"/>
          </p:nvPr>
        </p:nvSpPr>
        <p:spPr/>
        <p:txBody>
          <a:bodyPr anchor="t" anchorCtr="0"/>
          <a:lstStyle/>
          <a:p>
            <a:pPr marL="0" indent="0">
              <a:buNone/>
            </a:pPr>
            <a:r>
              <a:rPr lang="en-US" dirty="0">
                <a:sym typeface="+mn-ea"/>
              </a:rPr>
              <a:t> </a:t>
            </a:r>
          </a:p>
          <a:p>
            <a:pPr>
              <a:buFont typeface="Wingdings" panose="05000000000000000000" pitchFamily="2" charset="2"/>
              <a:buChar char="§"/>
            </a:pPr>
            <a:r>
              <a:rPr lang="en-US" dirty="0">
                <a:sym typeface="+mn-ea"/>
              </a:rPr>
              <a:t>In the case of heteroscedasticity, we will have to use </a:t>
            </a:r>
            <a:r>
              <a:rPr lang="en-US" b="1" dirty="0">
                <a:sym typeface="+mn-ea"/>
              </a:rPr>
              <a:t>Generalized least square(GLS) </a:t>
            </a:r>
            <a:r>
              <a:rPr lang="en-US" dirty="0">
                <a:sym typeface="+mn-ea"/>
              </a:rPr>
              <a:t>method</a:t>
            </a:r>
            <a:r>
              <a:rPr lang="en-US" b="1" dirty="0">
                <a:sym typeface="+mn-ea"/>
              </a:rPr>
              <a:t>.</a:t>
            </a:r>
          </a:p>
          <a:p>
            <a:pPr>
              <a:buFont typeface="Wingdings" panose="05000000000000000000" pitchFamily="2" charset="2"/>
              <a:buChar char="§"/>
            </a:pPr>
            <a:r>
              <a:rPr lang="en-US" dirty="0">
                <a:sym typeface="+mn-ea"/>
              </a:rPr>
              <a:t>If it is </a:t>
            </a:r>
            <a:r>
              <a:rPr lang="en-US" b="1" dirty="0">
                <a:sym typeface="+mn-ea"/>
              </a:rPr>
              <a:t>pure autocorrelation, </a:t>
            </a:r>
            <a:r>
              <a:rPr lang="en-US" dirty="0">
                <a:sym typeface="+mn-ea"/>
              </a:rPr>
              <a:t>one can use appropriate transformation of the original model so that in the transformed model we do not have the problem of pure autocorrelation.</a:t>
            </a:r>
            <a:endParaRPr lang="en-US"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 xmlns:p14="http://schemas.microsoft.com/office/powerpoint/2010/main" val="3549753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247F2C-822A-4D55-8656-49BFDDA990DF}"/>
              </a:ext>
            </a:extLst>
          </p:cNvPr>
          <p:cNvSpPr>
            <a:spLocks noGrp="1"/>
          </p:cNvSpPr>
          <p:nvPr>
            <p:ph type="title"/>
          </p:nvPr>
        </p:nvSpPr>
        <p:spPr>
          <a:xfrm>
            <a:off x="2933700" y="1012873"/>
            <a:ext cx="8770571" cy="1116187"/>
          </a:xfrm>
        </p:spPr>
        <p:txBody>
          <a:bodyPr/>
          <a:lstStyle/>
          <a:p>
            <a:r>
              <a:rPr lang="en-US" dirty="0"/>
              <a:t>Remedies…</a:t>
            </a:r>
            <a:endParaRPr lang="en-GB" dirty="0"/>
          </a:p>
        </p:txBody>
      </p:sp>
      <p:sp>
        <p:nvSpPr>
          <p:cNvPr id="3" name="Content Placeholder 2">
            <a:extLst>
              <a:ext uri="{FF2B5EF4-FFF2-40B4-BE49-F238E27FC236}">
                <a16:creationId xmlns="" xmlns:a16="http://schemas.microsoft.com/office/drawing/2014/main" id="{401D9FF7-274A-42A2-99DB-8418CF37CCD9}"/>
              </a:ext>
            </a:extLst>
          </p:cNvPr>
          <p:cNvSpPr>
            <a:spLocks noGrp="1"/>
          </p:cNvSpPr>
          <p:nvPr>
            <p:ph idx="1"/>
          </p:nvPr>
        </p:nvSpPr>
        <p:spPr/>
        <p:txBody>
          <a:bodyPr>
            <a:normAutofit/>
          </a:bodyPr>
          <a:lstStyle/>
          <a:p>
            <a:pPr marL="457200" indent="-457200">
              <a:buFont typeface="Wingdings" charset="0"/>
              <a:buChar char="Ø"/>
            </a:pPr>
            <a:r>
              <a:rPr lang="en-US" b="1" dirty="0">
                <a:sym typeface="+mn-ea"/>
              </a:rPr>
              <a:t>When </a:t>
            </a:r>
            <a:r>
              <a:rPr lang="el-GR" b="1" dirty="0">
                <a:latin typeface="Times New Roman" pitchFamily="18" charset="0"/>
                <a:cs typeface="Times New Roman" pitchFamily="18" charset="0"/>
                <a:sym typeface="+mn-ea"/>
              </a:rPr>
              <a:t>ρ </a:t>
            </a:r>
            <a:r>
              <a:rPr lang="en-US" b="1" dirty="0">
                <a:sym typeface="+mn-ea"/>
              </a:rPr>
              <a:t>is known,</a:t>
            </a:r>
          </a:p>
          <a:p>
            <a:pPr marL="0" indent="0">
              <a:buNone/>
            </a:pPr>
            <a:r>
              <a:rPr lang="en-US" dirty="0">
                <a:sym typeface="+mn-ea"/>
              </a:rPr>
              <a:t>         we could use a GLS procedures.</a:t>
            </a:r>
          </a:p>
          <a:p>
            <a:pPr marL="0" indent="0">
              <a:buNone/>
            </a:pPr>
            <a:r>
              <a:rPr lang="en-US" dirty="0">
                <a:sym typeface="+mn-ea"/>
              </a:rPr>
              <a:t>          e.g. </a:t>
            </a:r>
            <a:r>
              <a:rPr lang="en-US" b="1" dirty="0">
                <a:sym typeface="+mn-ea"/>
              </a:rPr>
              <a:t>Cochrane-Orcutt</a:t>
            </a:r>
          </a:p>
          <a:p>
            <a:pPr marL="0" indent="0">
              <a:buFont typeface="+mj-lt"/>
              <a:buNone/>
            </a:pPr>
            <a:endParaRPr lang="en-US" dirty="0">
              <a:sym typeface="+mn-ea"/>
            </a:endParaRPr>
          </a:p>
          <a:p>
            <a:pPr lvl="0">
              <a:buFont typeface="Wingdings" charset="0"/>
              <a:buChar char="Ø"/>
            </a:pPr>
            <a:r>
              <a:rPr lang="en-US" dirty="0">
                <a:sym typeface="+mn-ea"/>
              </a:rPr>
              <a:t>  </a:t>
            </a:r>
            <a:r>
              <a:rPr lang="en-US" b="1" dirty="0">
                <a:sym typeface="+mn-ea"/>
              </a:rPr>
              <a:t>When </a:t>
            </a:r>
            <a:r>
              <a:rPr lang="el-GR" b="1" dirty="0">
                <a:latin typeface="Times New Roman" pitchFamily="18" charset="0"/>
                <a:cs typeface="Times New Roman" pitchFamily="18" charset="0"/>
                <a:sym typeface="+mn-ea"/>
              </a:rPr>
              <a:t>ρ</a:t>
            </a:r>
            <a:r>
              <a:rPr lang="en-US" b="1" dirty="0">
                <a:sym typeface="+mn-ea"/>
              </a:rPr>
              <a:t> is unknown</a:t>
            </a:r>
            <a:r>
              <a:rPr lang="en-US" dirty="0">
                <a:sym typeface="+mn-ea"/>
              </a:rPr>
              <a:t>, we follow some steps.</a:t>
            </a:r>
          </a:p>
          <a:p>
            <a:pPr marL="514350" lvl="0" indent="-514350">
              <a:buFont typeface="+mj-lt"/>
              <a:buAutoNum type="romanUcPeriod"/>
            </a:pPr>
            <a:r>
              <a:rPr lang="en-US" dirty="0">
                <a:sym typeface="+mn-ea"/>
              </a:rPr>
              <a:t>        Estimate the regression and obtain residuals.</a:t>
            </a:r>
          </a:p>
          <a:p>
            <a:pPr marL="514350" lvl="0" indent="-514350">
              <a:buFont typeface="+mj-lt"/>
              <a:buAutoNum type="romanUcPeriod"/>
            </a:pPr>
            <a:r>
              <a:rPr lang="en-US" dirty="0">
                <a:sym typeface="+mn-ea"/>
              </a:rPr>
              <a:t>        Estimate autocorrelation from regressing the residual</a:t>
            </a:r>
          </a:p>
          <a:p>
            <a:pPr marL="0" lvl="0" indent="0">
              <a:buNone/>
            </a:pPr>
            <a:r>
              <a:rPr lang="en-US" dirty="0">
                <a:sym typeface="+mn-ea"/>
              </a:rPr>
              <a:t>                 to its lagged terms.</a:t>
            </a:r>
          </a:p>
          <a:p>
            <a:endParaRPr lang="en-GB" dirty="0"/>
          </a:p>
        </p:txBody>
      </p:sp>
    </p:spTree>
    <p:extLst>
      <p:ext uri="{BB962C8B-B14F-4D97-AF65-F5344CB8AC3E}">
        <p14:creationId xmlns="" xmlns:p14="http://schemas.microsoft.com/office/powerpoint/2010/main" val="1796582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6E2379-4779-49CE-BD68-1C934DCF7DD6}"/>
              </a:ext>
            </a:extLst>
          </p:cNvPr>
          <p:cNvSpPr>
            <a:spLocks noGrp="1"/>
          </p:cNvSpPr>
          <p:nvPr>
            <p:ph type="title"/>
          </p:nvPr>
        </p:nvSpPr>
        <p:spPr>
          <a:xfrm>
            <a:off x="2933700" y="1041009"/>
            <a:ext cx="8770571" cy="1088052"/>
          </a:xfrm>
        </p:spPr>
        <p:txBody>
          <a:bodyPr/>
          <a:lstStyle/>
          <a:p>
            <a:r>
              <a:rPr lang="en-US" dirty="0"/>
              <a:t>Remedies…</a:t>
            </a:r>
            <a:endParaRPr lang="en-GB" dirty="0"/>
          </a:p>
        </p:txBody>
      </p:sp>
      <p:sp>
        <p:nvSpPr>
          <p:cNvPr id="3" name="Content Placeholder 2">
            <a:extLst>
              <a:ext uri="{FF2B5EF4-FFF2-40B4-BE49-F238E27FC236}">
                <a16:creationId xmlns="" xmlns:a16="http://schemas.microsoft.com/office/drawing/2014/main" id="{2508D9E8-4A0E-4733-8C64-6BA8DB2F4A6D}"/>
              </a:ext>
            </a:extLst>
          </p:cNvPr>
          <p:cNvSpPr>
            <a:spLocks noGrp="1"/>
          </p:cNvSpPr>
          <p:nvPr>
            <p:ph idx="1"/>
          </p:nvPr>
        </p:nvSpPr>
        <p:spPr/>
        <p:txBody>
          <a:bodyPr anchor="ctr" anchorCtr="0"/>
          <a:lstStyle/>
          <a:p>
            <a:pPr marL="0" indent="0">
              <a:buNone/>
            </a:pPr>
            <a:r>
              <a:rPr lang="en-US" dirty="0">
                <a:sym typeface="+mn-ea"/>
              </a:rPr>
              <a:t>Iii-     Transform the original variables as starred variable</a:t>
            </a:r>
          </a:p>
          <a:p>
            <a:pPr marL="0" indent="0">
              <a:buNone/>
            </a:pPr>
            <a:r>
              <a:rPr lang="en-US" dirty="0">
                <a:sym typeface="+mn-ea"/>
              </a:rPr>
              <a:t>          using the obtained  from step(ii).</a:t>
            </a:r>
          </a:p>
          <a:p>
            <a:pPr marL="0" indent="0">
              <a:buFont typeface="+mj-lt"/>
              <a:buNone/>
            </a:pPr>
            <a:r>
              <a:rPr lang="en-US" dirty="0">
                <a:sym typeface="+mn-ea"/>
              </a:rPr>
              <a:t>iv-     Run the regression again with the transformed variables</a:t>
            </a:r>
          </a:p>
          <a:p>
            <a:pPr marL="0" indent="0">
              <a:buFont typeface="+mj-lt"/>
              <a:buNone/>
            </a:pPr>
            <a:r>
              <a:rPr lang="en-US" dirty="0">
                <a:sym typeface="+mn-ea"/>
              </a:rPr>
              <a:t>          and obtain residuals.</a:t>
            </a:r>
          </a:p>
          <a:p>
            <a:pPr marL="0" indent="0">
              <a:buFont typeface="+mj-lt"/>
              <a:buNone/>
            </a:pPr>
            <a:r>
              <a:rPr lang="en-US" dirty="0">
                <a:sym typeface="+mn-ea"/>
              </a:rPr>
              <a:t>v-      Continue to repeating step (ii) to (iv) several rounds until the estimate</a:t>
            </a:r>
          </a:p>
          <a:p>
            <a:pPr marL="0" indent="0">
              <a:buFont typeface="+mj-lt"/>
              <a:buNone/>
            </a:pPr>
            <a:r>
              <a:rPr lang="en-US" dirty="0">
                <a:sym typeface="+mn-ea"/>
              </a:rPr>
              <a:t>          of from two successive iterations differ by no more than some</a:t>
            </a:r>
          </a:p>
          <a:p>
            <a:pPr marL="0" indent="0">
              <a:buFont typeface="+mj-lt"/>
              <a:buNone/>
            </a:pPr>
            <a:r>
              <a:rPr lang="en-US" dirty="0">
                <a:sym typeface="+mn-ea"/>
              </a:rPr>
              <a:t>          preselected small value such as 0.001.     </a:t>
            </a:r>
          </a:p>
          <a:p>
            <a:endParaRPr lang="en-GB" dirty="0"/>
          </a:p>
        </p:txBody>
      </p:sp>
    </p:spTree>
    <p:extLst>
      <p:ext uri="{BB962C8B-B14F-4D97-AF65-F5344CB8AC3E}">
        <p14:creationId xmlns="" xmlns:p14="http://schemas.microsoft.com/office/powerpoint/2010/main" val="438405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80A815-7330-4827-B8A8-34FD20BF0992}"/>
              </a:ext>
            </a:extLst>
          </p:cNvPr>
          <p:cNvSpPr>
            <a:spLocks noGrp="1"/>
          </p:cNvSpPr>
          <p:nvPr>
            <p:ph type="title"/>
          </p:nvPr>
        </p:nvSpPr>
        <p:spPr>
          <a:xfrm>
            <a:off x="2933700" y="1026941"/>
            <a:ext cx="8770571" cy="1102119"/>
          </a:xfrm>
        </p:spPr>
        <p:txBody>
          <a:bodyPr/>
          <a:lstStyle/>
          <a:p>
            <a:r>
              <a:rPr lang="en-US" dirty="0"/>
              <a:t>Remedies..</a:t>
            </a:r>
            <a:endParaRPr lang="en-GB" dirty="0"/>
          </a:p>
        </p:txBody>
      </p:sp>
      <p:sp>
        <p:nvSpPr>
          <p:cNvPr id="3" name="Content Placeholder 2">
            <a:extLst>
              <a:ext uri="{FF2B5EF4-FFF2-40B4-BE49-F238E27FC236}">
                <a16:creationId xmlns="" xmlns:a16="http://schemas.microsoft.com/office/drawing/2014/main" id="{56746736-8061-4198-B424-6877056F0FF5}"/>
              </a:ext>
            </a:extLst>
          </p:cNvPr>
          <p:cNvSpPr>
            <a:spLocks noGrp="1"/>
          </p:cNvSpPr>
          <p:nvPr>
            <p:ph idx="1"/>
          </p:nvPr>
        </p:nvSpPr>
        <p:spPr/>
        <p:txBody>
          <a:bodyPr anchor="t" anchorCtr="0">
            <a:normAutofit lnSpcReduction="10000"/>
          </a:bodyPr>
          <a:lstStyle/>
          <a:p>
            <a:pPr>
              <a:buFont typeface="Wingdings" panose="05000000000000000000" pitchFamily="2" charset="2"/>
              <a:buChar char="§"/>
            </a:pPr>
            <a:r>
              <a:rPr lang="en-US" dirty="0"/>
              <a:t>if we find autocorrelation in an application,</a:t>
            </a:r>
          </a:p>
          <a:p>
            <a:pPr>
              <a:buFont typeface="Wingdings" panose="05000000000000000000" pitchFamily="2" charset="2"/>
              <a:buChar char="§"/>
            </a:pPr>
            <a:r>
              <a:rPr lang="en-US" dirty="0"/>
              <a:t> we observed to take care of it, for depending on its severity, we may be drawing misleading conclusions because the usual OLS standard errors could be severely biased. Now the problem we face is that we do not know the correlation structure error terms, since they are not directly observable.</a:t>
            </a:r>
          </a:p>
          <a:p>
            <a:pPr>
              <a:buFont typeface="Wingdings" panose="05000000000000000000" pitchFamily="2" charset="2"/>
              <a:buChar char="§"/>
            </a:pPr>
            <a:r>
              <a:rPr lang="en-US" dirty="0">
                <a:sym typeface="+mn-ea"/>
              </a:rPr>
              <a:t>In large samples, we can use the </a:t>
            </a:r>
            <a:r>
              <a:rPr lang="en-US" b="1" dirty="0">
                <a:sym typeface="+mn-ea"/>
              </a:rPr>
              <a:t>Newey-West</a:t>
            </a:r>
            <a:r>
              <a:rPr lang="en-US" dirty="0">
                <a:sym typeface="+mn-ea"/>
              </a:rPr>
              <a:t> method to obtain standard errors of </a:t>
            </a:r>
            <a:r>
              <a:rPr lang="en-US" b="1" dirty="0">
                <a:sym typeface="+mn-ea"/>
              </a:rPr>
              <a:t>OLS</a:t>
            </a:r>
            <a:r>
              <a:rPr lang="en-US" dirty="0">
                <a:sym typeface="+mn-ea"/>
              </a:rPr>
              <a:t> estimators that are corrected for autocorrelation. this method is actually  an extension of </a:t>
            </a:r>
            <a:r>
              <a:rPr lang="en-US" b="1" dirty="0">
                <a:sym typeface="+mn-ea"/>
              </a:rPr>
              <a:t>White's heteroscedasticity-consistent standard errors </a:t>
            </a:r>
            <a:r>
              <a:rPr lang="en-US" dirty="0">
                <a:sym typeface="+mn-ea"/>
              </a:rPr>
              <a:t>methods.</a:t>
            </a:r>
          </a:p>
          <a:p>
            <a:pPr>
              <a:buFont typeface="Wingdings" panose="05000000000000000000" pitchFamily="2" charset="2"/>
              <a:buChar char="§"/>
            </a:pPr>
            <a:r>
              <a:rPr lang="en-US" dirty="0">
                <a:sym typeface="+mn-ea"/>
              </a:rPr>
              <a:t> Some while we can use the </a:t>
            </a:r>
            <a:r>
              <a:rPr lang="en-US" b="1" dirty="0">
                <a:sym typeface="+mn-ea"/>
              </a:rPr>
              <a:t>OLS</a:t>
            </a:r>
            <a:r>
              <a:rPr lang="en-US" dirty="0">
                <a:sym typeface="+mn-ea"/>
              </a:rPr>
              <a:t> method.</a:t>
            </a:r>
            <a:endParaRPr lang="en-US" dirty="0"/>
          </a:p>
          <a:p>
            <a:pPr marL="0" indent="0">
              <a:buNone/>
            </a:pPr>
            <a:endParaRPr lang="en-US" dirty="0"/>
          </a:p>
          <a:p>
            <a:endParaRPr lang="en-GB" dirty="0"/>
          </a:p>
        </p:txBody>
      </p:sp>
    </p:spTree>
    <p:extLst>
      <p:ext uri="{BB962C8B-B14F-4D97-AF65-F5344CB8AC3E}">
        <p14:creationId xmlns="" xmlns:p14="http://schemas.microsoft.com/office/powerpoint/2010/main" val="2910608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16F6B8-8619-4DAF-A176-A5E97BA59963}"/>
              </a:ext>
            </a:extLst>
          </p:cNvPr>
          <p:cNvSpPr>
            <a:spLocks noGrp="1"/>
          </p:cNvSpPr>
          <p:nvPr>
            <p:ph type="title"/>
          </p:nvPr>
        </p:nvSpPr>
        <p:spPr>
          <a:xfrm>
            <a:off x="2933700" y="967409"/>
            <a:ext cx="8770571" cy="1148400"/>
          </a:xfrm>
        </p:spPr>
        <p:txBody>
          <a:bodyPr/>
          <a:lstStyle/>
          <a:p>
            <a:r>
              <a:rPr lang="en-GB" dirty="0">
                <a:cs typeface="Times New Roman" pitchFamily="18" charset="0"/>
              </a:rPr>
              <a:t>Nature of Autocorrelation</a:t>
            </a:r>
            <a:endParaRPr lang="en-GB" dirty="0"/>
          </a:p>
        </p:txBody>
      </p:sp>
      <p:sp>
        <p:nvSpPr>
          <p:cNvPr id="3" name="Content Placeholder 2">
            <a:extLst>
              <a:ext uri="{FF2B5EF4-FFF2-40B4-BE49-F238E27FC236}">
                <a16:creationId xmlns="" xmlns:a16="http://schemas.microsoft.com/office/drawing/2014/main" id="{0A14FF90-E15D-433C-BDD5-0BB72945DA4A}"/>
              </a:ext>
            </a:extLst>
          </p:cNvPr>
          <p:cNvSpPr>
            <a:spLocks noGrp="1"/>
          </p:cNvSpPr>
          <p:nvPr>
            <p:ph idx="1"/>
          </p:nvPr>
        </p:nvSpPr>
        <p:spPr/>
        <p:txBody>
          <a:bodyPr/>
          <a:lstStyle/>
          <a:p>
            <a:pPr algn="just">
              <a:buFont typeface="Arial" panose="020B0604020202020204" pitchFamily="34" charset="0"/>
              <a:buChar char="•"/>
            </a:pPr>
            <a:r>
              <a:rPr lang="en-GB" b="1" dirty="0"/>
              <a:t>Autocorrelation</a:t>
            </a:r>
            <a:r>
              <a:rPr lang="en-GB" dirty="0"/>
              <a:t> is a systematic pattern in the errors that can be either attracting (</a:t>
            </a:r>
            <a:r>
              <a:rPr lang="en-GB" b="1" dirty="0"/>
              <a:t>positive</a:t>
            </a:r>
            <a:r>
              <a:rPr lang="en-GB" dirty="0"/>
              <a:t>) or repelling (</a:t>
            </a:r>
            <a:r>
              <a:rPr lang="en-GB" b="1" dirty="0"/>
              <a:t>negative</a:t>
            </a:r>
            <a:r>
              <a:rPr lang="en-GB" dirty="0"/>
              <a:t>) autocorrelation.</a:t>
            </a:r>
          </a:p>
          <a:p>
            <a:pPr algn="just">
              <a:buFont typeface="Arial" panose="020B0604020202020204" pitchFamily="34" charset="0"/>
              <a:buChar char="•"/>
            </a:pPr>
            <a:r>
              <a:rPr lang="en-GB" dirty="0"/>
              <a:t>Error occurring at period</a:t>
            </a:r>
            <a:r>
              <a:rPr lang="en-GB" b="1" dirty="0"/>
              <a:t> t </a:t>
            </a:r>
            <a:r>
              <a:rPr lang="en-GB" dirty="0"/>
              <a:t>may be carried over to the next period</a:t>
            </a:r>
            <a:r>
              <a:rPr lang="en-GB" b="1" dirty="0"/>
              <a:t> t+1.</a:t>
            </a:r>
          </a:p>
          <a:p>
            <a:pPr algn="just">
              <a:buFont typeface="Arial" panose="020B0604020202020204" pitchFamily="34" charset="0"/>
              <a:buChar char="•"/>
            </a:pPr>
            <a:r>
              <a:rPr lang="en-GB" dirty="0"/>
              <a:t>Autocorrelation is most likely to occur in time series data.</a:t>
            </a:r>
          </a:p>
          <a:p>
            <a:pPr algn="just">
              <a:buFont typeface="Arial" panose="020B0604020202020204" pitchFamily="34" charset="0"/>
              <a:buChar char="•"/>
            </a:pPr>
            <a:r>
              <a:rPr lang="en-GB" dirty="0"/>
              <a:t>For </a:t>
            </a:r>
            <a:r>
              <a:rPr lang="en-GB" b="1" dirty="0"/>
              <a:t>efficiency</a:t>
            </a:r>
            <a:r>
              <a:rPr lang="en-GB" dirty="0"/>
              <a:t> (accurate estimation/prediction) all systematic information needs to be incorporated into the regression model.</a:t>
            </a:r>
            <a:endParaRPr lang="en-US" dirty="0"/>
          </a:p>
          <a:p>
            <a:pPr marL="0" indent="0">
              <a:buNone/>
            </a:pPr>
            <a:endParaRPr lang="en-GB" dirty="0"/>
          </a:p>
        </p:txBody>
      </p:sp>
    </p:spTree>
    <p:extLst>
      <p:ext uri="{BB962C8B-B14F-4D97-AF65-F5344CB8AC3E}">
        <p14:creationId xmlns="" xmlns:p14="http://schemas.microsoft.com/office/powerpoint/2010/main" val="4119086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99AFEF-E758-4DA6-8015-8DA5DAEEF144}"/>
              </a:ext>
            </a:extLst>
          </p:cNvPr>
          <p:cNvSpPr>
            <a:spLocks noGrp="1"/>
          </p:cNvSpPr>
          <p:nvPr>
            <p:ph type="title"/>
          </p:nvPr>
        </p:nvSpPr>
        <p:spPr>
          <a:xfrm>
            <a:off x="3183835" y="681037"/>
            <a:ext cx="10515600" cy="1155425"/>
          </a:xfrm>
        </p:spPr>
        <p:txBody>
          <a:bodyPr>
            <a:normAutofit fontScale="90000"/>
          </a:bodyPr>
          <a:lstStyle/>
          <a:p>
            <a:r>
              <a:rPr lang="en-GB" dirty="0">
                <a:cs typeface="Times New Roman" pitchFamily="18" charset="0"/>
              </a:rPr>
              <a:t>Regression Model</a:t>
            </a:r>
            <a:r>
              <a:rPr lang="en-GB" b="1" dirty="0">
                <a:solidFill>
                  <a:schemeClr val="accent2">
                    <a:lumMod val="75000"/>
                  </a:schemeClr>
                </a:solidFill>
                <a:latin typeface="Times New Roman" pitchFamily="18" charset="0"/>
                <a:cs typeface="Times New Roman" pitchFamily="18" charset="0"/>
              </a:rPr>
              <a:t/>
            </a:r>
            <a:br>
              <a:rPr lang="en-GB" b="1" dirty="0">
                <a:solidFill>
                  <a:schemeClr val="accent2">
                    <a:lumMod val="75000"/>
                  </a:schemeClr>
                </a:solidFill>
                <a:latin typeface="Times New Roman" pitchFamily="18" charset="0"/>
                <a:cs typeface="Times New Roman" pitchFamily="18" charset="0"/>
              </a:rPr>
            </a:br>
            <a:endParaRPr lang="en-GB" dirty="0"/>
          </a:p>
        </p:txBody>
      </p:sp>
      <p:sp>
        <p:nvSpPr>
          <p:cNvPr id="3" name="Content Placeholder 2">
            <a:extLst>
              <a:ext uri="{FF2B5EF4-FFF2-40B4-BE49-F238E27FC236}">
                <a16:creationId xmlns="" xmlns:a16="http://schemas.microsoft.com/office/drawing/2014/main" id="{2B1898F3-7CC7-49DF-802C-72B6255D275A}"/>
              </a:ext>
            </a:extLst>
          </p:cNvPr>
          <p:cNvSpPr>
            <a:spLocks noGrp="1"/>
          </p:cNvSpPr>
          <p:nvPr>
            <p:ph idx="1"/>
          </p:nvPr>
        </p:nvSpPr>
        <p:spPr>
          <a:xfrm>
            <a:off x="838200" y="1690688"/>
            <a:ext cx="10515600" cy="4486275"/>
          </a:xfrm>
        </p:spPr>
        <p:txBody>
          <a:bodyPr>
            <a:normAutofit/>
          </a:bodyPr>
          <a:lstStyle/>
          <a:p>
            <a:pPr marL="0" indent="0">
              <a:buNone/>
            </a:pPr>
            <a:r>
              <a:rPr lang="en-GB" b="1" dirty="0">
                <a:cs typeface="Times New Roman" pitchFamily="18" charset="0"/>
              </a:rPr>
              <a:t>                                                 Y</a:t>
            </a:r>
            <a:r>
              <a:rPr lang="en-GB" b="1" baseline="-25000" dirty="0">
                <a:cs typeface="Times New Roman" pitchFamily="18" charset="0"/>
              </a:rPr>
              <a:t>t</a:t>
            </a:r>
            <a:r>
              <a:rPr lang="en-GB" b="1" dirty="0">
                <a:cs typeface="Times New Roman" pitchFamily="18" charset="0"/>
              </a:rPr>
              <a:t>  =  </a:t>
            </a:r>
            <a:r>
              <a:rPr lang="en-GB" b="1" dirty="0">
                <a:cs typeface="Times New Roman" pitchFamily="18" charset="0"/>
                <a:sym typeface="Symbol" pitchFamily="18" charset="2"/>
              </a:rPr>
              <a:t></a:t>
            </a:r>
            <a:r>
              <a:rPr lang="en-GB" b="1" baseline="-25000" dirty="0">
                <a:cs typeface="Times New Roman" pitchFamily="18" charset="0"/>
                <a:sym typeface="Symbol" pitchFamily="18" charset="2"/>
              </a:rPr>
              <a:t>1</a:t>
            </a:r>
            <a:r>
              <a:rPr lang="en-GB" b="1" dirty="0">
                <a:cs typeface="Times New Roman" pitchFamily="18" charset="0"/>
              </a:rPr>
              <a:t>  + </a:t>
            </a:r>
            <a:r>
              <a:rPr lang="el-GR" b="1" i="1" dirty="0">
                <a:cs typeface="Times New Roman" pitchFamily="18" charset="0"/>
              </a:rPr>
              <a:t>β</a:t>
            </a:r>
            <a:r>
              <a:rPr lang="en-GB" b="1" i="1" baseline="-25000" dirty="0">
                <a:cs typeface="Times New Roman" pitchFamily="18" charset="0"/>
              </a:rPr>
              <a:t>2</a:t>
            </a:r>
            <a:r>
              <a:rPr lang="en-GB" b="1" i="1" dirty="0"/>
              <a:t>X</a:t>
            </a:r>
            <a:r>
              <a:rPr lang="en-GB" b="1" i="1" baseline="-25000" dirty="0"/>
              <a:t>2t</a:t>
            </a:r>
            <a:r>
              <a:rPr lang="en-GB" b="1" baseline="-25000" dirty="0">
                <a:cs typeface="Times New Roman" pitchFamily="18" charset="0"/>
              </a:rPr>
              <a:t>   </a:t>
            </a:r>
            <a:r>
              <a:rPr lang="en-GB" b="1" dirty="0">
                <a:cs typeface="Times New Roman" pitchFamily="18" charset="0"/>
              </a:rPr>
              <a:t>+  </a:t>
            </a:r>
            <a:r>
              <a:rPr lang="en-GB" b="1" dirty="0">
                <a:cs typeface="Times New Roman" pitchFamily="18" charset="0"/>
                <a:sym typeface="Symbol" pitchFamily="18" charset="2"/>
              </a:rPr>
              <a:t></a:t>
            </a:r>
            <a:r>
              <a:rPr lang="en-GB" b="1" baseline="-25000" dirty="0">
                <a:cs typeface="Times New Roman" pitchFamily="18" charset="0"/>
                <a:sym typeface="Symbol" pitchFamily="18" charset="2"/>
              </a:rPr>
              <a:t>3</a:t>
            </a:r>
            <a:r>
              <a:rPr lang="en-GB" b="1" dirty="0">
                <a:cs typeface="Times New Roman" pitchFamily="18" charset="0"/>
                <a:sym typeface="Symbol" pitchFamily="18" charset="2"/>
              </a:rPr>
              <a:t>X</a:t>
            </a:r>
            <a:r>
              <a:rPr lang="en-GB" b="1" baseline="-25000" dirty="0">
                <a:cs typeface="Times New Roman" pitchFamily="18" charset="0"/>
                <a:sym typeface="Symbol" pitchFamily="18" charset="2"/>
              </a:rPr>
              <a:t>3t </a:t>
            </a:r>
            <a:r>
              <a:rPr lang="en-GB" b="1" dirty="0">
                <a:cs typeface="Times New Roman" pitchFamily="18" charset="0"/>
                <a:sym typeface="Symbol" pitchFamily="18" charset="2"/>
              </a:rPr>
              <a:t>+ </a:t>
            </a:r>
            <a:r>
              <a:rPr lang="en-GB" b="1" dirty="0">
                <a:cs typeface="Times New Roman" pitchFamily="18" charset="0"/>
              </a:rPr>
              <a:t>U</a:t>
            </a:r>
            <a:r>
              <a:rPr lang="en-GB" b="1" baseline="-25000" dirty="0">
                <a:cs typeface="Times New Roman" pitchFamily="18" charset="0"/>
              </a:rPr>
              <a:t>t</a:t>
            </a:r>
          </a:p>
          <a:p>
            <a:pPr marL="0" indent="0">
              <a:buNone/>
            </a:pPr>
            <a:r>
              <a:rPr lang="en-GB" b="1" dirty="0"/>
              <a:t>No autocorrelation</a:t>
            </a:r>
            <a:endParaRPr lang="en-US" b="1" dirty="0"/>
          </a:p>
          <a:p>
            <a:pPr marL="0" indent="0">
              <a:buNone/>
            </a:pPr>
            <a:r>
              <a:rPr lang="en-GB" dirty="0">
                <a:cs typeface="Times New Roman" pitchFamily="18" charset="0"/>
              </a:rPr>
              <a:t>                                   Cov (U</a:t>
            </a:r>
            <a:r>
              <a:rPr lang="en-GB" baseline="-25000" dirty="0">
                <a:cs typeface="Times New Roman" pitchFamily="18" charset="0"/>
              </a:rPr>
              <a:t>i</a:t>
            </a:r>
            <a:r>
              <a:rPr lang="en-GB" dirty="0">
                <a:cs typeface="Times New Roman" pitchFamily="18" charset="0"/>
              </a:rPr>
              <a:t>, U</a:t>
            </a:r>
            <a:r>
              <a:rPr lang="en-GB" baseline="-25000" dirty="0">
                <a:cs typeface="Times New Roman" pitchFamily="18" charset="0"/>
              </a:rPr>
              <a:t>j</a:t>
            </a:r>
            <a:r>
              <a:rPr lang="en-GB" dirty="0">
                <a:cs typeface="Times New Roman" pitchFamily="18" charset="0"/>
              </a:rPr>
              <a:t>)</a:t>
            </a:r>
          </a:p>
          <a:p>
            <a:pPr marL="0" indent="0">
              <a:buNone/>
            </a:pPr>
            <a:r>
              <a:rPr lang="en-GB" dirty="0">
                <a:cs typeface="Times New Roman" pitchFamily="18" charset="0"/>
              </a:rPr>
              <a:t>                                   or E(U</a:t>
            </a:r>
            <a:r>
              <a:rPr lang="en-GB" baseline="-25000" dirty="0">
                <a:cs typeface="Times New Roman" pitchFamily="18" charset="0"/>
              </a:rPr>
              <a:t>i</a:t>
            </a:r>
            <a:r>
              <a:rPr lang="en-GB" dirty="0">
                <a:cs typeface="Times New Roman" pitchFamily="18" charset="0"/>
              </a:rPr>
              <a:t>, U</a:t>
            </a:r>
            <a:r>
              <a:rPr lang="en-GB" baseline="-25000" dirty="0">
                <a:cs typeface="Times New Roman" pitchFamily="18" charset="0"/>
              </a:rPr>
              <a:t>j</a:t>
            </a:r>
            <a:r>
              <a:rPr lang="en-GB" dirty="0">
                <a:cs typeface="Times New Roman" pitchFamily="18" charset="0"/>
              </a:rPr>
              <a:t>) = 0</a:t>
            </a:r>
            <a:endParaRPr lang="en-GB" baseline="30000" dirty="0">
              <a:cs typeface="Times New Roman" pitchFamily="18" charset="0"/>
            </a:endParaRPr>
          </a:p>
          <a:p>
            <a:pPr marL="0" indent="0">
              <a:buNone/>
            </a:pPr>
            <a:r>
              <a:rPr lang="en-GB" b="1" dirty="0"/>
              <a:t>Autocorrelation</a:t>
            </a:r>
            <a:endParaRPr lang="en-US" b="1" dirty="0"/>
          </a:p>
          <a:p>
            <a:pPr marL="0" indent="0">
              <a:buNone/>
            </a:pPr>
            <a:r>
              <a:rPr lang="en-GB" dirty="0"/>
              <a:t>                                   Cov (U</a:t>
            </a:r>
            <a:r>
              <a:rPr lang="en-GB" baseline="-25000" dirty="0"/>
              <a:t>i</a:t>
            </a:r>
            <a:r>
              <a:rPr lang="en-GB" dirty="0"/>
              <a:t>, U</a:t>
            </a:r>
            <a:r>
              <a:rPr lang="en-GB" baseline="-25000" dirty="0"/>
              <a:t>j</a:t>
            </a:r>
            <a:r>
              <a:rPr lang="en-GB" dirty="0"/>
              <a:t>) </a:t>
            </a:r>
            <a:r>
              <a:rPr lang="en-GB" dirty="0">
                <a:sym typeface="Symbol" pitchFamily="18" charset="2"/>
              </a:rPr>
              <a:t> 0</a:t>
            </a:r>
            <a:endParaRPr lang="en-GB" dirty="0"/>
          </a:p>
          <a:p>
            <a:pPr marL="0" indent="0">
              <a:buNone/>
            </a:pPr>
            <a:r>
              <a:rPr lang="en-GB" dirty="0"/>
              <a:t>                                   or E(U</a:t>
            </a:r>
            <a:r>
              <a:rPr lang="en-GB" baseline="-25000" dirty="0"/>
              <a:t>i</a:t>
            </a:r>
            <a:r>
              <a:rPr lang="en-GB" dirty="0"/>
              <a:t>, U</a:t>
            </a:r>
            <a:r>
              <a:rPr lang="en-GB" baseline="-25000" dirty="0"/>
              <a:t>j</a:t>
            </a:r>
            <a:r>
              <a:rPr lang="en-GB" dirty="0"/>
              <a:t>) </a:t>
            </a:r>
            <a:r>
              <a:rPr lang="en-GB" dirty="0">
                <a:sym typeface="Symbol" pitchFamily="18" charset="2"/>
              </a:rPr>
              <a:t> </a:t>
            </a:r>
            <a:r>
              <a:rPr lang="en-GB" dirty="0"/>
              <a:t>0                         </a:t>
            </a:r>
            <a:r>
              <a:rPr lang="en-GB" dirty="0">
                <a:cs typeface="Times New Roman" pitchFamily="18" charset="0"/>
              </a:rPr>
              <a:t>Note: i </a:t>
            </a:r>
            <a:r>
              <a:rPr lang="en-GB" dirty="0">
                <a:cs typeface="Times New Roman" pitchFamily="18" charset="0"/>
                <a:sym typeface="Symbol" pitchFamily="18" charset="2"/>
              </a:rPr>
              <a:t> j</a:t>
            </a:r>
            <a:endParaRPr lang="en-GB" dirty="0">
              <a:cs typeface="Times New Roman" pitchFamily="18" charset="0"/>
            </a:endParaRPr>
          </a:p>
          <a:p>
            <a:pPr marL="0" indent="0">
              <a:buNone/>
            </a:pPr>
            <a:endParaRPr lang="en-GB" dirty="0"/>
          </a:p>
          <a:p>
            <a:pPr marL="0" indent="0">
              <a:buNone/>
            </a:pPr>
            <a:r>
              <a:rPr lang="en-GB" b="1" dirty="0">
                <a:cs typeface="Times New Roman" pitchFamily="18" charset="0"/>
              </a:rPr>
              <a:t>In general                   </a:t>
            </a:r>
            <a:r>
              <a:rPr lang="en-GB" dirty="0"/>
              <a:t>E(U</a:t>
            </a:r>
            <a:r>
              <a:rPr lang="en-GB" baseline="-25000" dirty="0"/>
              <a:t>t</a:t>
            </a:r>
            <a:r>
              <a:rPr lang="en-GB" dirty="0"/>
              <a:t>, U</a:t>
            </a:r>
            <a:r>
              <a:rPr lang="en-GB" baseline="-25000" dirty="0"/>
              <a:t>t-s</a:t>
            </a:r>
            <a:r>
              <a:rPr lang="en-GB" dirty="0"/>
              <a:t>) </a:t>
            </a:r>
            <a:r>
              <a:rPr lang="en-GB" dirty="0">
                <a:sym typeface="Symbol" pitchFamily="18" charset="2"/>
              </a:rPr>
              <a:t> </a:t>
            </a:r>
            <a:r>
              <a:rPr lang="en-GB" dirty="0"/>
              <a:t>0</a:t>
            </a:r>
          </a:p>
          <a:p>
            <a:pPr marL="0" indent="0">
              <a:buNone/>
            </a:pPr>
            <a:endParaRPr lang="en-GB" dirty="0">
              <a:solidFill>
                <a:schemeClr val="accent2">
                  <a:lumMod val="75000"/>
                </a:schemeClr>
              </a:solidFill>
              <a:latin typeface="Times New Roman" pitchFamily="18" charset="0"/>
              <a:cs typeface="Times New Roman" pitchFamily="18" charset="0"/>
            </a:endParaRPr>
          </a:p>
          <a:p>
            <a:endParaRPr lang="en-GB" dirty="0"/>
          </a:p>
        </p:txBody>
      </p:sp>
    </p:spTree>
    <p:extLst>
      <p:ext uri="{BB962C8B-B14F-4D97-AF65-F5344CB8AC3E}">
        <p14:creationId xmlns="" xmlns:p14="http://schemas.microsoft.com/office/powerpoint/2010/main" val="3255760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B92739-129D-4DB4-8BB7-886F910AEBB9}"/>
              </a:ext>
            </a:extLst>
          </p:cNvPr>
          <p:cNvSpPr>
            <a:spLocks noGrp="1"/>
          </p:cNvSpPr>
          <p:nvPr>
            <p:ph type="title"/>
          </p:nvPr>
        </p:nvSpPr>
        <p:spPr>
          <a:xfrm>
            <a:off x="2933700" y="1020418"/>
            <a:ext cx="8770571" cy="1108642"/>
          </a:xfrm>
        </p:spPr>
        <p:txBody>
          <a:bodyPr>
            <a:normAutofit fontScale="90000"/>
          </a:bodyPr>
          <a:lstStyle/>
          <a:p>
            <a:r>
              <a:rPr lang="en-US" dirty="0"/>
              <a:t>First order autoregressive process</a:t>
            </a:r>
            <a:endParaRPr lang="en-GB" dirty="0"/>
          </a:p>
        </p:txBody>
      </p:sp>
      <p:sp>
        <p:nvSpPr>
          <p:cNvPr id="3" name="Content Placeholder 2">
            <a:extLst>
              <a:ext uri="{FF2B5EF4-FFF2-40B4-BE49-F238E27FC236}">
                <a16:creationId xmlns="" xmlns:a16="http://schemas.microsoft.com/office/drawing/2014/main" id="{DCDB162C-044A-4C08-9E6A-1325F279050B}"/>
              </a:ext>
            </a:extLst>
          </p:cNvPr>
          <p:cNvSpPr>
            <a:spLocks noGrp="1"/>
          </p:cNvSpPr>
          <p:nvPr>
            <p:ph idx="1"/>
          </p:nvPr>
        </p:nvSpPr>
        <p:spPr>
          <a:xfrm>
            <a:off x="2933700" y="2438400"/>
            <a:ext cx="8770571" cy="3651504"/>
          </a:xfrm>
        </p:spPr>
        <p:txBody>
          <a:bodyPr anchor="ctr" anchorCtr="0"/>
          <a:lstStyle/>
          <a:p>
            <a:pPr algn="ctr">
              <a:buFont typeface="Wingdings" pitchFamily="2" charset="2"/>
              <a:buNone/>
            </a:pPr>
            <a:r>
              <a:rPr lang="en-GB" dirty="0"/>
              <a:t>The simplest and most  commonly observed is the </a:t>
            </a:r>
            <a:r>
              <a:rPr lang="en-GB" b="1" dirty="0"/>
              <a:t>first-order</a:t>
            </a:r>
            <a:r>
              <a:rPr lang="en-GB" dirty="0"/>
              <a:t> autocorrelation.</a:t>
            </a:r>
          </a:p>
          <a:p>
            <a:pPr algn="ctr">
              <a:buFont typeface="Wingdings" pitchFamily="2" charset="2"/>
              <a:buNone/>
            </a:pPr>
            <a:r>
              <a:rPr lang="en-GB" dirty="0"/>
              <a:t>Consider the multiple regression model:</a:t>
            </a:r>
          </a:p>
          <a:p>
            <a:pPr algn="ctr">
              <a:buFont typeface="Wingdings" pitchFamily="2" charset="2"/>
              <a:buNone/>
            </a:pPr>
            <a:r>
              <a:rPr lang="en-GB" sz="1800" i="1" dirty="0"/>
              <a:t>Y</a:t>
            </a:r>
            <a:r>
              <a:rPr lang="en-GB" sz="1800" i="1" baseline="-25000" dirty="0"/>
              <a:t>t</a:t>
            </a:r>
            <a:r>
              <a:rPr lang="en-GB" sz="1800" i="1" dirty="0"/>
              <a:t>=</a:t>
            </a:r>
            <a:r>
              <a:rPr lang="el-GR" sz="1800" i="1" dirty="0">
                <a:cs typeface="Times New Roman" pitchFamily="18" charset="0"/>
              </a:rPr>
              <a:t>β</a:t>
            </a:r>
            <a:r>
              <a:rPr lang="en-GB" sz="1800" i="1" baseline="-25000" dirty="0">
                <a:cs typeface="Times New Roman" pitchFamily="18" charset="0"/>
              </a:rPr>
              <a:t>1</a:t>
            </a:r>
            <a:r>
              <a:rPr lang="en-GB" sz="1800" i="1" dirty="0">
                <a:cs typeface="Times New Roman" pitchFamily="18" charset="0"/>
              </a:rPr>
              <a:t>+</a:t>
            </a:r>
            <a:r>
              <a:rPr lang="el-GR" sz="1800" i="1" dirty="0">
                <a:cs typeface="Times New Roman" pitchFamily="18" charset="0"/>
              </a:rPr>
              <a:t>β</a:t>
            </a:r>
            <a:r>
              <a:rPr lang="en-GB" sz="1800" i="1" baseline="-25000" dirty="0">
                <a:cs typeface="Times New Roman" pitchFamily="18" charset="0"/>
              </a:rPr>
              <a:t>2</a:t>
            </a:r>
            <a:r>
              <a:rPr lang="en-GB" sz="1800" i="1" dirty="0"/>
              <a:t>X</a:t>
            </a:r>
            <a:r>
              <a:rPr lang="en-GB" sz="1800" i="1" baseline="-25000" dirty="0"/>
              <a:t>2t</a:t>
            </a:r>
            <a:r>
              <a:rPr lang="en-GB" sz="1800" i="1" dirty="0"/>
              <a:t>+</a:t>
            </a:r>
            <a:r>
              <a:rPr lang="el-GR" sz="1800" i="1" dirty="0">
                <a:cs typeface="Times New Roman" pitchFamily="18" charset="0"/>
              </a:rPr>
              <a:t>β</a:t>
            </a:r>
            <a:r>
              <a:rPr lang="en-GB" sz="1800" i="1" baseline="-25000" dirty="0">
                <a:cs typeface="Times New Roman" pitchFamily="18" charset="0"/>
              </a:rPr>
              <a:t>3</a:t>
            </a:r>
            <a:r>
              <a:rPr lang="en-GB" sz="1800" i="1" dirty="0"/>
              <a:t>X</a:t>
            </a:r>
            <a:r>
              <a:rPr lang="en-GB" sz="1800" i="1" baseline="-25000" dirty="0"/>
              <a:t>3t</a:t>
            </a:r>
            <a:r>
              <a:rPr lang="en-GB" sz="1800" i="1" dirty="0"/>
              <a:t>+</a:t>
            </a:r>
            <a:r>
              <a:rPr lang="el-GR" sz="1800" i="1" dirty="0">
                <a:cs typeface="Times New Roman" pitchFamily="18" charset="0"/>
              </a:rPr>
              <a:t>β</a:t>
            </a:r>
            <a:r>
              <a:rPr lang="en-GB" sz="1800" i="1" baseline="-25000" dirty="0">
                <a:cs typeface="Times New Roman" pitchFamily="18" charset="0"/>
              </a:rPr>
              <a:t>4</a:t>
            </a:r>
            <a:r>
              <a:rPr lang="en-GB" sz="1800" i="1" dirty="0"/>
              <a:t>X</a:t>
            </a:r>
            <a:r>
              <a:rPr lang="en-GB" sz="1800" i="1" baseline="-25000" dirty="0"/>
              <a:t>4t</a:t>
            </a:r>
            <a:r>
              <a:rPr lang="en-GB" sz="1800" i="1" dirty="0"/>
              <a:t>+…+</a:t>
            </a:r>
            <a:r>
              <a:rPr lang="el-GR" sz="1800" i="1" dirty="0">
                <a:cs typeface="Times New Roman" pitchFamily="18" charset="0"/>
              </a:rPr>
              <a:t>β</a:t>
            </a:r>
            <a:r>
              <a:rPr lang="en-GB" sz="1800" i="1" baseline="-25000" dirty="0">
                <a:cs typeface="Times New Roman" pitchFamily="18" charset="0"/>
              </a:rPr>
              <a:t>k</a:t>
            </a:r>
            <a:r>
              <a:rPr lang="en-GB" sz="1800" i="1" dirty="0"/>
              <a:t>X</a:t>
            </a:r>
            <a:r>
              <a:rPr lang="en-GB" sz="1800" i="1" baseline="-25000" dirty="0"/>
              <a:t>kt</a:t>
            </a:r>
            <a:r>
              <a:rPr lang="en-GB" sz="1800" i="1" dirty="0"/>
              <a:t>+u</a:t>
            </a:r>
            <a:r>
              <a:rPr lang="en-GB" sz="1800" i="1" baseline="-25000" dirty="0"/>
              <a:t>t</a:t>
            </a:r>
          </a:p>
          <a:p>
            <a:pPr algn="ctr">
              <a:buFont typeface="Wingdings" pitchFamily="2" charset="2"/>
              <a:buNone/>
            </a:pPr>
            <a:r>
              <a:rPr lang="en-GB" sz="1800" dirty="0"/>
              <a:t>in which the current observation of the error term </a:t>
            </a:r>
            <a:r>
              <a:rPr lang="en-GB" sz="1800" i="1" dirty="0"/>
              <a:t>u</a:t>
            </a:r>
            <a:r>
              <a:rPr lang="en-GB" sz="1800" i="1" baseline="-25000" dirty="0"/>
              <a:t>t</a:t>
            </a:r>
            <a:r>
              <a:rPr lang="en-GB" sz="1800" dirty="0"/>
              <a:t> is a function of the previous (lagged) observation of the error term:</a:t>
            </a:r>
          </a:p>
          <a:p>
            <a:pPr algn="ctr">
              <a:buFont typeface="Wingdings" pitchFamily="2" charset="2"/>
              <a:buNone/>
            </a:pPr>
            <a:r>
              <a:rPr lang="en-GB" i="1" dirty="0"/>
              <a:t>u</a:t>
            </a:r>
            <a:r>
              <a:rPr lang="en-GB" i="1" baseline="-25000" dirty="0"/>
              <a:t>t</a:t>
            </a:r>
            <a:r>
              <a:rPr lang="en-GB" i="1" dirty="0"/>
              <a:t>=</a:t>
            </a:r>
            <a:r>
              <a:rPr lang="el-GR" i="1" dirty="0">
                <a:cs typeface="Times New Roman" pitchFamily="18" charset="0"/>
              </a:rPr>
              <a:t>ρ</a:t>
            </a:r>
            <a:r>
              <a:rPr lang="en-GB" i="1" dirty="0"/>
              <a:t>u</a:t>
            </a:r>
            <a:r>
              <a:rPr lang="en-GB" i="1" baseline="-25000" dirty="0"/>
              <a:t>t-1</a:t>
            </a:r>
            <a:r>
              <a:rPr lang="en-GB" i="1" dirty="0"/>
              <a:t>+e</a:t>
            </a:r>
            <a:r>
              <a:rPr lang="en-GB" i="1" baseline="-25000" dirty="0"/>
              <a:t>t</a:t>
            </a:r>
            <a:endParaRPr lang="en-US" i="1" baseline="-25000" dirty="0"/>
          </a:p>
          <a:p>
            <a:endParaRPr lang="en-GB" dirty="0"/>
          </a:p>
        </p:txBody>
      </p:sp>
    </p:spTree>
    <p:extLst>
      <p:ext uri="{BB962C8B-B14F-4D97-AF65-F5344CB8AC3E}">
        <p14:creationId xmlns="" xmlns:p14="http://schemas.microsoft.com/office/powerpoint/2010/main" val="32529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8F50AF-B4A7-4390-A115-7CDE299F3706}"/>
              </a:ext>
            </a:extLst>
          </p:cNvPr>
          <p:cNvSpPr>
            <a:spLocks noGrp="1"/>
          </p:cNvSpPr>
          <p:nvPr>
            <p:ph type="title"/>
          </p:nvPr>
        </p:nvSpPr>
        <p:spPr>
          <a:xfrm>
            <a:off x="2933700" y="1020417"/>
            <a:ext cx="8770571" cy="1095392"/>
          </a:xfrm>
        </p:spPr>
        <p:txBody>
          <a:bodyPr/>
          <a:lstStyle/>
          <a:p>
            <a:r>
              <a:rPr lang="en-US" dirty="0"/>
              <a:t>Continue….</a:t>
            </a:r>
            <a:endParaRPr lang="en-GB" dirty="0"/>
          </a:p>
        </p:txBody>
      </p:sp>
      <p:sp>
        <p:nvSpPr>
          <p:cNvPr id="3" name="Content Placeholder 2">
            <a:extLst>
              <a:ext uri="{FF2B5EF4-FFF2-40B4-BE49-F238E27FC236}">
                <a16:creationId xmlns="" xmlns:a16="http://schemas.microsoft.com/office/drawing/2014/main" id="{525B8EE2-6F84-49DE-A02A-22B1DE31A2BE}"/>
              </a:ext>
            </a:extLst>
          </p:cNvPr>
          <p:cNvSpPr>
            <a:spLocks noGrp="1"/>
          </p:cNvSpPr>
          <p:nvPr>
            <p:ph idx="1"/>
          </p:nvPr>
        </p:nvSpPr>
        <p:spPr/>
        <p:txBody>
          <a:bodyPr anchor="ctr" anchorCtr="0"/>
          <a:lstStyle/>
          <a:p>
            <a:pPr>
              <a:buFont typeface="Wingdings" pitchFamily="2" charset="2"/>
              <a:buNone/>
            </a:pPr>
            <a:r>
              <a:rPr lang="en-GB" dirty="0">
                <a:latin typeface="Times New Roman" pitchFamily="18" charset="0"/>
              </a:rPr>
              <a:t>The coefficient </a:t>
            </a:r>
            <a:r>
              <a:rPr lang="el-GR" i="1" dirty="0">
                <a:latin typeface="Times New Roman" pitchFamily="18" charset="0"/>
                <a:cs typeface="Times New Roman" pitchFamily="18" charset="0"/>
              </a:rPr>
              <a:t>ρ</a:t>
            </a:r>
            <a:r>
              <a:rPr lang="en-GB" i="1" dirty="0">
                <a:latin typeface="Times New Roman" pitchFamily="18" charset="0"/>
                <a:cs typeface="Times New Roman" pitchFamily="18" charset="0"/>
              </a:rPr>
              <a:t> </a:t>
            </a:r>
            <a:r>
              <a:rPr lang="en-GB" dirty="0">
                <a:latin typeface="Times New Roman" pitchFamily="18" charset="0"/>
                <a:cs typeface="Times New Roman" pitchFamily="18" charset="0"/>
              </a:rPr>
              <a:t>is called the first-order autocorrelation coefficient and takes values form   -1 to +1. </a:t>
            </a:r>
          </a:p>
          <a:p>
            <a:pPr>
              <a:buFont typeface="Wingdings" pitchFamily="2" charset="2"/>
              <a:buNone/>
            </a:pPr>
            <a:endParaRPr lang="en-GB" dirty="0">
              <a:latin typeface="Times New Roman" pitchFamily="18" charset="0"/>
              <a:cs typeface="Times New Roman" pitchFamily="18" charset="0"/>
            </a:endParaRPr>
          </a:p>
          <a:p>
            <a:pPr>
              <a:buFont typeface="Wingdings" pitchFamily="2" charset="2"/>
              <a:buNone/>
            </a:pPr>
            <a:r>
              <a:rPr lang="en-GB" dirty="0">
                <a:latin typeface="Times New Roman" pitchFamily="18" charset="0"/>
                <a:cs typeface="Times New Roman" pitchFamily="18" charset="0"/>
              </a:rPr>
              <a:t>It is obvious that the size of </a:t>
            </a:r>
            <a:r>
              <a:rPr lang="el-GR" i="1" dirty="0">
                <a:latin typeface="Times New Roman" pitchFamily="18" charset="0"/>
                <a:cs typeface="Times New Roman" pitchFamily="18" charset="0"/>
              </a:rPr>
              <a:t>ρ</a:t>
            </a:r>
            <a:r>
              <a:rPr lang="en-GB" dirty="0">
                <a:latin typeface="Times New Roman" pitchFamily="18" charset="0"/>
                <a:cs typeface="Times New Roman" pitchFamily="18" charset="0"/>
              </a:rPr>
              <a:t> will determine the strength of serial correlation.</a:t>
            </a:r>
          </a:p>
          <a:p>
            <a:pPr>
              <a:buFont typeface="Wingdings" pitchFamily="2" charset="2"/>
              <a:buNone/>
            </a:pPr>
            <a:endParaRPr lang="en-GB" dirty="0">
              <a:latin typeface="Times New Roman" pitchFamily="18" charset="0"/>
              <a:cs typeface="Times New Roman" pitchFamily="18" charset="0"/>
            </a:endParaRPr>
          </a:p>
        </p:txBody>
      </p:sp>
    </p:spTree>
    <p:extLst>
      <p:ext uri="{BB962C8B-B14F-4D97-AF65-F5344CB8AC3E}">
        <p14:creationId xmlns="" xmlns:p14="http://schemas.microsoft.com/office/powerpoint/2010/main" val="2485051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0B17E7-0DDF-4EB6-BAB1-D33FDFACBAE9}"/>
              </a:ext>
            </a:extLst>
          </p:cNvPr>
          <p:cNvSpPr>
            <a:spLocks noGrp="1"/>
          </p:cNvSpPr>
          <p:nvPr>
            <p:ph type="title"/>
          </p:nvPr>
        </p:nvSpPr>
        <p:spPr>
          <a:xfrm>
            <a:off x="2933700" y="993912"/>
            <a:ext cx="8770571" cy="1135147"/>
          </a:xfrm>
        </p:spPr>
        <p:txBody>
          <a:bodyPr/>
          <a:lstStyle/>
          <a:p>
            <a:r>
              <a:rPr lang="en-US" dirty="0"/>
              <a:t>Continue…. </a:t>
            </a:r>
            <a:endParaRPr lang="en-GB" dirty="0"/>
          </a:p>
        </p:txBody>
      </p:sp>
      <p:sp>
        <p:nvSpPr>
          <p:cNvPr id="3" name="Content Placeholder 2">
            <a:extLst>
              <a:ext uri="{FF2B5EF4-FFF2-40B4-BE49-F238E27FC236}">
                <a16:creationId xmlns="" xmlns:a16="http://schemas.microsoft.com/office/drawing/2014/main" id="{3D11AF61-11C7-4FAF-928E-BDDBE6C21189}"/>
              </a:ext>
            </a:extLst>
          </p:cNvPr>
          <p:cNvSpPr>
            <a:spLocks noGrp="1"/>
          </p:cNvSpPr>
          <p:nvPr>
            <p:ph idx="1"/>
          </p:nvPr>
        </p:nvSpPr>
        <p:spPr/>
        <p:txBody>
          <a:bodyPr anchor="ctr" anchorCtr="0"/>
          <a:lstStyle/>
          <a:p>
            <a:pPr marL="0" indent="0">
              <a:buNone/>
            </a:pPr>
            <a:r>
              <a:rPr lang="en-GB" dirty="0">
                <a:latin typeface="Times New Roman" pitchFamily="18" charset="0"/>
                <a:cs typeface="Times New Roman" pitchFamily="18" charset="0"/>
              </a:rPr>
              <a:t>We can have three different cases</a:t>
            </a:r>
            <a:endParaRPr lang="en-GB" dirty="0"/>
          </a:p>
          <a:p>
            <a:pPr marL="457200" indent="-457200">
              <a:buFont typeface="+mj-lt"/>
              <a:buAutoNum type="arabicPeriod"/>
            </a:pPr>
            <a:r>
              <a:rPr lang="en-GB" dirty="0">
                <a:latin typeface="Times New Roman" pitchFamily="18" charset="0"/>
              </a:rPr>
              <a:t>If </a:t>
            </a:r>
            <a:r>
              <a:rPr lang="el-GR" i="1" dirty="0">
                <a:latin typeface="Times New Roman" pitchFamily="18" charset="0"/>
              </a:rPr>
              <a:t>ρ</a:t>
            </a:r>
            <a:r>
              <a:rPr lang="en-GB" dirty="0">
                <a:latin typeface="Times New Roman" pitchFamily="18" charset="0"/>
              </a:rPr>
              <a:t> is zero, then we have </a:t>
            </a:r>
            <a:r>
              <a:rPr lang="en-GB" b="1" dirty="0">
                <a:latin typeface="Times New Roman" pitchFamily="18" charset="0"/>
              </a:rPr>
              <a:t>no autocorrelation (</a:t>
            </a:r>
            <a:r>
              <a:rPr lang="el-GR" b="1" dirty="0">
                <a:latin typeface="Times New Roman" pitchFamily="18" charset="0"/>
              </a:rPr>
              <a:t>ρ</a:t>
            </a:r>
            <a:r>
              <a:rPr lang="en-US" b="1" dirty="0">
                <a:latin typeface="Times New Roman" pitchFamily="18" charset="0"/>
              </a:rPr>
              <a:t>=0)</a:t>
            </a:r>
            <a:endParaRPr lang="en-GB" b="1" dirty="0">
              <a:latin typeface="Times New Roman" pitchFamily="18" charset="0"/>
            </a:endParaRPr>
          </a:p>
          <a:p>
            <a:pPr marL="457200" indent="-457200">
              <a:buFont typeface="+mj-lt"/>
              <a:buAutoNum type="arabicPeriod"/>
            </a:pPr>
            <a:r>
              <a:rPr lang="en-GB" dirty="0">
                <a:latin typeface="Times New Roman" pitchFamily="18" charset="0"/>
              </a:rPr>
              <a:t> If </a:t>
            </a:r>
            <a:r>
              <a:rPr lang="el-GR" i="1" dirty="0">
                <a:latin typeface="Times New Roman" pitchFamily="18" charset="0"/>
              </a:rPr>
              <a:t>ρ</a:t>
            </a:r>
            <a:r>
              <a:rPr lang="en-GB" dirty="0">
                <a:latin typeface="Times New Roman" pitchFamily="18" charset="0"/>
              </a:rPr>
              <a:t> approaches unity </a:t>
            </a:r>
            <a:r>
              <a:rPr lang="en-GB" b="1" dirty="0">
                <a:latin typeface="Times New Roman" pitchFamily="18" charset="0"/>
              </a:rPr>
              <a:t>(ρ=1),</a:t>
            </a:r>
            <a:r>
              <a:rPr lang="en-GB" dirty="0">
                <a:latin typeface="Times New Roman" pitchFamily="18" charset="0"/>
              </a:rPr>
              <a:t>the value of the previous observation of the error becomes more important in determining the value of the current error and therefore high degree of autocorrelation exists. In this case we have </a:t>
            </a:r>
            <a:r>
              <a:rPr lang="en-GB" b="1" dirty="0">
                <a:latin typeface="Times New Roman" pitchFamily="18" charset="0"/>
              </a:rPr>
              <a:t>positive autocorrelation.</a:t>
            </a:r>
          </a:p>
          <a:p>
            <a:pPr marL="457200" indent="-457200">
              <a:buFont typeface="+mj-lt"/>
              <a:buAutoNum type="arabicPeriod"/>
            </a:pPr>
            <a:r>
              <a:rPr lang="en-GB" dirty="0">
                <a:latin typeface="Times New Roman" pitchFamily="18" charset="0"/>
              </a:rPr>
              <a:t> If </a:t>
            </a:r>
            <a:r>
              <a:rPr lang="el-GR" i="1" dirty="0">
                <a:latin typeface="Times New Roman" pitchFamily="18" charset="0"/>
              </a:rPr>
              <a:t>ρ</a:t>
            </a:r>
            <a:r>
              <a:rPr lang="en-GB" dirty="0">
                <a:latin typeface="Times New Roman" pitchFamily="18" charset="0"/>
              </a:rPr>
              <a:t> approaches -1 </a:t>
            </a:r>
            <a:r>
              <a:rPr lang="en-GB" b="1" dirty="0">
                <a:latin typeface="Times New Roman" pitchFamily="18" charset="0"/>
              </a:rPr>
              <a:t>(</a:t>
            </a:r>
            <a:r>
              <a:rPr lang="el-GR" b="1" dirty="0">
                <a:latin typeface="Times New Roman" pitchFamily="18" charset="0"/>
              </a:rPr>
              <a:t>ρ</a:t>
            </a:r>
            <a:r>
              <a:rPr lang="en-US" b="1" dirty="0">
                <a:latin typeface="Times New Roman" pitchFamily="18" charset="0"/>
              </a:rPr>
              <a:t> =-1),</a:t>
            </a:r>
            <a:r>
              <a:rPr lang="en-GB" b="1" dirty="0">
                <a:latin typeface="Times New Roman" pitchFamily="18" charset="0"/>
              </a:rPr>
              <a:t> </a:t>
            </a:r>
            <a:r>
              <a:rPr lang="en-GB" dirty="0">
                <a:latin typeface="Times New Roman" pitchFamily="18" charset="0"/>
              </a:rPr>
              <a:t>we have high degree of </a:t>
            </a:r>
            <a:r>
              <a:rPr lang="en-GB" b="1" dirty="0">
                <a:latin typeface="Times New Roman" pitchFamily="18" charset="0"/>
              </a:rPr>
              <a:t>negative autocorrelation.</a:t>
            </a:r>
            <a:endParaRPr lang="en-US" b="1" dirty="0">
              <a:latin typeface="Times New Roman" pitchFamily="18" charset="0"/>
            </a:endParaRPr>
          </a:p>
          <a:p>
            <a:endParaRPr lang="en-GB" dirty="0"/>
          </a:p>
        </p:txBody>
      </p:sp>
    </p:spTree>
    <p:extLst>
      <p:ext uri="{BB962C8B-B14F-4D97-AF65-F5344CB8AC3E}">
        <p14:creationId xmlns="" xmlns:p14="http://schemas.microsoft.com/office/powerpoint/2010/main" val="552586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8BE227-6095-44C5-A71E-D373719916FE}"/>
              </a:ext>
            </a:extLst>
          </p:cNvPr>
          <p:cNvSpPr>
            <a:spLocks noGrp="1"/>
          </p:cNvSpPr>
          <p:nvPr>
            <p:ph type="title"/>
          </p:nvPr>
        </p:nvSpPr>
        <p:spPr>
          <a:xfrm>
            <a:off x="2933700" y="940903"/>
            <a:ext cx="8770571" cy="1188157"/>
          </a:xfrm>
        </p:spPr>
        <p:txBody>
          <a:bodyPr/>
          <a:lstStyle/>
          <a:p>
            <a:r>
              <a:rPr lang="en-US" dirty="0"/>
              <a:t>Positive correlation </a:t>
            </a:r>
            <a:endParaRPr lang="en-GB" dirty="0"/>
          </a:p>
        </p:txBody>
      </p:sp>
      <p:pic>
        <p:nvPicPr>
          <p:cNvPr id="4" name="Content Placeholder 3">
            <a:extLst>
              <a:ext uri="{FF2B5EF4-FFF2-40B4-BE49-F238E27FC236}">
                <a16:creationId xmlns="" xmlns:a16="http://schemas.microsoft.com/office/drawing/2014/main" id="{25D8B285-608F-43D4-BF14-C4CF151CCBCE}"/>
              </a:ext>
            </a:extLst>
          </p:cNvPr>
          <p:cNvPicPr>
            <a:picLocks noGrp="1" noChangeAspect="1"/>
          </p:cNvPicPr>
          <p:nvPr>
            <p:ph idx="1"/>
          </p:nvPr>
        </p:nvPicPr>
        <p:blipFill>
          <a:blip r:embed="rId2"/>
          <a:stretch>
            <a:fillRect/>
          </a:stretch>
        </p:blipFill>
        <p:spPr>
          <a:xfrm>
            <a:off x="3484850" y="2597427"/>
            <a:ext cx="6051874" cy="3651250"/>
          </a:xfrm>
          <a:prstGeom prst="rect">
            <a:avLst/>
          </a:prstGeom>
        </p:spPr>
      </p:pic>
    </p:spTree>
    <p:extLst>
      <p:ext uri="{BB962C8B-B14F-4D97-AF65-F5344CB8AC3E}">
        <p14:creationId xmlns="" xmlns:p14="http://schemas.microsoft.com/office/powerpoint/2010/main" val="311336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618373-03FC-4832-AA01-CBDB1245EA81}"/>
              </a:ext>
            </a:extLst>
          </p:cNvPr>
          <p:cNvSpPr>
            <a:spLocks noGrp="1"/>
          </p:cNvSpPr>
          <p:nvPr>
            <p:ph type="title"/>
          </p:nvPr>
        </p:nvSpPr>
        <p:spPr>
          <a:xfrm>
            <a:off x="2933700" y="1033669"/>
            <a:ext cx="8770571" cy="1095391"/>
          </a:xfrm>
        </p:spPr>
        <p:txBody>
          <a:bodyPr/>
          <a:lstStyle/>
          <a:p>
            <a:r>
              <a:rPr lang="en-US" dirty="0"/>
              <a:t>Negative Correlation</a:t>
            </a:r>
            <a:endParaRPr lang="en-GB" dirty="0"/>
          </a:p>
        </p:txBody>
      </p:sp>
      <p:pic>
        <p:nvPicPr>
          <p:cNvPr id="4" name="Picture 5" descr="autocorr02">
            <a:extLst>
              <a:ext uri="{FF2B5EF4-FFF2-40B4-BE49-F238E27FC236}">
                <a16:creationId xmlns="" xmlns:a16="http://schemas.microsoft.com/office/drawing/2014/main" id="{B4B18C13-2D2F-48FE-B0B2-F9516D971E4D}"/>
              </a:ext>
            </a:extLst>
          </p:cNvPr>
          <p:cNvPicPr>
            <a:picLocks noGrp="1" noChangeAspect="1" noChangeArrowheads="1"/>
          </p:cNvPicPr>
          <p:nvPr>
            <p:ph idx="1"/>
          </p:nvPr>
        </p:nvPicPr>
        <p:blipFill>
          <a:blip r:embed="rId2" cstate="print"/>
          <a:srcRect/>
          <a:stretch>
            <a:fillRect/>
          </a:stretch>
        </p:blipFill>
        <p:spPr bwMode="auto">
          <a:xfrm>
            <a:off x="4235646" y="2625153"/>
            <a:ext cx="4868333" cy="3651250"/>
          </a:xfrm>
          <a:prstGeom prst="rect">
            <a:avLst/>
          </a:prstGeom>
          <a:noFill/>
        </p:spPr>
      </p:pic>
    </p:spTree>
    <p:extLst>
      <p:ext uri="{BB962C8B-B14F-4D97-AF65-F5344CB8AC3E}">
        <p14:creationId xmlns="" xmlns:p14="http://schemas.microsoft.com/office/powerpoint/2010/main" val="1518482981"/>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TM10001104[[fn=Feathered]]</Template>
  <TotalTime>4</TotalTime>
  <Words>1281</Words>
  <Application>Microsoft Office PowerPoint</Application>
  <PresentationFormat>Custom</PresentationFormat>
  <Paragraphs>134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Feathered</vt:lpstr>
      <vt:lpstr>Presentation:  </vt:lpstr>
      <vt:lpstr>Introduction to Autocorrelation </vt:lpstr>
      <vt:lpstr>Nature of Autocorrelation</vt:lpstr>
      <vt:lpstr>Regression Model </vt:lpstr>
      <vt:lpstr>First order autoregressive process</vt:lpstr>
      <vt:lpstr>Continue….</vt:lpstr>
      <vt:lpstr>Continue…. </vt:lpstr>
      <vt:lpstr>Positive correlation </vt:lpstr>
      <vt:lpstr>Negative Correlation</vt:lpstr>
      <vt:lpstr>Higher order correlation </vt:lpstr>
      <vt:lpstr>Causes of Autocorrelation</vt:lpstr>
      <vt:lpstr>Consequences of Autocorrelation </vt:lpstr>
      <vt:lpstr>Detecting Autocorrelation </vt:lpstr>
      <vt:lpstr>1. The Durbin Watson Test </vt:lpstr>
      <vt:lpstr>Continue……</vt:lpstr>
      <vt:lpstr>Drawback of DW test </vt:lpstr>
      <vt:lpstr>2. The Breusch-Godfrey Test </vt:lpstr>
      <vt:lpstr>Continue…</vt:lpstr>
      <vt:lpstr>Drawback of the BG test </vt:lpstr>
      <vt:lpstr>3. The Durbin’s h Test </vt:lpstr>
      <vt:lpstr>Remedies of Autocorrelation</vt:lpstr>
      <vt:lpstr>Remedies..</vt:lpstr>
      <vt:lpstr>Remedies…</vt:lpstr>
      <vt:lpstr>Remedies…</vt:lpstr>
      <vt:lpstr>Remedies..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Saba Shaheen</dc:creator>
  <cp:lastModifiedBy>Adeel</cp:lastModifiedBy>
  <cp:revision>35</cp:revision>
  <dcterms:created xsi:type="dcterms:W3CDTF">2019-12-01T17:26:38Z</dcterms:created>
  <dcterms:modified xsi:type="dcterms:W3CDTF">2019-12-25T19:44:04Z</dcterms:modified>
</cp:coreProperties>
</file>