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6" r:id="rId3"/>
    <p:sldId id="265" r:id="rId4"/>
    <p:sldId id="257" r:id="rId5"/>
    <p:sldId id="264" r:id="rId6"/>
    <p:sldId id="262" r:id="rId7"/>
    <p:sldId id="267" r:id="rId8"/>
    <p:sldId id="276" r:id="rId9"/>
    <p:sldId id="268" r:id="rId10"/>
    <p:sldId id="261" r:id="rId11"/>
    <p:sldId id="275" r:id="rId12"/>
    <p:sldId id="260" r:id="rId13"/>
    <p:sldId id="271" r:id="rId14"/>
    <p:sldId id="274" r:id="rId15"/>
    <p:sldId id="270" r:id="rId16"/>
    <p:sldId id="269" r:id="rId17"/>
    <p:sldId id="273" r:id="rId18"/>
    <p:sldId id="272" r:id="rId19"/>
    <p:sldId id="259"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355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355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355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355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4BA8A26-FB1D-4D69-8C47-629775C326B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7A610A-0E1F-4DBC-A186-79B37A414016}" type="slidenum">
              <a:rPr lang="en-US"/>
              <a:pPr/>
              <a:t>8</a:t>
            </a:fld>
            <a:endParaRPr lang="en-US"/>
          </a:p>
        </p:txBody>
      </p:sp>
      <p:sp>
        <p:nvSpPr>
          <p:cNvPr id="24578" name="Rectangle 2"/>
          <p:cNvSpPr>
            <a:spLocks noChangeArrowheads="1" noTextEdit="1"/>
          </p:cNvSpPr>
          <p:nvPr>
            <p:ph type="sldImg"/>
          </p:nvPr>
        </p:nvSpPr>
        <p:spPr>
          <a:ln/>
        </p:spPr>
      </p:sp>
      <p:sp>
        <p:nvSpPr>
          <p:cNvPr id="24579" name="Rectangle 3"/>
          <p:cNvSpPr>
            <a:spLocks noGrp="1" noChangeArrowheads="1"/>
          </p:cNvSpPr>
          <p:nvPr>
            <p:ph type="body" idx="1"/>
          </p:nvPr>
        </p:nvSpPr>
        <p:spPr/>
        <p:txBody>
          <a:bodyPr/>
          <a:lstStyle/>
          <a:p>
            <a:r>
              <a:rPr lang="el-GR" b="1">
                <a:solidFill>
                  <a:srgbClr val="00FFFF"/>
                </a:solidFill>
                <a:cs typeface="Arial" charset="0"/>
              </a:rPr>
              <a:t>Figure 7.7</a:t>
            </a:r>
            <a:endParaRPr lang="el-GR">
              <a:solidFill>
                <a:srgbClr val="00FFFF"/>
              </a:solidFill>
              <a:cs typeface="Arial" charset="0"/>
            </a:endParaRPr>
          </a:p>
          <a:p>
            <a:r>
              <a:rPr lang="el-GR">
                <a:solidFill>
                  <a:srgbClr val="00FFFF"/>
                </a:solidFill>
                <a:cs typeface="Arial" charset="0"/>
              </a:rPr>
              <a:t>An example of a typical distribution of sample means. Each of the small boxes represents the mean obtained for one sample.</a:t>
            </a:r>
          </a:p>
          <a:p>
            <a:r>
              <a:rPr lang="el-GR" b="1">
                <a:solidFill>
                  <a:srgbClr val="00FFFF"/>
                </a:solidFill>
                <a:cs typeface="Arial" charset="0"/>
              </a:rPr>
              <a:t>Figure 7.8</a:t>
            </a:r>
            <a:endParaRPr lang="el-GR">
              <a:solidFill>
                <a:srgbClr val="00FFFF"/>
              </a:solidFill>
              <a:cs typeface="Arial" charset="0"/>
            </a:endParaRPr>
          </a:p>
          <a:p>
            <a:r>
              <a:rPr lang="el-GR">
                <a:solidFill>
                  <a:srgbClr val="00FFFF"/>
                </a:solidFill>
                <a:cs typeface="Arial" charset="0"/>
              </a:rPr>
              <a:t>The distribution of sample means for random samples of size (a) </a:t>
            </a:r>
            <a:r>
              <a:rPr lang="el-GR" i="1">
                <a:solidFill>
                  <a:srgbClr val="00FFFF"/>
                </a:solidFill>
                <a:cs typeface="Arial" charset="0"/>
              </a:rPr>
              <a:t>n</a:t>
            </a:r>
            <a:r>
              <a:rPr lang="en-US" i="1">
                <a:solidFill>
                  <a:srgbClr val="00FFFF"/>
                </a:solidFill>
                <a:cs typeface="Arial" charset="0"/>
              </a:rPr>
              <a:t> </a:t>
            </a:r>
            <a:r>
              <a:rPr lang="en-US">
                <a:solidFill>
                  <a:srgbClr val="00FFFF"/>
                </a:solidFill>
                <a:cs typeface="Arial" charset="0"/>
              </a:rPr>
              <a:t>= </a:t>
            </a:r>
            <a:r>
              <a:rPr lang="el-GR">
                <a:solidFill>
                  <a:srgbClr val="00FFFF"/>
                </a:solidFill>
                <a:cs typeface="Arial" charset="0"/>
              </a:rPr>
              <a:t>1, (b) </a:t>
            </a:r>
            <a:r>
              <a:rPr lang="el-GR" i="1">
                <a:solidFill>
                  <a:srgbClr val="00FFFF"/>
                </a:solidFill>
                <a:cs typeface="Arial" charset="0"/>
              </a:rPr>
              <a:t>n </a:t>
            </a:r>
            <a:r>
              <a:rPr lang="en-US">
                <a:solidFill>
                  <a:srgbClr val="00FFFF"/>
                </a:solidFill>
                <a:cs typeface="Arial" charset="0"/>
              </a:rPr>
              <a:t>= </a:t>
            </a:r>
            <a:r>
              <a:rPr lang="el-GR">
                <a:solidFill>
                  <a:srgbClr val="00FFFF"/>
                </a:solidFill>
                <a:cs typeface="Arial" charset="0"/>
              </a:rPr>
              <a:t>4, and (c) </a:t>
            </a:r>
            <a:r>
              <a:rPr lang="el-GR" i="1">
                <a:solidFill>
                  <a:srgbClr val="00FFFF"/>
                </a:solidFill>
                <a:cs typeface="Arial" charset="0"/>
              </a:rPr>
              <a:t>n </a:t>
            </a:r>
            <a:r>
              <a:rPr lang="en-US">
                <a:solidFill>
                  <a:srgbClr val="00FFFF"/>
                </a:solidFill>
                <a:cs typeface="Arial" charset="0"/>
              </a:rPr>
              <a:t>= </a:t>
            </a:r>
            <a:r>
              <a:rPr lang="el-GR">
                <a:solidFill>
                  <a:srgbClr val="00FFFF"/>
                </a:solidFill>
                <a:cs typeface="Arial" charset="0"/>
              </a:rPr>
              <a:t>100 obtained from a normal population with μ</a:t>
            </a:r>
            <a:r>
              <a:rPr lang="en-US">
                <a:solidFill>
                  <a:srgbClr val="00FFFF"/>
                </a:solidFill>
                <a:cs typeface="Arial" charset="0"/>
              </a:rPr>
              <a:t> = </a:t>
            </a:r>
            <a:r>
              <a:rPr lang="el-GR">
                <a:solidFill>
                  <a:srgbClr val="00FFFF"/>
                </a:solidFill>
                <a:cs typeface="Arial" charset="0"/>
              </a:rPr>
              <a:t>80 and σ</a:t>
            </a:r>
            <a:r>
              <a:rPr lang="en-US">
                <a:solidFill>
                  <a:srgbClr val="00FFFF"/>
                </a:solidFill>
                <a:cs typeface="Arial" charset="0"/>
              </a:rPr>
              <a:t> = </a:t>
            </a:r>
            <a:r>
              <a:rPr lang="el-GR">
                <a:solidFill>
                  <a:srgbClr val="00FFFF"/>
                </a:solidFill>
                <a:cs typeface="Arial" charset="0"/>
              </a:rPr>
              <a:t>20. Notice that the size of the standard error decreases as the sample size increases.</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79A979-BB62-4253-8B31-662AF18208AC}" type="slidenum">
              <a:rPr lang="en-US"/>
              <a:pPr/>
              <a:t>11</a:t>
            </a:fld>
            <a:endParaRPr lang="en-US"/>
          </a:p>
        </p:txBody>
      </p:sp>
      <p:sp>
        <p:nvSpPr>
          <p:cNvPr id="25602" name="Rectangle 2"/>
          <p:cNvSpPr>
            <a:spLocks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l-GR" b="1">
                <a:solidFill>
                  <a:srgbClr val="00FFFF"/>
                </a:solidFill>
                <a:cs typeface="Arial" charset="0"/>
              </a:rPr>
              <a:t>Figure 7.6</a:t>
            </a:r>
            <a:endParaRPr lang="el-GR">
              <a:solidFill>
                <a:srgbClr val="00FFFF"/>
              </a:solidFill>
              <a:cs typeface="Arial" charset="0"/>
            </a:endParaRPr>
          </a:p>
          <a:p>
            <a:r>
              <a:rPr lang="el-GR">
                <a:solidFill>
                  <a:srgbClr val="00FFFF"/>
                </a:solidFill>
                <a:cs typeface="Arial" charset="0"/>
              </a:rPr>
              <a:t>The middle 80% of the distribution of sample means for </a:t>
            </a:r>
            <a:r>
              <a:rPr lang="el-GR" i="1">
                <a:solidFill>
                  <a:srgbClr val="00FFFF"/>
                </a:solidFill>
                <a:cs typeface="Arial" charset="0"/>
              </a:rPr>
              <a:t>n </a:t>
            </a:r>
            <a:r>
              <a:rPr lang="en-US">
                <a:solidFill>
                  <a:srgbClr val="00FFFF"/>
                </a:solidFill>
                <a:cs typeface="Arial" charset="0"/>
              </a:rPr>
              <a:t>= </a:t>
            </a:r>
            <a:r>
              <a:rPr lang="el-GR">
                <a:solidFill>
                  <a:srgbClr val="00FFFF"/>
                </a:solidFill>
                <a:cs typeface="Arial" charset="0"/>
              </a:rPr>
              <a:t>25. Sample were selected from a normal population with μ</a:t>
            </a:r>
            <a:r>
              <a:rPr lang="en-US">
                <a:solidFill>
                  <a:srgbClr val="00FFFF"/>
                </a:solidFill>
                <a:cs typeface="Arial" charset="0"/>
              </a:rPr>
              <a:t> = </a:t>
            </a:r>
            <a:r>
              <a:rPr lang="el-GR">
                <a:solidFill>
                  <a:srgbClr val="00FFFF"/>
                </a:solidFill>
                <a:cs typeface="Arial" charset="0"/>
              </a:rPr>
              <a:t>500 and σ</a:t>
            </a:r>
            <a:r>
              <a:rPr lang="en-US">
                <a:solidFill>
                  <a:srgbClr val="00FFFF"/>
                </a:solidFill>
                <a:cs typeface="Arial" charset="0"/>
              </a:rPr>
              <a:t> = </a:t>
            </a:r>
            <a:r>
              <a:rPr lang="el-GR">
                <a:solidFill>
                  <a:srgbClr val="00FFFF"/>
                </a:solidFill>
                <a:cs typeface="Arial" charset="0"/>
              </a:rPr>
              <a:t>100.</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ECAE61-4B1D-48A6-AECD-10B062518E1A}" type="slidenum">
              <a:rPr lang="en-US"/>
              <a:pPr/>
              <a:t>14</a:t>
            </a:fld>
            <a:endParaRPr lang="en-US"/>
          </a:p>
        </p:txBody>
      </p:sp>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l-GR" b="1">
                <a:solidFill>
                  <a:srgbClr val="00FFFF"/>
                </a:solidFill>
                <a:cs typeface="Arial" charset="0"/>
              </a:rPr>
              <a:t>Figure 7.5</a:t>
            </a:r>
            <a:endParaRPr lang="el-GR">
              <a:solidFill>
                <a:srgbClr val="00FFFF"/>
              </a:solidFill>
              <a:cs typeface="Arial" charset="0"/>
            </a:endParaRPr>
          </a:p>
          <a:p>
            <a:r>
              <a:rPr lang="el-GR">
                <a:solidFill>
                  <a:srgbClr val="00FFFF"/>
                </a:solidFill>
                <a:cs typeface="Arial" charset="0"/>
              </a:rPr>
              <a:t>The distribution of sample means for </a:t>
            </a:r>
            <a:r>
              <a:rPr lang="el-GR" i="1">
                <a:solidFill>
                  <a:srgbClr val="00FFFF"/>
                </a:solidFill>
                <a:cs typeface="Arial" charset="0"/>
              </a:rPr>
              <a:t>n </a:t>
            </a:r>
            <a:r>
              <a:rPr lang="en-US">
                <a:solidFill>
                  <a:srgbClr val="00FFFF"/>
                </a:solidFill>
                <a:cs typeface="Arial" charset="0"/>
              </a:rPr>
              <a:t>= </a:t>
            </a:r>
            <a:r>
              <a:rPr lang="el-GR">
                <a:solidFill>
                  <a:srgbClr val="00FFFF"/>
                </a:solidFill>
                <a:cs typeface="Arial" charset="0"/>
              </a:rPr>
              <a:t>25. Samples were selected from a normal population with μ</a:t>
            </a:r>
            <a:r>
              <a:rPr lang="en-US">
                <a:solidFill>
                  <a:srgbClr val="00FFFF"/>
                </a:solidFill>
                <a:cs typeface="Arial" charset="0"/>
              </a:rPr>
              <a:t> = </a:t>
            </a:r>
            <a:r>
              <a:rPr lang="el-GR">
                <a:solidFill>
                  <a:srgbClr val="00FFFF"/>
                </a:solidFill>
                <a:cs typeface="Arial" charset="0"/>
              </a:rPr>
              <a:t>500 and σ</a:t>
            </a:r>
            <a:r>
              <a:rPr lang="en-US">
                <a:solidFill>
                  <a:srgbClr val="00FFFF"/>
                </a:solidFill>
                <a:cs typeface="Arial" charset="0"/>
              </a:rPr>
              <a:t> = </a:t>
            </a:r>
            <a:r>
              <a:rPr lang="el-GR">
                <a:solidFill>
                  <a:srgbClr val="00FFFF"/>
                </a:solidFill>
                <a:cs typeface="Arial" charset="0"/>
              </a:rPr>
              <a:t>100.</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6641F2-EEE0-4A49-B201-8594FF707D0C}" type="slidenum">
              <a:rPr lang="en-US"/>
              <a:pPr/>
              <a:t>16</a:t>
            </a:fld>
            <a:endParaRPr lang="en-US"/>
          </a:p>
        </p:txBody>
      </p:sp>
      <p:sp>
        <p:nvSpPr>
          <p:cNvPr id="27650" name="Rectangle 2"/>
          <p:cNvSpPr>
            <a:spLocks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l-GR" b="1">
                <a:solidFill>
                  <a:srgbClr val="00FFFF"/>
                </a:solidFill>
                <a:cs typeface="Arial" charset="0"/>
              </a:rPr>
              <a:t>Figure 7.3</a:t>
            </a:r>
            <a:endParaRPr lang="el-GR">
              <a:solidFill>
                <a:srgbClr val="00FFFF"/>
              </a:solidFill>
              <a:cs typeface="Arial" charset="0"/>
            </a:endParaRPr>
          </a:p>
          <a:p>
            <a:r>
              <a:rPr lang="el-GR">
                <a:solidFill>
                  <a:srgbClr val="00FFFF"/>
                </a:solidFill>
                <a:cs typeface="Arial" charset="0"/>
              </a:rPr>
              <a:t>The relationship between standard error and sample size. As the sample size is increased, there is less error between the sample mean and the population mean.</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DCD7408-FEA1-4B3C-84A7-12AA441661D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16A06FE-BB14-405C-9E65-433E386557E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C40D1A-A68D-4BC6-BEF4-CBE501E17F5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3CEA7F2-7265-4323-A8FB-335EC44F69A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E6AA084-000B-45DD-845C-D190195A36F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EB59D26-11B9-4F37-8306-C7682FB9479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2F2EB0D-FCF2-4728-B227-1D27AC1404B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C31DA30-3EEA-48CF-9680-D4EE33F5A36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CE4D60B-2D38-486A-8D88-2FE5F6172EB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35A8EE3-BE86-475E-8614-33661AC7328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D3D0180-0D0A-4F82-B60E-38A4CEDA37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psych_head_new"/>
          <p:cNvPicPr>
            <a:picLocks noChangeAspect="1" noChangeArrowheads="1"/>
          </p:cNvPicPr>
          <p:nvPr userDrawn="1"/>
        </p:nvPicPr>
        <p:blipFill>
          <a:blip r:embed="rId13"/>
          <a:srcRect/>
          <a:stretch>
            <a:fillRect/>
          </a:stretch>
        </p:blipFill>
        <p:spPr bwMode="auto">
          <a:xfrm>
            <a:off x="-19050" y="-14288"/>
            <a:ext cx="9182100" cy="6886576"/>
          </a:xfrm>
          <a:prstGeom prst="rect">
            <a:avLst/>
          </a:prstGeom>
          <a:noFill/>
        </p:spPr>
      </p:pic>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483A00F-4D40-4881-835E-1516ABF50C8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8B90990-C5A7-46DE-BFCD-92D31851C37A}" type="slidenum">
              <a:rPr lang="en-US"/>
              <a:pPr/>
              <a:t>1</a:t>
            </a:fld>
            <a:endParaRPr lang="en-US"/>
          </a:p>
        </p:txBody>
      </p:sp>
      <p:sp>
        <p:nvSpPr>
          <p:cNvPr id="2050" name="Rectangle 2"/>
          <p:cNvSpPr>
            <a:spLocks noGrp="1" noChangeArrowheads="1"/>
          </p:cNvSpPr>
          <p:nvPr>
            <p:ph type="ctrTitle"/>
          </p:nvPr>
        </p:nvSpPr>
        <p:spPr/>
        <p:txBody>
          <a:bodyPr/>
          <a:lstStyle/>
          <a:p>
            <a:r>
              <a:rPr lang="en-US"/>
              <a:t>Chapter 7: The Distribution of Sample Means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B17A693-0343-4872-ADA1-87CE8653679B}" type="slidenum">
              <a:rPr lang="en-US"/>
              <a:pPr/>
              <a:t>10</a:t>
            </a:fld>
            <a:endParaRPr lang="en-US"/>
          </a:p>
        </p:txBody>
      </p:sp>
      <p:sp>
        <p:nvSpPr>
          <p:cNvPr id="7170" name="Rectangle 2"/>
          <p:cNvSpPr>
            <a:spLocks noGrp="1" noChangeArrowheads="1"/>
          </p:cNvSpPr>
          <p:nvPr>
            <p:ph type="title"/>
          </p:nvPr>
        </p:nvSpPr>
        <p:spPr/>
        <p:txBody>
          <a:bodyPr/>
          <a:lstStyle/>
          <a:p>
            <a:r>
              <a:rPr lang="en-US" sz="3600"/>
              <a:t>z-Scores and Location within the Distribution of Sample Means (cont.)</a:t>
            </a:r>
          </a:p>
        </p:txBody>
      </p:sp>
      <p:sp>
        <p:nvSpPr>
          <p:cNvPr id="7171" name="Rectangle 3"/>
          <p:cNvSpPr>
            <a:spLocks noGrp="1" noChangeArrowheads="1"/>
          </p:cNvSpPr>
          <p:nvPr>
            <p:ph type="body" idx="1"/>
          </p:nvPr>
        </p:nvSpPr>
        <p:spPr/>
        <p:txBody>
          <a:bodyPr/>
          <a:lstStyle/>
          <a:p>
            <a:r>
              <a:rPr lang="en-US"/>
              <a:t>As always, a positive z-score indicates a sample mean that is greater than </a:t>
            </a:r>
            <a:r>
              <a:rPr lang="en-US">
                <a:latin typeface="Lucida Grande" pitchFamily="28" charset="0"/>
              </a:rPr>
              <a:t>μ</a:t>
            </a:r>
            <a:r>
              <a:rPr lang="en-US"/>
              <a:t> and a negative z-score corresponds to a sample mean that is smaller than </a:t>
            </a:r>
            <a:r>
              <a:rPr lang="en-US">
                <a:latin typeface="Lucida Grande" pitchFamily="28" charset="0"/>
              </a:rPr>
              <a:t>μ</a:t>
            </a:r>
            <a:r>
              <a:rPr lang="en-US"/>
              <a:t>.  </a:t>
            </a:r>
          </a:p>
          <a:p>
            <a:r>
              <a:rPr lang="en-US"/>
              <a:t>The numerical value of the z-score indicates the distance between M and </a:t>
            </a:r>
            <a:r>
              <a:rPr lang="en-US">
                <a:latin typeface="Lucida Grande" pitchFamily="28" charset="0"/>
              </a:rPr>
              <a:t>μ</a:t>
            </a:r>
            <a:r>
              <a:rPr lang="en-US"/>
              <a:t> measured in terms of the standard error.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1509" name="Picture 5" descr="07f06"/>
          <p:cNvPicPr>
            <a:picLocks noChangeAspect="1" noChangeArrowheads="1"/>
          </p:cNvPicPr>
          <p:nvPr/>
        </p:nvPicPr>
        <p:blipFill>
          <a:blip r:embed="rId3"/>
          <a:srcRect/>
          <a:stretch>
            <a:fillRect/>
          </a:stretch>
        </p:blipFill>
        <p:spPr bwMode="auto">
          <a:xfrm>
            <a:off x="88900" y="661988"/>
            <a:ext cx="8966200" cy="5532437"/>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7B3EBD6-70E5-4BED-8CB7-6AD08DF9CF25}" type="slidenum">
              <a:rPr lang="en-US"/>
              <a:pPr/>
              <a:t>12</a:t>
            </a:fld>
            <a:endParaRPr lang="en-US"/>
          </a:p>
        </p:txBody>
      </p:sp>
      <p:sp>
        <p:nvSpPr>
          <p:cNvPr id="6146" name="Rectangle 2"/>
          <p:cNvSpPr>
            <a:spLocks noGrp="1" noChangeArrowheads="1"/>
          </p:cNvSpPr>
          <p:nvPr>
            <p:ph type="title"/>
          </p:nvPr>
        </p:nvSpPr>
        <p:spPr/>
        <p:txBody>
          <a:bodyPr/>
          <a:lstStyle/>
          <a:p>
            <a:r>
              <a:rPr lang="en-US"/>
              <a:t>Probability and Sample Means</a:t>
            </a:r>
          </a:p>
        </p:txBody>
      </p:sp>
      <p:sp>
        <p:nvSpPr>
          <p:cNvPr id="6147" name="Rectangle 3"/>
          <p:cNvSpPr>
            <a:spLocks noGrp="1" noChangeArrowheads="1"/>
          </p:cNvSpPr>
          <p:nvPr>
            <p:ph type="body" idx="1"/>
          </p:nvPr>
        </p:nvSpPr>
        <p:spPr/>
        <p:txBody>
          <a:bodyPr/>
          <a:lstStyle/>
          <a:p>
            <a:pPr>
              <a:lnSpc>
                <a:spcPct val="90000"/>
              </a:lnSpc>
            </a:pPr>
            <a:r>
              <a:rPr lang="en-US"/>
              <a:t>Because the distribution of sample means tends to be normal, the z-score value obtained for a sample mean can be used with the unit normal table to obtain probabilities.  </a:t>
            </a:r>
          </a:p>
          <a:p>
            <a:pPr>
              <a:lnSpc>
                <a:spcPct val="90000"/>
              </a:lnSpc>
            </a:pPr>
            <a:r>
              <a:rPr lang="en-US"/>
              <a:t>The procedures for computing z-scores and finding probabilities for sample means are essentially the same as we used for individual scores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D48DE33-B62E-4E73-B2CD-5E5CAA3223CD}" type="slidenum">
              <a:rPr lang="en-US"/>
              <a:pPr/>
              <a:t>13</a:t>
            </a:fld>
            <a:endParaRPr lang="en-US"/>
          </a:p>
        </p:txBody>
      </p:sp>
      <p:sp>
        <p:nvSpPr>
          <p:cNvPr id="17410" name="Rectangle 2"/>
          <p:cNvSpPr>
            <a:spLocks noGrp="1" noChangeArrowheads="1"/>
          </p:cNvSpPr>
          <p:nvPr>
            <p:ph type="title"/>
          </p:nvPr>
        </p:nvSpPr>
        <p:spPr/>
        <p:txBody>
          <a:bodyPr/>
          <a:lstStyle/>
          <a:p>
            <a:r>
              <a:rPr lang="en-US" sz="3600"/>
              <a:t>Probability and Sample Means (cont.)</a:t>
            </a:r>
          </a:p>
        </p:txBody>
      </p:sp>
      <p:sp>
        <p:nvSpPr>
          <p:cNvPr id="17411" name="Rectangle 3"/>
          <p:cNvSpPr>
            <a:spLocks noGrp="1" noChangeArrowheads="1"/>
          </p:cNvSpPr>
          <p:nvPr>
            <p:ph type="body" idx="1"/>
          </p:nvPr>
        </p:nvSpPr>
        <p:spPr/>
        <p:txBody>
          <a:bodyPr/>
          <a:lstStyle/>
          <a:p>
            <a:pPr>
              <a:lnSpc>
                <a:spcPct val="90000"/>
              </a:lnSpc>
            </a:pPr>
            <a:r>
              <a:rPr lang="en-US"/>
              <a:t>However, when you are using sample means, you must remember to consider the sample size (n) and compute the standard error (</a:t>
            </a:r>
            <a:r>
              <a:rPr lang="en-US">
                <a:latin typeface="Lucida Grande" pitchFamily="28" charset="0"/>
              </a:rPr>
              <a:t>σ</a:t>
            </a:r>
            <a:r>
              <a:rPr lang="en-US"/>
              <a:t>M) before you start any other computations.  </a:t>
            </a:r>
          </a:p>
          <a:p>
            <a:pPr>
              <a:lnSpc>
                <a:spcPct val="90000"/>
              </a:lnSpc>
            </a:pPr>
            <a:r>
              <a:rPr lang="en-US"/>
              <a:t>Also, you must be sure that the distribution of sample means satisfies at least one of the criteria for normal shape before you can use the unit normal table.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485" name="Picture 5" descr="07f05"/>
          <p:cNvPicPr>
            <a:picLocks noChangeAspect="1" noChangeArrowheads="1"/>
          </p:cNvPicPr>
          <p:nvPr/>
        </p:nvPicPr>
        <p:blipFill>
          <a:blip r:embed="rId3"/>
          <a:srcRect/>
          <a:stretch>
            <a:fillRect/>
          </a:stretch>
        </p:blipFill>
        <p:spPr bwMode="auto">
          <a:xfrm>
            <a:off x="88900" y="757238"/>
            <a:ext cx="8966200" cy="534352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4991F0E-547D-40E0-A71C-A2D0ED17B75F}" type="slidenum">
              <a:rPr lang="en-US"/>
              <a:pPr/>
              <a:t>15</a:t>
            </a:fld>
            <a:endParaRPr lang="en-US"/>
          </a:p>
        </p:txBody>
      </p:sp>
      <p:sp>
        <p:nvSpPr>
          <p:cNvPr id="16386" name="Rectangle 2"/>
          <p:cNvSpPr>
            <a:spLocks noGrp="1" noChangeArrowheads="1"/>
          </p:cNvSpPr>
          <p:nvPr>
            <p:ph type="title"/>
          </p:nvPr>
        </p:nvSpPr>
        <p:spPr/>
        <p:txBody>
          <a:bodyPr/>
          <a:lstStyle/>
          <a:p>
            <a:r>
              <a:rPr lang="en-US"/>
              <a:t>The Standard Error of M</a:t>
            </a:r>
          </a:p>
        </p:txBody>
      </p:sp>
      <p:sp>
        <p:nvSpPr>
          <p:cNvPr id="16387" name="Rectangle 3"/>
          <p:cNvSpPr>
            <a:spLocks noGrp="1" noChangeArrowheads="1"/>
          </p:cNvSpPr>
          <p:nvPr>
            <p:ph type="body" idx="1"/>
          </p:nvPr>
        </p:nvSpPr>
        <p:spPr/>
        <p:txBody>
          <a:bodyPr/>
          <a:lstStyle/>
          <a:p>
            <a:pPr>
              <a:lnSpc>
                <a:spcPct val="90000"/>
              </a:lnSpc>
            </a:pPr>
            <a:r>
              <a:rPr lang="en-US"/>
              <a:t>The standard error of M is defined as the standard deviation of the distribution of sample means and measures the standard distance between a sample mean and the population mean. </a:t>
            </a:r>
          </a:p>
          <a:p>
            <a:pPr>
              <a:lnSpc>
                <a:spcPct val="90000"/>
              </a:lnSpc>
            </a:pPr>
            <a:r>
              <a:rPr lang="en-US"/>
              <a:t> Thus, the Standard Error of M provides a measure of how accurately, on average, a sample mean represents its corresponding population mean.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5" name="Picture 5" descr="07f03"/>
          <p:cNvPicPr>
            <a:picLocks noChangeAspect="1" noChangeArrowheads="1"/>
          </p:cNvPicPr>
          <p:nvPr/>
        </p:nvPicPr>
        <p:blipFill>
          <a:blip r:embed="rId3"/>
          <a:srcRect/>
          <a:stretch>
            <a:fillRect/>
          </a:stretch>
        </p:blipFill>
        <p:spPr bwMode="auto">
          <a:xfrm>
            <a:off x="990600" y="381000"/>
            <a:ext cx="7162800" cy="2613025"/>
          </a:xfrm>
          <a:prstGeom prst="rect">
            <a:avLst/>
          </a:prstGeom>
          <a:noFill/>
        </p:spPr>
      </p:pic>
      <p:pic>
        <p:nvPicPr>
          <p:cNvPr id="15366" name="Picture 6" descr="07t02"/>
          <p:cNvPicPr>
            <a:picLocks noChangeAspect="1" noChangeArrowheads="1"/>
          </p:cNvPicPr>
          <p:nvPr/>
        </p:nvPicPr>
        <p:blipFill>
          <a:blip r:embed="rId4"/>
          <a:srcRect/>
          <a:stretch>
            <a:fillRect/>
          </a:stretch>
        </p:blipFill>
        <p:spPr bwMode="auto">
          <a:xfrm>
            <a:off x="838200" y="3276600"/>
            <a:ext cx="7467600" cy="3249613"/>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66722A6-4C25-4217-A53C-4CE8441BB0AD}" type="slidenum">
              <a:rPr lang="en-US"/>
              <a:pPr/>
              <a:t>17</a:t>
            </a:fld>
            <a:endParaRPr lang="en-US"/>
          </a:p>
        </p:txBody>
      </p:sp>
      <p:sp>
        <p:nvSpPr>
          <p:cNvPr id="19458" name="Rectangle 2"/>
          <p:cNvSpPr>
            <a:spLocks noGrp="1" noChangeArrowheads="1"/>
          </p:cNvSpPr>
          <p:nvPr>
            <p:ph type="title"/>
          </p:nvPr>
        </p:nvSpPr>
        <p:spPr/>
        <p:txBody>
          <a:bodyPr/>
          <a:lstStyle/>
          <a:p>
            <a:r>
              <a:rPr lang="en-US"/>
              <a:t>The Standard Error of M (cont.)</a:t>
            </a:r>
          </a:p>
        </p:txBody>
      </p:sp>
      <p:sp>
        <p:nvSpPr>
          <p:cNvPr id="19459" name="Rectangle 3"/>
          <p:cNvSpPr>
            <a:spLocks noGrp="1" noChangeArrowheads="1"/>
          </p:cNvSpPr>
          <p:nvPr>
            <p:ph type="body" idx="1"/>
          </p:nvPr>
        </p:nvSpPr>
        <p:spPr/>
        <p:txBody>
          <a:bodyPr/>
          <a:lstStyle/>
          <a:p>
            <a:pPr>
              <a:lnSpc>
                <a:spcPct val="90000"/>
              </a:lnSpc>
            </a:pPr>
            <a:r>
              <a:rPr lang="en-US"/>
              <a:t>The magnitude of the standard error is determined by two factors:  </a:t>
            </a:r>
            <a:r>
              <a:rPr lang="en-US">
                <a:latin typeface="Lucida Grande" pitchFamily="28" charset="0"/>
              </a:rPr>
              <a:t>σ</a:t>
            </a:r>
            <a:r>
              <a:rPr lang="en-US"/>
              <a:t> and n. </a:t>
            </a:r>
          </a:p>
          <a:p>
            <a:pPr>
              <a:lnSpc>
                <a:spcPct val="90000"/>
              </a:lnSpc>
            </a:pPr>
            <a:r>
              <a:rPr lang="en-US"/>
              <a:t>The population standard deviation, </a:t>
            </a:r>
            <a:r>
              <a:rPr lang="en-US">
                <a:latin typeface="Lucida Grande" pitchFamily="28" charset="0"/>
              </a:rPr>
              <a:t>σ</a:t>
            </a:r>
            <a:r>
              <a:rPr lang="en-US"/>
              <a:t>, measures the standard distance between a single score (X) and the population mean.  </a:t>
            </a:r>
          </a:p>
          <a:p>
            <a:pPr>
              <a:lnSpc>
                <a:spcPct val="90000"/>
              </a:lnSpc>
            </a:pPr>
            <a:r>
              <a:rPr lang="en-US"/>
              <a:t>Thus, the standard deviation provides a measure of the "error" that is expected for the smallest possible sample, when n = 1.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D2FDB7E-2320-4461-9780-01E40F0B9E68}" type="slidenum">
              <a:rPr lang="en-US"/>
              <a:pPr/>
              <a:t>18</a:t>
            </a:fld>
            <a:endParaRPr lang="en-US"/>
          </a:p>
        </p:txBody>
      </p:sp>
      <p:sp>
        <p:nvSpPr>
          <p:cNvPr id="18434" name="Rectangle 2"/>
          <p:cNvSpPr>
            <a:spLocks noGrp="1" noChangeArrowheads="1"/>
          </p:cNvSpPr>
          <p:nvPr>
            <p:ph type="title"/>
          </p:nvPr>
        </p:nvSpPr>
        <p:spPr/>
        <p:txBody>
          <a:bodyPr/>
          <a:lstStyle/>
          <a:p>
            <a:r>
              <a:rPr lang="en-US"/>
              <a:t>The Standard Error of M (cont.)</a:t>
            </a:r>
          </a:p>
        </p:txBody>
      </p:sp>
      <p:sp>
        <p:nvSpPr>
          <p:cNvPr id="18435" name="Rectangle 3"/>
          <p:cNvSpPr>
            <a:spLocks noGrp="1" noChangeArrowheads="1"/>
          </p:cNvSpPr>
          <p:nvPr>
            <p:ph type="body" idx="1"/>
          </p:nvPr>
        </p:nvSpPr>
        <p:spPr/>
        <p:txBody>
          <a:bodyPr/>
          <a:lstStyle/>
          <a:p>
            <a:r>
              <a:rPr lang="en-US"/>
              <a:t>As the sample size is increased, it is reasonable to expect that the error should decrease.  </a:t>
            </a:r>
          </a:p>
          <a:p>
            <a:r>
              <a:rPr lang="en-US"/>
              <a:t>The larger the sample, the more accurately it should represent its population.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0A47253-0B42-46DF-ACCE-DF3CBB4CE83A}" type="slidenum">
              <a:rPr lang="en-US"/>
              <a:pPr/>
              <a:t>19</a:t>
            </a:fld>
            <a:endParaRPr lang="en-US"/>
          </a:p>
        </p:txBody>
      </p:sp>
      <p:sp>
        <p:nvSpPr>
          <p:cNvPr id="5122" name="Rectangle 2"/>
          <p:cNvSpPr>
            <a:spLocks noGrp="1" noChangeArrowheads="1"/>
          </p:cNvSpPr>
          <p:nvPr>
            <p:ph type="title"/>
          </p:nvPr>
        </p:nvSpPr>
        <p:spPr/>
        <p:txBody>
          <a:bodyPr/>
          <a:lstStyle/>
          <a:p>
            <a:r>
              <a:rPr lang="en-US"/>
              <a:t>The Standard Error of M (cont.)</a:t>
            </a:r>
          </a:p>
        </p:txBody>
      </p:sp>
      <p:sp>
        <p:nvSpPr>
          <p:cNvPr id="5123" name="Rectangle 3"/>
          <p:cNvSpPr>
            <a:spLocks noGrp="1" noChangeArrowheads="1"/>
          </p:cNvSpPr>
          <p:nvPr>
            <p:ph type="body" idx="1"/>
          </p:nvPr>
        </p:nvSpPr>
        <p:spPr>
          <a:xfrm>
            <a:off x="457200" y="1447800"/>
            <a:ext cx="8229600" cy="5029200"/>
          </a:xfrm>
        </p:spPr>
        <p:txBody>
          <a:bodyPr/>
          <a:lstStyle/>
          <a:p>
            <a:r>
              <a:rPr lang="en-US" sz="2800"/>
              <a:t>The formula for standard error reflects the intuitive relationship between standard deviation, sample size, and "error."</a:t>
            </a:r>
          </a:p>
          <a:p>
            <a:pPr>
              <a:lnSpc>
                <a:spcPct val="85000"/>
              </a:lnSpc>
              <a:spcBef>
                <a:spcPct val="0"/>
              </a:spcBef>
              <a:buFontTx/>
              <a:buNone/>
            </a:pPr>
            <a:endParaRPr lang="en-US" sz="2800"/>
          </a:p>
          <a:p>
            <a:pPr algn="ctr">
              <a:lnSpc>
                <a:spcPct val="85000"/>
              </a:lnSpc>
              <a:spcBef>
                <a:spcPct val="0"/>
              </a:spcBef>
              <a:buFontTx/>
              <a:buNone/>
            </a:pPr>
            <a:r>
              <a:rPr lang="en-US" sz="2800"/>
              <a:t>          </a:t>
            </a:r>
            <a:r>
              <a:rPr lang="en-US" sz="2800">
                <a:latin typeface="Lucida Grande" pitchFamily="28" charset="0"/>
              </a:rPr>
              <a:t>σ</a:t>
            </a:r>
            <a:endParaRPr lang="en-US" sz="2800"/>
          </a:p>
          <a:p>
            <a:pPr algn="ctr">
              <a:lnSpc>
                <a:spcPct val="85000"/>
              </a:lnSpc>
              <a:spcBef>
                <a:spcPct val="0"/>
              </a:spcBef>
              <a:buFontTx/>
              <a:buNone/>
            </a:pPr>
            <a:r>
              <a:rPr lang="en-US" sz="2800">
                <a:latin typeface="Lucida Grande" pitchFamily="28" charset="0"/>
              </a:rPr>
              <a:t>σ</a:t>
            </a:r>
            <a:r>
              <a:rPr lang="en-US" sz="2800"/>
              <a:t>M  = </a:t>
            </a:r>
            <a:r>
              <a:rPr lang="en-US" sz="2800">
                <a:cs typeface="Arial" charset="0"/>
              </a:rPr>
              <a:t>———</a:t>
            </a:r>
          </a:p>
          <a:p>
            <a:pPr algn="ctr">
              <a:lnSpc>
                <a:spcPct val="85000"/>
              </a:lnSpc>
              <a:spcBef>
                <a:spcPct val="0"/>
              </a:spcBef>
              <a:buFontTx/>
              <a:buNone/>
            </a:pPr>
            <a:r>
              <a:rPr lang="en-US" sz="2800">
                <a:sym typeface="Symbol" pitchFamily="28" charset="2"/>
              </a:rPr>
              <a:t>          </a:t>
            </a:r>
            <a:r>
              <a:rPr lang="en-US" sz="2800"/>
              <a:t>n</a:t>
            </a:r>
          </a:p>
          <a:p>
            <a:endParaRPr lang="en-US" sz="1200"/>
          </a:p>
          <a:p>
            <a:r>
              <a:rPr lang="en-US" sz="2800"/>
              <a:t>As the sample size increases, the error decreases.  As the sample size decreases, the error increases.  At the extreme, when n = 1, the error is equal to the standard deviation.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8ECAE0A-016B-4B84-AA97-ED8F0A629ACC}" type="slidenum">
              <a:rPr lang="en-US"/>
              <a:pPr/>
              <a:t>2</a:t>
            </a:fld>
            <a:endParaRPr lang="en-US"/>
          </a:p>
        </p:txBody>
      </p:sp>
      <p:sp>
        <p:nvSpPr>
          <p:cNvPr id="12290" name="Rectangle 2"/>
          <p:cNvSpPr>
            <a:spLocks noGrp="1" noChangeArrowheads="1"/>
          </p:cNvSpPr>
          <p:nvPr>
            <p:ph type="title"/>
          </p:nvPr>
        </p:nvSpPr>
        <p:spPr/>
        <p:txBody>
          <a:bodyPr/>
          <a:lstStyle/>
          <a:p>
            <a:r>
              <a:rPr lang="en-US" sz="4000"/>
              <a:t>The Distribution of Sample Means</a:t>
            </a:r>
          </a:p>
        </p:txBody>
      </p:sp>
      <p:sp>
        <p:nvSpPr>
          <p:cNvPr id="12291" name="Rectangle 3"/>
          <p:cNvSpPr>
            <a:spLocks noGrp="1" noChangeArrowheads="1"/>
          </p:cNvSpPr>
          <p:nvPr>
            <p:ph type="body" idx="1"/>
          </p:nvPr>
        </p:nvSpPr>
        <p:spPr/>
        <p:txBody>
          <a:bodyPr/>
          <a:lstStyle/>
          <a:p>
            <a:pPr>
              <a:lnSpc>
                <a:spcPct val="90000"/>
              </a:lnSpc>
            </a:pPr>
            <a:r>
              <a:rPr lang="en-US"/>
              <a:t>In Chapter 7 we extend the concepts of z-scores and probability to samples of more than one score.  </a:t>
            </a:r>
          </a:p>
          <a:p>
            <a:pPr>
              <a:lnSpc>
                <a:spcPct val="90000"/>
              </a:lnSpc>
            </a:pPr>
            <a:r>
              <a:rPr lang="en-US"/>
              <a:t>We will compute z-scores and find probabilities for sample means.  </a:t>
            </a:r>
          </a:p>
          <a:p>
            <a:pPr>
              <a:lnSpc>
                <a:spcPct val="90000"/>
              </a:lnSpc>
            </a:pPr>
            <a:r>
              <a:rPr lang="en-US"/>
              <a:t>To accomplish this task, the first requirement is that you must know about </a:t>
            </a:r>
            <a:r>
              <a:rPr lang="en-US" i="1"/>
              <a:t>all the possible sample means</a:t>
            </a:r>
            <a:r>
              <a:rPr lang="en-US"/>
              <a:t>, that is, the entire distribution of Ms.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0922B7F-FBF6-4F49-986E-0E071125EC15}" type="slidenum">
              <a:rPr lang="en-US"/>
              <a:pPr/>
              <a:t>3</a:t>
            </a:fld>
            <a:endParaRPr lang="en-US"/>
          </a:p>
        </p:txBody>
      </p:sp>
      <p:sp>
        <p:nvSpPr>
          <p:cNvPr id="11266" name="Rectangle 2"/>
          <p:cNvSpPr>
            <a:spLocks noGrp="1" noChangeArrowheads="1"/>
          </p:cNvSpPr>
          <p:nvPr>
            <p:ph type="title"/>
          </p:nvPr>
        </p:nvSpPr>
        <p:spPr/>
        <p:txBody>
          <a:bodyPr/>
          <a:lstStyle/>
          <a:p>
            <a:r>
              <a:rPr lang="en-US" sz="3400"/>
              <a:t>The Distribution of Sample Means (cont.)</a:t>
            </a:r>
          </a:p>
        </p:txBody>
      </p:sp>
      <p:sp>
        <p:nvSpPr>
          <p:cNvPr id="11267" name="Rectangle 3"/>
          <p:cNvSpPr>
            <a:spLocks noGrp="1" noChangeArrowheads="1"/>
          </p:cNvSpPr>
          <p:nvPr>
            <p:ph type="body" idx="1"/>
          </p:nvPr>
        </p:nvSpPr>
        <p:spPr/>
        <p:txBody>
          <a:bodyPr/>
          <a:lstStyle/>
          <a:p>
            <a:pPr>
              <a:lnSpc>
                <a:spcPct val="90000"/>
              </a:lnSpc>
            </a:pPr>
            <a:r>
              <a:rPr lang="en-US"/>
              <a:t>Once this distribution is identified, then</a:t>
            </a:r>
          </a:p>
          <a:p>
            <a:pPr>
              <a:lnSpc>
                <a:spcPct val="90000"/>
              </a:lnSpc>
              <a:buFontTx/>
              <a:buNone/>
            </a:pPr>
            <a:r>
              <a:rPr lang="en-US"/>
              <a:t>		1. A z-score can be computed for each 	sample mean.  The z-score tells where 	the specific sample mean is located 	relative to all the other sample means.</a:t>
            </a:r>
          </a:p>
          <a:p>
            <a:pPr>
              <a:lnSpc>
                <a:spcPct val="90000"/>
              </a:lnSpc>
              <a:buFontTx/>
              <a:buNone/>
            </a:pPr>
            <a:r>
              <a:rPr lang="en-US"/>
              <a:t>		2. The probability associated with a 	specific sample mean can be defined 	as a proportion of all the possible 	sample means.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C2EF39D-ED30-46F8-A6BF-9C5AD184C1E6}" type="slidenum">
              <a:rPr lang="en-US"/>
              <a:pPr/>
              <a:t>4</a:t>
            </a:fld>
            <a:endParaRPr lang="en-US"/>
          </a:p>
        </p:txBody>
      </p:sp>
      <p:sp>
        <p:nvSpPr>
          <p:cNvPr id="3074" name="Rectangle 2"/>
          <p:cNvSpPr>
            <a:spLocks noGrp="1" noChangeArrowheads="1"/>
          </p:cNvSpPr>
          <p:nvPr>
            <p:ph type="title"/>
          </p:nvPr>
        </p:nvSpPr>
        <p:spPr/>
        <p:txBody>
          <a:bodyPr/>
          <a:lstStyle/>
          <a:p>
            <a:r>
              <a:rPr lang="en-US" sz="3400"/>
              <a:t>The Distribution of Sample Means (cont.)</a:t>
            </a:r>
          </a:p>
        </p:txBody>
      </p:sp>
      <p:sp>
        <p:nvSpPr>
          <p:cNvPr id="3075" name="Rectangle 3"/>
          <p:cNvSpPr>
            <a:spLocks noGrp="1" noChangeArrowheads="1"/>
          </p:cNvSpPr>
          <p:nvPr>
            <p:ph type="body" idx="1"/>
          </p:nvPr>
        </p:nvSpPr>
        <p:spPr/>
        <p:txBody>
          <a:bodyPr/>
          <a:lstStyle/>
          <a:p>
            <a:r>
              <a:rPr lang="en-US"/>
              <a:t>The </a:t>
            </a:r>
            <a:r>
              <a:rPr lang="en-US" b="1"/>
              <a:t>distribution of sample means</a:t>
            </a:r>
            <a:r>
              <a:rPr lang="en-US"/>
              <a:t> is defined as the set of means from all the possible random samples of a specific size (n) selected from a specific population. </a:t>
            </a:r>
          </a:p>
          <a:p>
            <a:r>
              <a:rPr lang="en-US"/>
              <a:t> This distribution has well-defined (and predictable) characteristics that are specified in the Central Limit Theorem: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01B4711-A0EF-4F0A-91E1-CE9E28E1E1C6}" type="slidenum">
              <a:rPr lang="en-US"/>
              <a:pPr/>
              <a:t>5</a:t>
            </a:fld>
            <a:endParaRPr lang="en-US"/>
          </a:p>
        </p:txBody>
      </p:sp>
      <p:sp>
        <p:nvSpPr>
          <p:cNvPr id="10242" name="Rectangle 2"/>
          <p:cNvSpPr>
            <a:spLocks noGrp="1" noChangeArrowheads="1"/>
          </p:cNvSpPr>
          <p:nvPr>
            <p:ph type="title"/>
          </p:nvPr>
        </p:nvSpPr>
        <p:spPr/>
        <p:txBody>
          <a:bodyPr/>
          <a:lstStyle/>
          <a:p>
            <a:r>
              <a:rPr lang="en-US"/>
              <a:t>The Central Limit Theorem</a:t>
            </a:r>
          </a:p>
        </p:txBody>
      </p:sp>
      <p:sp>
        <p:nvSpPr>
          <p:cNvPr id="10243" name="Rectangle 3"/>
          <p:cNvSpPr>
            <a:spLocks noGrp="1" noChangeArrowheads="1"/>
          </p:cNvSpPr>
          <p:nvPr>
            <p:ph type="body" idx="1"/>
          </p:nvPr>
        </p:nvSpPr>
        <p:spPr>
          <a:xfrm>
            <a:off x="457200" y="1600200"/>
            <a:ext cx="8229600" cy="4800600"/>
          </a:xfrm>
        </p:spPr>
        <p:txBody>
          <a:bodyPr/>
          <a:lstStyle/>
          <a:p>
            <a:pPr marL="457200" indent="-457200">
              <a:lnSpc>
                <a:spcPct val="90000"/>
              </a:lnSpc>
              <a:buFontTx/>
              <a:buNone/>
            </a:pPr>
            <a:r>
              <a:rPr lang="en-US" sz="2400"/>
              <a:t>1.	The mean of the distribution of sample means is called the </a:t>
            </a:r>
            <a:r>
              <a:rPr lang="en-US" sz="2400" b="1"/>
              <a:t>Expected Value of M</a:t>
            </a:r>
            <a:r>
              <a:rPr lang="en-US" sz="2400"/>
              <a:t> and is always equal to the population mean </a:t>
            </a:r>
            <a:r>
              <a:rPr lang="en-US" sz="2400">
                <a:latin typeface="Lucida Grande" pitchFamily="28" charset="0"/>
              </a:rPr>
              <a:t>μ</a:t>
            </a:r>
            <a:r>
              <a:rPr lang="en-US" sz="2400"/>
              <a:t>.</a:t>
            </a:r>
          </a:p>
          <a:p>
            <a:pPr marL="457200" indent="-457200">
              <a:lnSpc>
                <a:spcPct val="90000"/>
              </a:lnSpc>
              <a:buFontTx/>
              <a:buAutoNum type="arabicPeriod" startAt="2"/>
            </a:pPr>
            <a:r>
              <a:rPr lang="en-US" sz="2400"/>
              <a:t>The standard deviation of the distribution of sample means is called the </a:t>
            </a:r>
            <a:r>
              <a:rPr lang="en-US" sz="2400" b="1"/>
              <a:t>Standard Error of M</a:t>
            </a:r>
            <a:r>
              <a:rPr lang="en-US" sz="2400"/>
              <a:t> and is computed by</a:t>
            </a:r>
          </a:p>
          <a:p>
            <a:pPr marL="457200" indent="-457200" algn="ctr">
              <a:lnSpc>
                <a:spcPct val="80000"/>
              </a:lnSpc>
              <a:spcBef>
                <a:spcPct val="0"/>
              </a:spcBef>
              <a:buFontTx/>
              <a:buNone/>
            </a:pPr>
            <a:r>
              <a:rPr lang="en-US" sz="2400"/>
              <a:t>           </a:t>
            </a:r>
            <a:r>
              <a:rPr lang="en-US" sz="2400">
                <a:latin typeface="Lucida Grande" pitchFamily="28" charset="0"/>
              </a:rPr>
              <a:t>σ</a:t>
            </a:r>
            <a:r>
              <a:rPr lang="en-US" sz="2400"/>
              <a:t>                                        </a:t>
            </a:r>
            <a:r>
              <a:rPr lang="en-US" sz="2400">
                <a:latin typeface="Lucida Grande" pitchFamily="28" charset="0"/>
              </a:rPr>
              <a:t>σ</a:t>
            </a:r>
            <a:r>
              <a:rPr lang="en-US" sz="2400"/>
              <a:t>2   </a:t>
            </a:r>
          </a:p>
          <a:p>
            <a:pPr marL="457200" indent="-457200" algn="ctr">
              <a:lnSpc>
                <a:spcPct val="80000"/>
              </a:lnSpc>
              <a:spcBef>
                <a:spcPct val="0"/>
              </a:spcBef>
              <a:buFontTx/>
              <a:buNone/>
            </a:pPr>
            <a:r>
              <a:rPr lang="en-US" sz="2400">
                <a:latin typeface="Lucida Grande" pitchFamily="28" charset="0"/>
              </a:rPr>
              <a:t>σ</a:t>
            </a:r>
            <a:r>
              <a:rPr lang="en-US" sz="2400"/>
              <a:t>M  =  ____          or         </a:t>
            </a:r>
            <a:r>
              <a:rPr lang="en-US" sz="2400">
                <a:latin typeface="Lucida Grande" pitchFamily="28" charset="0"/>
              </a:rPr>
              <a:t>σ</a:t>
            </a:r>
            <a:r>
              <a:rPr lang="en-US" sz="2400"/>
              <a:t>M  =    ____              </a:t>
            </a:r>
          </a:p>
          <a:p>
            <a:pPr marL="457200" indent="-457200" algn="ctr">
              <a:lnSpc>
                <a:spcPct val="80000"/>
              </a:lnSpc>
              <a:spcBef>
                <a:spcPct val="0"/>
              </a:spcBef>
              <a:buFontTx/>
              <a:buNone/>
            </a:pPr>
            <a:r>
              <a:rPr lang="en-US" sz="2400">
                <a:sym typeface="Symbol" pitchFamily="28" charset="2"/>
              </a:rPr>
              <a:t>          </a:t>
            </a:r>
            <a:r>
              <a:rPr lang="en-US" sz="2400"/>
              <a:t>n                                          n</a:t>
            </a:r>
          </a:p>
          <a:p>
            <a:pPr marL="457200" indent="-457200">
              <a:lnSpc>
                <a:spcPct val="90000"/>
              </a:lnSpc>
              <a:buFontTx/>
              <a:buNone/>
            </a:pPr>
            <a:r>
              <a:rPr lang="en-US" sz="2400"/>
              <a:t>3.	The shape of the distribution of sample means tends to be normal.  It is guaranteed to be normal if either a) the population from which the samples are obtained is normal, or b) the sample size is n = 30 or more.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2A560D7-127A-4348-B42A-0D347AF04649}" type="slidenum">
              <a:rPr lang="en-US"/>
              <a:pPr/>
              <a:t>6</a:t>
            </a:fld>
            <a:endParaRPr lang="en-US"/>
          </a:p>
        </p:txBody>
      </p:sp>
      <p:sp>
        <p:nvSpPr>
          <p:cNvPr id="8194" name="Rectangle 2"/>
          <p:cNvSpPr>
            <a:spLocks noGrp="1" noChangeArrowheads="1"/>
          </p:cNvSpPr>
          <p:nvPr>
            <p:ph type="title"/>
          </p:nvPr>
        </p:nvSpPr>
        <p:spPr/>
        <p:txBody>
          <a:bodyPr/>
          <a:lstStyle/>
          <a:p>
            <a:r>
              <a:rPr lang="en-US" sz="3400"/>
              <a:t>The Distribution of Sample Means (cont.)</a:t>
            </a:r>
          </a:p>
        </p:txBody>
      </p:sp>
      <p:sp>
        <p:nvSpPr>
          <p:cNvPr id="8195" name="Rectangle 3"/>
          <p:cNvSpPr>
            <a:spLocks noGrp="1" noChangeArrowheads="1"/>
          </p:cNvSpPr>
          <p:nvPr>
            <p:ph type="body" idx="1"/>
          </p:nvPr>
        </p:nvSpPr>
        <p:spPr/>
        <p:txBody>
          <a:bodyPr/>
          <a:lstStyle/>
          <a:p>
            <a:pPr>
              <a:buFontTx/>
              <a:buNone/>
            </a:pPr>
            <a:r>
              <a:rPr lang="en-US"/>
              <a:t>The concept of the distribution of sample means and its characteristics should be intuitively reasonable:</a:t>
            </a:r>
          </a:p>
          <a:p>
            <a:pPr>
              <a:buFontTx/>
              <a:buNone/>
            </a:pPr>
            <a:r>
              <a:rPr lang="en-US"/>
              <a:t>1. You should realize that sample means are variable.  If two (or more) samples are selected from the same population, the two samples probably will have different means.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3FAC496-B58B-4329-9A91-7659A341329B}" type="slidenum">
              <a:rPr lang="en-US"/>
              <a:pPr/>
              <a:t>7</a:t>
            </a:fld>
            <a:endParaRPr lang="en-US"/>
          </a:p>
        </p:txBody>
      </p:sp>
      <p:sp>
        <p:nvSpPr>
          <p:cNvPr id="13314" name="Rectangle 2"/>
          <p:cNvSpPr>
            <a:spLocks noGrp="1" noChangeArrowheads="1"/>
          </p:cNvSpPr>
          <p:nvPr>
            <p:ph type="title"/>
          </p:nvPr>
        </p:nvSpPr>
        <p:spPr/>
        <p:txBody>
          <a:bodyPr/>
          <a:lstStyle/>
          <a:p>
            <a:r>
              <a:rPr lang="en-US" sz="3400"/>
              <a:t>The Distribution of Sample Means (cont.)</a:t>
            </a:r>
          </a:p>
        </p:txBody>
      </p:sp>
      <p:sp>
        <p:nvSpPr>
          <p:cNvPr id="13315" name="Rectangle 3"/>
          <p:cNvSpPr>
            <a:spLocks noGrp="1" noChangeArrowheads="1"/>
          </p:cNvSpPr>
          <p:nvPr>
            <p:ph type="body" idx="1"/>
          </p:nvPr>
        </p:nvSpPr>
        <p:spPr>
          <a:xfrm>
            <a:off x="457200" y="1371600"/>
            <a:ext cx="8229600" cy="5105400"/>
          </a:xfrm>
        </p:spPr>
        <p:txBody>
          <a:bodyPr/>
          <a:lstStyle/>
          <a:p>
            <a:pPr>
              <a:lnSpc>
                <a:spcPct val="80000"/>
              </a:lnSpc>
              <a:buFontTx/>
              <a:buNone/>
            </a:pPr>
            <a:r>
              <a:rPr lang="en-US" sz="2800"/>
              <a:t>2. Although the samples will have different means, you should expect the sample means to be close to the population mean.  That is, the sample means should "pile up" around </a:t>
            </a:r>
            <a:r>
              <a:rPr lang="en-US" sz="2800">
                <a:latin typeface="Lucida Grande" pitchFamily="28" charset="0"/>
              </a:rPr>
              <a:t>μ</a:t>
            </a:r>
            <a:r>
              <a:rPr lang="en-US" sz="2800"/>
              <a:t>.  Thus, the distribution of sample means tends to form a normal shape with an expected value of </a:t>
            </a:r>
            <a:r>
              <a:rPr lang="en-US" sz="2800">
                <a:latin typeface="Lucida Grande" pitchFamily="28" charset="0"/>
              </a:rPr>
              <a:t>μ</a:t>
            </a:r>
            <a:r>
              <a:rPr lang="en-US" sz="2800"/>
              <a:t>.  </a:t>
            </a:r>
          </a:p>
          <a:p>
            <a:pPr>
              <a:lnSpc>
                <a:spcPct val="80000"/>
              </a:lnSpc>
              <a:buFontTx/>
              <a:buNone/>
            </a:pPr>
            <a:r>
              <a:rPr lang="en-US" sz="2800"/>
              <a:t>3. You should realize that an individual sample mean probably will not be identical to its population mean; that is, there will be some "error" between M and </a:t>
            </a:r>
            <a:r>
              <a:rPr lang="en-US" sz="2800">
                <a:latin typeface="Lucida Grande" pitchFamily="28" charset="0"/>
              </a:rPr>
              <a:t>μ</a:t>
            </a:r>
            <a:r>
              <a:rPr lang="en-US" sz="2800"/>
              <a:t>.  Some sample means will be relatively close to </a:t>
            </a:r>
            <a:r>
              <a:rPr lang="en-US" sz="2800">
                <a:latin typeface="Lucida Grande" pitchFamily="28" charset="0"/>
              </a:rPr>
              <a:t>μ</a:t>
            </a:r>
            <a:r>
              <a:rPr lang="en-US" sz="2800"/>
              <a:t> and others will be relatively far away.  The standard error provides a measure of the standard distance between M and </a:t>
            </a:r>
            <a:r>
              <a:rPr lang="en-US" sz="2800">
                <a:latin typeface="Lucida Grande" pitchFamily="28" charset="0"/>
              </a:rPr>
              <a:t>μ</a:t>
            </a:r>
            <a:r>
              <a:rPr lang="en-US" sz="2800"/>
              <a:t>.</a:t>
            </a:r>
          </a:p>
          <a:p>
            <a:pPr>
              <a:lnSpc>
                <a:spcPct val="80000"/>
              </a:lnSpc>
            </a:pPr>
            <a:endParaRPr lang="en-US"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3" name="Picture 5" descr="07f07"/>
          <p:cNvPicPr>
            <a:picLocks noChangeAspect="1" noChangeArrowheads="1"/>
          </p:cNvPicPr>
          <p:nvPr/>
        </p:nvPicPr>
        <p:blipFill>
          <a:blip r:embed="rId3"/>
          <a:srcRect/>
          <a:stretch>
            <a:fillRect/>
          </a:stretch>
        </p:blipFill>
        <p:spPr bwMode="auto">
          <a:xfrm>
            <a:off x="2400300" y="142875"/>
            <a:ext cx="4330700" cy="3132138"/>
          </a:xfrm>
          <a:prstGeom prst="rect">
            <a:avLst/>
          </a:prstGeom>
          <a:noFill/>
        </p:spPr>
      </p:pic>
      <p:pic>
        <p:nvPicPr>
          <p:cNvPr id="22534" name="Picture 6" descr="07f08"/>
          <p:cNvPicPr>
            <a:picLocks noChangeAspect="1" noChangeArrowheads="1"/>
          </p:cNvPicPr>
          <p:nvPr/>
        </p:nvPicPr>
        <p:blipFill>
          <a:blip r:embed="rId4"/>
          <a:srcRect/>
          <a:stretch>
            <a:fillRect/>
          </a:stretch>
        </p:blipFill>
        <p:spPr bwMode="auto">
          <a:xfrm>
            <a:off x="533400" y="3810000"/>
            <a:ext cx="8077200" cy="27209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3EACB5D-9CBF-46BB-A3A3-EE4C96C61F1B}" type="slidenum">
              <a:rPr lang="en-US"/>
              <a:pPr/>
              <a:t>9</a:t>
            </a:fld>
            <a:endParaRPr lang="en-US"/>
          </a:p>
        </p:txBody>
      </p:sp>
      <p:sp>
        <p:nvSpPr>
          <p:cNvPr id="14338" name="Rectangle 2"/>
          <p:cNvSpPr>
            <a:spLocks noGrp="1" noChangeArrowheads="1"/>
          </p:cNvSpPr>
          <p:nvPr>
            <p:ph type="title"/>
          </p:nvPr>
        </p:nvSpPr>
        <p:spPr/>
        <p:txBody>
          <a:bodyPr/>
          <a:lstStyle/>
          <a:p>
            <a:r>
              <a:rPr lang="en-US" sz="4000"/>
              <a:t>z-Scores and Location within the Distribution of Sample Means </a:t>
            </a:r>
          </a:p>
        </p:txBody>
      </p:sp>
      <p:sp>
        <p:nvSpPr>
          <p:cNvPr id="14339" name="Rectangle 3"/>
          <p:cNvSpPr>
            <a:spLocks noGrp="1" noChangeArrowheads="1"/>
          </p:cNvSpPr>
          <p:nvPr>
            <p:ph type="body" idx="1"/>
          </p:nvPr>
        </p:nvSpPr>
        <p:spPr>
          <a:xfrm>
            <a:off x="457200" y="1905000"/>
            <a:ext cx="8229600" cy="4525963"/>
          </a:xfrm>
        </p:spPr>
        <p:txBody>
          <a:bodyPr/>
          <a:lstStyle/>
          <a:p>
            <a:r>
              <a:rPr lang="en-US"/>
              <a:t>Within the distribution of sample means, the location of each sample mean can be specified by a z-score,</a:t>
            </a:r>
          </a:p>
          <a:p>
            <a:pPr>
              <a:buFontTx/>
              <a:buNone/>
            </a:pPr>
            <a:endParaRPr lang="en-US"/>
          </a:p>
          <a:p>
            <a:pPr algn="ctr">
              <a:lnSpc>
                <a:spcPct val="85000"/>
              </a:lnSpc>
              <a:spcBef>
                <a:spcPct val="0"/>
              </a:spcBef>
              <a:buFontTx/>
              <a:buNone/>
            </a:pPr>
            <a:r>
              <a:rPr lang="en-US"/>
              <a:t>      M – </a:t>
            </a:r>
            <a:r>
              <a:rPr lang="en-US">
                <a:latin typeface="Lucida Grande" pitchFamily="28" charset="0"/>
              </a:rPr>
              <a:t>μ</a:t>
            </a:r>
            <a:endParaRPr lang="en-US"/>
          </a:p>
          <a:p>
            <a:pPr algn="ctr">
              <a:lnSpc>
                <a:spcPct val="85000"/>
              </a:lnSpc>
              <a:spcBef>
                <a:spcPct val="0"/>
              </a:spcBef>
              <a:buFontTx/>
              <a:buNone/>
            </a:pPr>
            <a:r>
              <a:rPr lang="en-US"/>
              <a:t>z  =  </a:t>
            </a:r>
            <a:r>
              <a:rPr lang="en-US">
                <a:ea typeface="ヒラギノ角ゴ Pro W3" pitchFamily="28" charset="-128"/>
              </a:rPr>
              <a:t>─────</a:t>
            </a:r>
            <a:r>
              <a:rPr lang="en-US"/>
              <a:t> </a:t>
            </a:r>
          </a:p>
          <a:p>
            <a:pPr algn="ctr">
              <a:lnSpc>
                <a:spcPct val="85000"/>
              </a:lnSpc>
              <a:spcBef>
                <a:spcPct val="0"/>
              </a:spcBef>
              <a:buFontTx/>
              <a:buNone/>
            </a:pPr>
            <a:r>
              <a:rPr lang="en-US"/>
              <a:t>       </a:t>
            </a:r>
            <a:r>
              <a:rPr lang="en-US">
                <a:latin typeface="Lucida Grande" pitchFamily="28" charset="0"/>
              </a:rPr>
              <a:t>σ</a:t>
            </a:r>
            <a:r>
              <a:rPr lang="en-US"/>
              <a:t>M</a:t>
            </a:r>
          </a:p>
          <a:p>
            <a:pPr>
              <a:lnSpc>
                <a:spcPct val="85000"/>
              </a:lnSpc>
              <a:spcBef>
                <a:spcPct val="0"/>
              </a:spcBef>
              <a:buFontTx/>
              <a:buNone/>
            </a:pPr>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1021</Words>
  <Application>Microsoft Office PowerPoint</Application>
  <PresentationFormat>On-screen Show (4:3)</PresentationFormat>
  <Paragraphs>87</Paragraphs>
  <Slides>19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Lucida Grande</vt:lpstr>
      <vt:lpstr>Symbol</vt:lpstr>
      <vt:lpstr>ヒラギノ角ゴ Pro W3</vt:lpstr>
      <vt:lpstr>Default Design</vt:lpstr>
      <vt:lpstr>Chapter 7: The Distribution of Sample Means</vt:lpstr>
      <vt:lpstr>The Distribution of Sample Means</vt:lpstr>
      <vt:lpstr>The Distribution of Sample Means (cont.)</vt:lpstr>
      <vt:lpstr>The Distribution of Sample Means (cont.)</vt:lpstr>
      <vt:lpstr>The Central Limit Theorem</vt:lpstr>
      <vt:lpstr>The Distribution of Sample Means (cont.)</vt:lpstr>
      <vt:lpstr>The Distribution of Sample Means (cont.)</vt:lpstr>
      <vt:lpstr>Slide 8</vt:lpstr>
      <vt:lpstr>z-Scores and Location within the Distribution of Sample Means </vt:lpstr>
      <vt:lpstr>z-Scores and Location within the Distribution of Sample Means (cont.)</vt:lpstr>
      <vt:lpstr>Slide 11</vt:lpstr>
      <vt:lpstr>Probability and Sample Means</vt:lpstr>
      <vt:lpstr>Probability and Sample Means (cont.)</vt:lpstr>
      <vt:lpstr>Slide 14</vt:lpstr>
      <vt:lpstr>The Standard Error of M</vt:lpstr>
      <vt:lpstr>Slide 16</vt:lpstr>
      <vt:lpstr>The Standard Error of M (cont.)</vt:lpstr>
      <vt:lpstr>The Standard Error of M (cont.)</vt:lpstr>
      <vt:lpstr>The Standard Error of M (cont.)</vt:lpstr>
    </vt:vector>
  </TitlesOfParts>
  <Company>Thomson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The Distribution of Sample Means</dc:title>
  <dc:creator>TL User</dc:creator>
  <cp:lastModifiedBy>DELL</cp:lastModifiedBy>
  <cp:revision>7</cp:revision>
  <dcterms:created xsi:type="dcterms:W3CDTF">2008-11-21T20:09:44Z</dcterms:created>
  <dcterms:modified xsi:type="dcterms:W3CDTF">2019-01-02T18:50:04Z</dcterms:modified>
</cp:coreProperties>
</file>