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5" r:id="rId3"/>
    <p:sldId id="269" r:id="rId4"/>
    <p:sldId id="270" r:id="rId5"/>
    <p:sldId id="271" r:id="rId6"/>
    <p:sldId id="272" r:id="rId7"/>
    <p:sldId id="258" r:id="rId8"/>
    <p:sldId id="262" r:id="rId9"/>
    <p:sldId id="286" r:id="rId10"/>
    <p:sldId id="287" r:id="rId11"/>
    <p:sldId id="288" r:id="rId12"/>
    <p:sldId id="289" r:id="rId13"/>
    <p:sldId id="259" r:id="rId14"/>
    <p:sldId id="260" r:id="rId15"/>
    <p:sldId id="261" r:id="rId16"/>
    <p:sldId id="263" r:id="rId17"/>
    <p:sldId id="274" r:id="rId18"/>
    <p:sldId id="275" r:id="rId19"/>
    <p:sldId id="276" r:id="rId20"/>
    <p:sldId id="280" r:id="rId21"/>
    <p:sldId id="281" r:id="rId22"/>
    <p:sldId id="282" r:id="rId23"/>
    <p:sldId id="277" r:id="rId24"/>
    <p:sldId id="278" r:id="rId25"/>
    <p:sldId id="264" r:id="rId26"/>
    <p:sldId id="265" r:id="rId27"/>
    <p:sldId id="283" r:id="rId28"/>
    <p:sldId id="273" r:id="rId29"/>
    <p:sldId id="279" r:id="rId30"/>
    <p:sldId id="268" r:id="rId31"/>
    <p:sldId id="284"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p:cViewPr varScale="1">
        <p:scale>
          <a:sx n="74" d="100"/>
          <a:sy n="74" d="100"/>
        </p:scale>
        <p:origin x="49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48F030-6F4A-4812-B9EF-E7C6DD279074}"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en-US"/>
        </a:p>
      </dgm:t>
    </dgm:pt>
    <dgm:pt modelId="{9F38DB04-31F4-4021-BDE1-30A77F16E37F}">
      <dgm:prSet phldrT="[Text]"/>
      <dgm:spPr/>
      <dgm:t>
        <a:bodyPr/>
        <a:lstStyle/>
        <a:p>
          <a:r>
            <a:rPr lang="en-US" dirty="0" smtClean="0"/>
            <a:t>Organic forming</a:t>
          </a:r>
          <a:endParaRPr lang="en-US" dirty="0"/>
        </a:p>
      </dgm:t>
    </dgm:pt>
    <dgm:pt modelId="{4F1D4958-45CB-4AF2-B8EE-23A825B7D8AF}" type="parTrans" cxnId="{1F7B1385-505F-4891-8C32-FFDF3A9C747A}">
      <dgm:prSet/>
      <dgm:spPr/>
      <dgm:t>
        <a:bodyPr/>
        <a:lstStyle/>
        <a:p>
          <a:endParaRPr lang="en-US"/>
        </a:p>
      </dgm:t>
    </dgm:pt>
    <dgm:pt modelId="{782861B3-A50E-49F3-B48C-2B78A0010FEC}" type="sibTrans" cxnId="{1F7B1385-505F-4891-8C32-FFDF3A9C747A}">
      <dgm:prSet/>
      <dgm:spPr/>
      <dgm:t>
        <a:bodyPr/>
        <a:lstStyle/>
        <a:p>
          <a:endParaRPr lang="en-US"/>
        </a:p>
      </dgm:t>
    </dgm:pt>
    <dgm:pt modelId="{0DF0745C-F298-4B6C-A7A6-61D77A8396D1}">
      <dgm:prSet phldrT="[Text]"/>
      <dgm:spPr/>
      <dgm:t>
        <a:bodyPr/>
        <a:lstStyle/>
        <a:p>
          <a:r>
            <a:rPr lang="en-US" dirty="0" smtClean="0"/>
            <a:t>Green leaf manures</a:t>
          </a:r>
          <a:endParaRPr lang="en-US" dirty="0"/>
        </a:p>
      </dgm:t>
    </dgm:pt>
    <dgm:pt modelId="{EF014A9A-6595-4E2A-A0D6-DC71CF5E574C}" type="parTrans" cxnId="{C315D9CA-37AA-44B7-AA76-B07817BBD711}">
      <dgm:prSet/>
      <dgm:spPr/>
      <dgm:t>
        <a:bodyPr/>
        <a:lstStyle/>
        <a:p>
          <a:endParaRPr lang="en-US"/>
        </a:p>
      </dgm:t>
    </dgm:pt>
    <dgm:pt modelId="{60BEB648-9FF7-4A14-BB68-581A663B9CEF}" type="sibTrans" cxnId="{C315D9CA-37AA-44B7-AA76-B07817BBD711}">
      <dgm:prSet/>
      <dgm:spPr/>
      <dgm:t>
        <a:bodyPr/>
        <a:lstStyle/>
        <a:p>
          <a:endParaRPr lang="en-US"/>
        </a:p>
      </dgm:t>
    </dgm:pt>
    <dgm:pt modelId="{888A945B-4EF6-4B26-99AC-444B27B81210}">
      <dgm:prSet phldrT="[Text]"/>
      <dgm:spPr/>
      <dgm:t>
        <a:bodyPr/>
        <a:lstStyle/>
        <a:p>
          <a:r>
            <a:rPr lang="en-US" dirty="0" smtClean="0"/>
            <a:t>Crop rotation </a:t>
          </a:r>
          <a:endParaRPr lang="en-US" dirty="0"/>
        </a:p>
      </dgm:t>
    </dgm:pt>
    <dgm:pt modelId="{88E4AAA5-DA33-47C6-A493-7DCE2A32CF8A}" type="parTrans" cxnId="{64C5FF9C-C810-4200-9213-D2848ED6FB9E}">
      <dgm:prSet/>
      <dgm:spPr/>
      <dgm:t>
        <a:bodyPr/>
        <a:lstStyle/>
        <a:p>
          <a:endParaRPr lang="en-US"/>
        </a:p>
      </dgm:t>
    </dgm:pt>
    <dgm:pt modelId="{41DD6282-29E0-4510-AA2A-0C1AE7F8BF4A}" type="sibTrans" cxnId="{64C5FF9C-C810-4200-9213-D2848ED6FB9E}">
      <dgm:prSet/>
      <dgm:spPr/>
      <dgm:t>
        <a:bodyPr/>
        <a:lstStyle/>
        <a:p>
          <a:endParaRPr lang="en-US"/>
        </a:p>
      </dgm:t>
    </dgm:pt>
    <dgm:pt modelId="{94CC7462-F31E-4F2E-A11B-164FD1B19429}">
      <dgm:prSet phldrT="[Text]"/>
      <dgm:spPr/>
      <dgm:t>
        <a:bodyPr/>
        <a:lstStyle/>
        <a:p>
          <a:r>
            <a:rPr lang="en-US" dirty="0" smtClean="0"/>
            <a:t>Biological management</a:t>
          </a:r>
          <a:endParaRPr lang="en-US" dirty="0"/>
        </a:p>
      </dgm:t>
    </dgm:pt>
    <dgm:pt modelId="{DCA36850-0F10-4DEF-9127-6889E93343D8}" type="parTrans" cxnId="{620669B4-B0BF-418C-9091-958B7025A992}">
      <dgm:prSet/>
      <dgm:spPr/>
      <dgm:t>
        <a:bodyPr/>
        <a:lstStyle/>
        <a:p>
          <a:endParaRPr lang="en-US"/>
        </a:p>
      </dgm:t>
    </dgm:pt>
    <dgm:pt modelId="{10333AD9-CD97-4311-BD3B-2C5E80206E05}" type="sibTrans" cxnId="{620669B4-B0BF-418C-9091-958B7025A992}">
      <dgm:prSet/>
      <dgm:spPr/>
      <dgm:t>
        <a:bodyPr/>
        <a:lstStyle/>
        <a:p>
          <a:endParaRPr lang="en-US"/>
        </a:p>
      </dgm:t>
    </dgm:pt>
    <dgm:pt modelId="{72FD5073-48BA-44BD-BE7F-36D3A6D83243}">
      <dgm:prSet phldrT="[Text]"/>
      <dgm:spPr/>
      <dgm:t>
        <a:bodyPr/>
        <a:lstStyle/>
        <a:p>
          <a:r>
            <a:rPr lang="en-US" dirty="0" smtClean="0"/>
            <a:t>Animal husbandry</a:t>
          </a:r>
          <a:endParaRPr lang="en-US" dirty="0"/>
        </a:p>
      </dgm:t>
    </dgm:pt>
    <dgm:pt modelId="{E4A64F74-98DA-41B5-A139-84DC8E6AEFE7}" type="parTrans" cxnId="{CC440D9C-896E-4F72-84F4-8AEBD697B191}">
      <dgm:prSet/>
      <dgm:spPr/>
      <dgm:t>
        <a:bodyPr/>
        <a:lstStyle/>
        <a:p>
          <a:endParaRPr lang="en-US"/>
        </a:p>
      </dgm:t>
    </dgm:pt>
    <dgm:pt modelId="{7747305B-C679-41D2-A5CC-F6252A92A436}" type="sibTrans" cxnId="{CC440D9C-896E-4F72-84F4-8AEBD697B191}">
      <dgm:prSet/>
      <dgm:spPr/>
      <dgm:t>
        <a:bodyPr/>
        <a:lstStyle/>
        <a:p>
          <a:endParaRPr lang="en-US"/>
        </a:p>
      </dgm:t>
    </dgm:pt>
    <dgm:pt modelId="{CC9DB710-DE01-487D-BBE7-BD64DC3AB12B}">
      <dgm:prSet phldrT="[Text]"/>
      <dgm:spPr/>
      <dgm:t>
        <a:bodyPr/>
        <a:lstStyle/>
        <a:p>
          <a:r>
            <a:rPr lang="en-US" dirty="0" smtClean="0"/>
            <a:t>Bio fertilizers</a:t>
          </a:r>
          <a:endParaRPr lang="en-US" dirty="0"/>
        </a:p>
      </dgm:t>
    </dgm:pt>
    <dgm:pt modelId="{673F7ACF-1984-41A1-81F6-8109B1190F4D}" type="parTrans" cxnId="{8A7575BD-5624-4939-9998-C9C2EE0CED57}">
      <dgm:prSet/>
      <dgm:spPr/>
      <dgm:t>
        <a:bodyPr/>
        <a:lstStyle/>
        <a:p>
          <a:endParaRPr lang="en-US"/>
        </a:p>
      </dgm:t>
    </dgm:pt>
    <dgm:pt modelId="{181EA482-4628-422A-9FFA-5A249312249F}" type="sibTrans" cxnId="{8A7575BD-5624-4939-9998-C9C2EE0CED57}">
      <dgm:prSet/>
      <dgm:spPr/>
      <dgm:t>
        <a:bodyPr/>
        <a:lstStyle/>
        <a:p>
          <a:endParaRPr lang="en-US"/>
        </a:p>
      </dgm:t>
    </dgm:pt>
    <dgm:pt modelId="{7CF74277-B598-4447-A90E-2E8F3E0CF083}">
      <dgm:prSet phldrT="[Text]"/>
      <dgm:spPr/>
      <dgm:t>
        <a:bodyPr/>
        <a:lstStyle/>
        <a:p>
          <a:r>
            <a:rPr lang="en-US" dirty="0" err="1" smtClean="0"/>
            <a:t>Vermicompost</a:t>
          </a:r>
          <a:r>
            <a:rPr lang="en-US" dirty="0" smtClean="0"/>
            <a:t> and manures </a:t>
          </a:r>
          <a:endParaRPr lang="en-US" dirty="0"/>
        </a:p>
      </dgm:t>
    </dgm:pt>
    <dgm:pt modelId="{E298D349-29A2-4108-93B6-8712350EC190}" type="parTrans" cxnId="{C3575E3B-49C4-40B6-9F49-5984525C499F}">
      <dgm:prSet/>
      <dgm:spPr/>
      <dgm:t>
        <a:bodyPr/>
        <a:lstStyle/>
        <a:p>
          <a:endParaRPr lang="en-US"/>
        </a:p>
      </dgm:t>
    </dgm:pt>
    <dgm:pt modelId="{23CA6154-403E-40AD-BD8A-F377A9453459}" type="sibTrans" cxnId="{C3575E3B-49C4-40B6-9F49-5984525C499F}">
      <dgm:prSet/>
      <dgm:spPr/>
      <dgm:t>
        <a:bodyPr/>
        <a:lstStyle/>
        <a:p>
          <a:endParaRPr lang="en-US"/>
        </a:p>
      </dgm:t>
    </dgm:pt>
    <dgm:pt modelId="{67F533FE-B5AA-42BD-9E92-6AA599769A6D}" type="pres">
      <dgm:prSet presAssocID="{E648F030-6F4A-4812-B9EF-E7C6DD279074}" presName="Name0" presStyleCnt="0">
        <dgm:presLayoutVars>
          <dgm:chMax val="1"/>
          <dgm:chPref val="1"/>
          <dgm:dir/>
          <dgm:animOne val="branch"/>
          <dgm:animLvl val="lvl"/>
        </dgm:presLayoutVars>
      </dgm:prSet>
      <dgm:spPr/>
      <dgm:t>
        <a:bodyPr/>
        <a:lstStyle/>
        <a:p>
          <a:endParaRPr lang="en-US"/>
        </a:p>
      </dgm:t>
    </dgm:pt>
    <dgm:pt modelId="{6E2DBD1C-01A0-4BFB-B4BD-B4222B9E5FF4}" type="pres">
      <dgm:prSet presAssocID="{9F38DB04-31F4-4021-BDE1-30A77F16E37F}" presName="Parent" presStyleLbl="node0" presStyleIdx="0" presStyleCnt="1">
        <dgm:presLayoutVars>
          <dgm:chMax val="6"/>
          <dgm:chPref val="6"/>
        </dgm:presLayoutVars>
      </dgm:prSet>
      <dgm:spPr/>
      <dgm:t>
        <a:bodyPr/>
        <a:lstStyle/>
        <a:p>
          <a:endParaRPr lang="en-US"/>
        </a:p>
      </dgm:t>
    </dgm:pt>
    <dgm:pt modelId="{CCF277FE-5762-4286-A1AC-8C3E6BD04D99}" type="pres">
      <dgm:prSet presAssocID="{0DF0745C-F298-4B6C-A7A6-61D77A8396D1}" presName="Accent1" presStyleCnt="0"/>
      <dgm:spPr/>
    </dgm:pt>
    <dgm:pt modelId="{711E60AE-5CDB-446C-810A-F8905DF20C65}" type="pres">
      <dgm:prSet presAssocID="{0DF0745C-F298-4B6C-A7A6-61D77A8396D1}" presName="Accent" presStyleLbl="bgShp" presStyleIdx="0" presStyleCnt="6"/>
      <dgm:spPr/>
    </dgm:pt>
    <dgm:pt modelId="{7A79620E-4F43-403B-9376-EBE58D892D6D}" type="pres">
      <dgm:prSet presAssocID="{0DF0745C-F298-4B6C-A7A6-61D77A8396D1}" presName="Child1" presStyleLbl="node1" presStyleIdx="0" presStyleCnt="6">
        <dgm:presLayoutVars>
          <dgm:chMax val="0"/>
          <dgm:chPref val="0"/>
          <dgm:bulletEnabled val="1"/>
        </dgm:presLayoutVars>
      </dgm:prSet>
      <dgm:spPr/>
      <dgm:t>
        <a:bodyPr/>
        <a:lstStyle/>
        <a:p>
          <a:endParaRPr lang="en-US"/>
        </a:p>
      </dgm:t>
    </dgm:pt>
    <dgm:pt modelId="{8485FE86-6658-4ACC-8C0E-978EBB8901AF}" type="pres">
      <dgm:prSet presAssocID="{888A945B-4EF6-4B26-99AC-444B27B81210}" presName="Accent2" presStyleCnt="0"/>
      <dgm:spPr/>
    </dgm:pt>
    <dgm:pt modelId="{04237EC9-17B7-462A-B890-791805ADE687}" type="pres">
      <dgm:prSet presAssocID="{888A945B-4EF6-4B26-99AC-444B27B81210}" presName="Accent" presStyleLbl="bgShp" presStyleIdx="1" presStyleCnt="6"/>
      <dgm:spPr/>
    </dgm:pt>
    <dgm:pt modelId="{B866DF76-69B5-4F0D-8F68-EB00B5C0CA6F}" type="pres">
      <dgm:prSet presAssocID="{888A945B-4EF6-4B26-99AC-444B27B81210}" presName="Child2" presStyleLbl="node1" presStyleIdx="1" presStyleCnt="6">
        <dgm:presLayoutVars>
          <dgm:chMax val="0"/>
          <dgm:chPref val="0"/>
          <dgm:bulletEnabled val="1"/>
        </dgm:presLayoutVars>
      </dgm:prSet>
      <dgm:spPr/>
      <dgm:t>
        <a:bodyPr/>
        <a:lstStyle/>
        <a:p>
          <a:endParaRPr lang="en-US"/>
        </a:p>
      </dgm:t>
    </dgm:pt>
    <dgm:pt modelId="{4C709EF1-BAF2-4F93-895D-CDAE8576FBDB}" type="pres">
      <dgm:prSet presAssocID="{94CC7462-F31E-4F2E-A11B-164FD1B19429}" presName="Accent3" presStyleCnt="0"/>
      <dgm:spPr/>
    </dgm:pt>
    <dgm:pt modelId="{56BF6909-3BF0-4C34-BB70-0E494951B039}" type="pres">
      <dgm:prSet presAssocID="{94CC7462-F31E-4F2E-A11B-164FD1B19429}" presName="Accent" presStyleLbl="bgShp" presStyleIdx="2" presStyleCnt="6"/>
      <dgm:spPr/>
    </dgm:pt>
    <dgm:pt modelId="{B2BD6E23-D906-4D68-A579-07A68D8527C2}" type="pres">
      <dgm:prSet presAssocID="{94CC7462-F31E-4F2E-A11B-164FD1B19429}" presName="Child3" presStyleLbl="node1" presStyleIdx="2" presStyleCnt="6">
        <dgm:presLayoutVars>
          <dgm:chMax val="0"/>
          <dgm:chPref val="0"/>
          <dgm:bulletEnabled val="1"/>
        </dgm:presLayoutVars>
      </dgm:prSet>
      <dgm:spPr/>
      <dgm:t>
        <a:bodyPr/>
        <a:lstStyle/>
        <a:p>
          <a:endParaRPr lang="en-US"/>
        </a:p>
      </dgm:t>
    </dgm:pt>
    <dgm:pt modelId="{A4C33BF0-0E31-4D18-BC42-EDCFF54BBD94}" type="pres">
      <dgm:prSet presAssocID="{72FD5073-48BA-44BD-BE7F-36D3A6D83243}" presName="Accent4" presStyleCnt="0"/>
      <dgm:spPr/>
    </dgm:pt>
    <dgm:pt modelId="{80D541BA-D001-4E8A-8B76-72150C629D7D}" type="pres">
      <dgm:prSet presAssocID="{72FD5073-48BA-44BD-BE7F-36D3A6D83243}" presName="Accent" presStyleLbl="bgShp" presStyleIdx="3" presStyleCnt="6"/>
      <dgm:spPr/>
    </dgm:pt>
    <dgm:pt modelId="{FAF8EA05-EFB7-42CE-A413-76831F6164E4}" type="pres">
      <dgm:prSet presAssocID="{72FD5073-48BA-44BD-BE7F-36D3A6D83243}" presName="Child4" presStyleLbl="node1" presStyleIdx="3" presStyleCnt="6">
        <dgm:presLayoutVars>
          <dgm:chMax val="0"/>
          <dgm:chPref val="0"/>
          <dgm:bulletEnabled val="1"/>
        </dgm:presLayoutVars>
      </dgm:prSet>
      <dgm:spPr/>
      <dgm:t>
        <a:bodyPr/>
        <a:lstStyle/>
        <a:p>
          <a:endParaRPr lang="en-US"/>
        </a:p>
      </dgm:t>
    </dgm:pt>
    <dgm:pt modelId="{5524CCD5-4784-403F-9099-E2E0F4D85C7A}" type="pres">
      <dgm:prSet presAssocID="{CC9DB710-DE01-487D-BBE7-BD64DC3AB12B}" presName="Accent5" presStyleCnt="0"/>
      <dgm:spPr/>
    </dgm:pt>
    <dgm:pt modelId="{F15917CD-5B1E-45AE-80E0-1CC1700CA7A5}" type="pres">
      <dgm:prSet presAssocID="{CC9DB710-DE01-487D-BBE7-BD64DC3AB12B}" presName="Accent" presStyleLbl="bgShp" presStyleIdx="4" presStyleCnt="6"/>
      <dgm:spPr/>
    </dgm:pt>
    <dgm:pt modelId="{1E80EDDE-BE93-4D6E-BE76-0A049F48F52C}" type="pres">
      <dgm:prSet presAssocID="{CC9DB710-DE01-487D-BBE7-BD64DC3AB12B}" presName="Child5" presStyleLbl="node1" presStyleIdx="4" presStyleCnt="6">
        <dgm:presLayoutVars>
          <dgm:chMax val="0"/>
          <dgm:chPref val="0"/>
          <dgm:bulletEnabled val="1"/>
        </dgm:presLayoutVars>
      </dgm:prSet>
      <dgm:spPr/>
      <dgm:t>
        <a:bodyPr/>
        <a:lstStyle/>
        <a:p>
          <a:endParaRPr lang="en-US"/>
        </a:p>
      </dgm:t>
    </dgm:pt>
    <dgm:pt modelId="{6E9E701B-BF4A-4CBA-ADED-D3DFD09B13C8}" type="pres">
      <dgm:prSet presAssocID="{7CF74277-B598-4447-A90E-2E8F3E0CF083}" presName="Accent6" presStyleCnt="0"/>
      <dgm:spPr/>
    </dgm:pt>
    <dgm:pt modelId="{8BE4EFF6-2116-4542-89A9-AE172A23A1F2}" type="pres">
      <dgm:prSet presAssocID="{7CF74277-B598-4447-A90E-2E8F3E0CF083}" presName="Accent" presStyleLbl="bgShp" presStyleIdx="5" presStyleCnt="6"/>
      <dgm:spPr/>
    </dgm:pt>
    <dgm:pt modelId="{E6BCE8E2-CD18-461F-8D1B-0A926B01C2FF}" type="pres">
      <dgm:prSet presAssocID="{7CF74277-B598-4447-A90E-2E8F3E0CF083}" presName="Child6" presStyleLbl="node1" presStyleIdx="5" presStyleCnt="6">
        <dgm:presLayoutVars>
          <dgm:chMax val="0"/>
          <dgm:chPref val="0"/>
          <dgm:bulletEnabled val="1"/>
        </dgm:presLayoutVars>
      </dgm:prSet>
      <dgm:spPr/>
      <dgm:t>
        <a:bodyPr/>
        <a:lstStyle/>
        <a:p>
          <a:endParaRPr lang="en-US"/>
        </a:p>
      </dgm:t>
    </dgm:pt>
  </dgm:ptLst>
  <dgm:cxnLst>
    <dgm:cxn modelId="{8A7575BD-5624-4939-9998-C9C2EE0CED57}" srcId="{9F38DB04-31F4-4021-BDE1-30A77F16E37F}" destId="{CC9DB710-DE01-487D-BBE7-BD64DC3AB12B}" srcOrd="4" destOrd="0" parTransId="{673F7ACF-1984-41A1-81F6-8109B1190F4D}" sibTransId="{181EA482-4628-422A-9FFA-5A249312249F}"/>
    <dgm:cxn modelId="{356CFF4F-BBC5-44C0-B6D4-5D130CC82FCA}" type="presOf" srcId="{CC9DB710-DE01-487D-BBE7-BD64DC3AB12B}" destId="{1E80EDDE-BE93-4D6E-BE76-0A049F48F52C}" srcOrd="0" destOrd="0" presId="urn:microsoft.com/office/officeart/2011/layout/HexagonRadial"/>
    <dgm:cxn modelId="{A33D3F4E-50FB-4CF7-A60B-3742B287BDB5}" type="presOf" srcId="{7CF74277-B598-4447-A90E-2E8F3E0CF083}" destId="{E6BCE8E2-CD18-461F-8D1B-0A926B01C2FF}" srcOrd="0" destOrd="0" presId="urn:microsoft.com/office/officeart/2011/layout/HexagonRadial"/>
    <dgm:cxn modelId="{F8CA8C5B-F066-44A6-8D27-7F839D463FC7}" type="presOf" srcId="{9F38DB04-31F4-4021-BDE1-30A77F16E37F}" destId="{6E2DBD1C-01A0-4BFB-B4BD-B4222B9E5FF4}" srcOrd="0" destOrd="0" presId="urn:microsoft.com/office/officeart/2011/layout/HexagonRadial"/>
    <dgm:cxn modelId="{C315D9CA-37AA-44B7-AA76-B07817BBD711}" srcId="{9F38DB04-31F4-4021-BDE1-30A77F16E37F}" destId="{0DF0745C-F298-4B6C-A7A6-61D77A8396D1}" srcOrd="0" destOrd="0" parTransId="{EF014A9A-6595-4E2A-A0D6-DC71CF5E574C}" sibTransId="{60BEB648-9FF7-4A14-BB68-581A663B9CEF}"/>
    <dgm:cxn modelId="{E7D28EBC-7B2A-4B7E-8F60-FAC6F64827EF}" type="presOf" srcId="{94CC7462-F31E-4F2E-A11B-164FD1B19429}" destId="{B2BD6E23-D906-4D68-A579-07A68D8527C2}" srcOrd="0" destOrd="0" presId="urn:microsoft.com/office/officeart/2011/layout/HexagonRadial"/>
    <dgm:cxn modelId="{CC440D9C-896E-4F72-84F4-8AEBD697B191}" srcId="{9F38DB04-31F4-4021-BDE1-30A77F16E37F}" destId="{72FD5073-48BA-44BD-BE7F-36D3A6D83243}" srcOrd="3" destOrd="0" parTransId="{E4A64F74-98DA-41B5-A139-84DC8E6AEFE7}" sibTransId="{7747305B-C679-41D2-A5CC-F6252A92A436}"/>
    <dgm:cxn modelId="{602D3519-28AC-4A60-B8C3-FC5A215A31AE}" type="presOf" srcId="{0DF0745C-F298-4B6C-A7A6-61D77A8396D1}" destId="{7A79620E-4F43-403B-9376-EBE58D892D6D}" srcOrd="0" destOrd="0" presId="urn:microsoft.com/office/officeart/2011/layout/HexagonRadial"/>
    <dgm:cxn modelId="{380AAFDB-4B2A-477C-A2E9-2708D93AA0D3}" type="presOf" srcId="{888A945B-4EF6-4B26-99AC-444B27B81210}" destId="{B866DF76-69B5-4F0D-8F68-EB00B5C0CA6F}" srcOrd="0" destOrd="0" presId="urn:microsoft.com/office/officeart/2011/layout/HexagonRadial"/>
    <dgm:cxn modelId="{64C5FF9C-C810-4200-9213-D2848ED6FB9E}" srcId="{9F38DB04-31F4-4021-BDE1-30A77F16E37F}" destId="{888A945B-4EF6-4B26-99AC-444B27B81210}" srcOrd="1" destOrd="0" parTransId="{88E4AAA5-DA33-47C6-A493-7DCE2A32CF8A}" sibTransId="{41DD6282-29E0-4510-AA2A-0C1AE7F8BF4A}"/>
    <dgm:cxn modelId="{82EF0D07-B302-4C8D-AD59-0EAB541C2809}" type="presOf" srcId="{E648F030-6F4A-4812-B9EF-E7C6DD279074}" destId="{67F533FE-B5AA-42BD-9E92-6AA599769A6D}" srcOrd="0" destOrd="0" presId="urn:microsoft.com/office/officeart/2011/layout/HexagonRadial"/>
    <dgm:cxn modelId="{C3965EBA-EF08-44C7-953D-D876D3B9B057}" type="presOf" srcId="{72FD5073-48BA-44BD-BE7F-36D3A6D83243}" destId="{FAF8EA05-EFB7-42CE-A413-76831F6164E4}" srcOrd="0" destOrd="0" presId="urn:microsoft.com/office/officeart/2011/layout/HexagonRadial"/>
    <dgm:cxn modelId="{620669B4-B0BF-418C-9091-958B7025A992}" srcId="{9F38DB04-31F4-4021-BDE1-30A77F16E37F}" destId="{94CC7462-F31E-4F2E-A11B-164FD1B19429}" srcOrd="2" destOrd="0" parTransId="{DCA36850-0F10-4DEF-9127-6889E93343D8}" sibTransId="{10333AD9-CD97-4311-BD3B-2C5E80206E05}"/>
    <dgm:cxn modelId="{C3575E3B-49C4-40B6-9F49-5984525C499F}" srcId="{9F38DB04-31F4-4021-BDE1-30A77F16E37F}" destId="{7CF74277-B598-4447-A90E-2E8F3E0CF083}" srcOrd="5" destOrd="0" parTransId="{E298D349-29A2-4108-93B6-8712350EC190}" sibTransId="{23CA6154-403E-40AD-BD8A-F377A9453459}"/>
    <dgm:cxn modelId="{1F7B1385-505F-4891-8C32-FFDF3A9C747A}" srcId="{E648F030-6F4A-4812-B9EF-E7C6DD279074}" destId="{9F38DB04-31F4-4021-BDE1-30A77F16E37F}" srcOrd="0" destOrd="0" parTransId="{4F1D4958-45CB-4AF2-B8EE-23A825B7D8AF}" sibTransId="{782861B3-A50E-49F3-B48C-2B78A0010FEC}"/>
    <dgm:cxn modelId="{334077DA-9446-4027-ABE4-3D5946D789E8}" type="presParOf" srcId="{67F533FE-B5AA-42BD-9E92-6AA599769A6D}" destId="{6E2DBD1C-01A0-4BFB-B4BD-B4222B9E5FF4}" srcOrd="0" destOrd="0" presId="urn:microsoft.com/office/officeart/2011/layout/HexagonRadial"/>
    <dgm:cxn modelId="{88424A3C-186F-4AE2-A67F-F38D23319A93}" type="presParOf" srcId="{67F533FE-B5AA-42BD-9E92-6AA599769A6D}" destId="{CCF277FE-5762-4286-A1AC-8C3E6BD04D99}" srcOrd="1" destOrd="0" presId="urn:microsoft.com/office/officeart/2011/layout/HexagonRadial"/>
    <dgm:cxn modelId="{85CCD48C-0522-4256-A82C-FF67C216D171}" type="presParOf" srcId="{CCF277FE-5762-4286-A1AC-8C3E6BD04D99}" destId="{711E60AE-5CDB-446C-810A-F8905DF20C65}" srcOrd="0" destOrd="0" presId="urn:microsoft.com/office/officeart/2011/layout/HexagonRadial"/>
    <dgm:cxn modelId="{ACDE1DF9-8E04-4D29-9E91-F80A37074123}" type="presParOf" srcId="{67F533FE-B5AA-42BD-9E92-6AA599769A6D}" destId="{7A79620E-4F43-403B-9376-EBE58D892D6D}" srcOrd="2" destOrd="0" presId="urn:microsoft.com/office/officeart/2011/layout/HexagonRadial"/>
    <dgm:cxn modelId="{5F66740D-C1B1-4202-A5B7-3A8B50CB5BF1}" type="presParOf" srcId="{67F533FE-B5AA-42BD-9E92-6AA599769A6D}" destId="{8485FE86-6658-4ACC-8C0E-978EBB8901AF}" srcOrd="3" destOrd="0" presId="urn:microsoft.com/office/officeart/2011/layout/HexagonRadial"/>
    <dgm:cxn modelId="{76A3DD9A-CEAD-4C23-9B43-CE9A93A8DD1A}" type="presParOf" srcId="{8485FE86-6658-4ACC-8C0E-978EBB8901AF}" destId="{04237EC9-17B7-462A-B890-791805ADE687}" srcOrd="0" destOrd="0" presId="urn:microsoft.com/office/officeart/2011/layout/HexagonRadial"/>
    <dgm:cxn modelId="{2472D124-FF8E-4946-B522-B5A8FE8F06C5}" type="presParOf" srcId="{67F533FE-B5AA-42BD-9E92-6AA599769A6D}" destId="{B866DF76-69B5-4F0D-8F68-EB00B5C0CA6F}" srcOrd="4" destOrd="0" presId="urn:microsoft.com/office/officeart/2011/layout/HexagonRadial"/>
    <dgm:cxn modelId="{21BAC4DF-1D01-4E0D-9A62-6716BB81339B}" type="presParOf" srcId="{67F533FE-B5AA-42BD-9E92-6AA599769A6D}" destId="{4C709EF1-BAF2-4F93-895D-CDAE8576FBDB}" srcOrd="5" destOrd="0" presId="urn:microsoft.com/office/officeart/2011/layout/HexagonRadial"/>
    <dgm:cxn modelId="{4DC82FEB-CE92-42DF-AA1B-CB09BB4C2188}" type="presParOf" srcId="{4C709EF1-BAF2-4F93-895D-CDAE8576FBDB}" destId="{56BF6909-3BF0-4C34-BB70-0E494951B039}" srcOrd="0" destOrd="0" presId="urn:microsoft.com/office/officeart/2011/layout/HexagonRadial"/>
    <dgm:cxn modelId="{9AB43AD0-788F-4B5E-A598-2DAF1561D477}" type="presParOf" srcId="{67F533FE-B5AA-42BD-9E92-6AA599769A6D}" destId="{B2BD6E23-D906-4D68-A579-07A68D8527C2}" srcOrd="6" destOrd="0" presId="urn:microsoft.com/office/officeart/2011/layout/HexagonRadial"/>
    <dgm:cxn modelId="{D4D11FF4-E76B-4212-BC4D-A2204D416C28}" type="presParOf" srcId="{67F533FE-B5AA-42BD-9E92-6AA599769A6D}" destId="{A4C33BF0-0E31-4D18-BC42-EDCFF54BBD94}" srcOrd="7" destOrd="0" presId="urn:microsoft.com/office/officeart/2011/layout/HexagonRadial"/>
    <dgm:cxn modelId="{5F640824-3ED8-4843-8309-FC3D5DAA21FB}" type="presParOf" srcId="{A4C33BF0-0E31-4D18-BC42-EDCFF54BBD94}" destId="{80D541BA-D001-4E8A-8B76-72150C629D7D}" srcOrd="0" destOrd="0" presId="urn:microsoft.com/office/officeart/2011/layout/HexagonRadial"/>
    <dgm:cxn modelId="{8C3DC94F-56F9-4CFD-9C04-B709BD23ED1C}" type="presParOf" srcId="{67F533FE-B5AA-42BD-9E92-6AA599769A6D}" destId="{FAF8EA05-EFB7-42CE-A413-76831F6164E4}" srcOrd="8" destOrd="0" presId="urn:microsoft.com/office/officeart/2011/layout/HexagonRadial"/>
    <dgm:cxn modelId="{23C953F1-5B09-41AE-BDCE-E976272E15B3}" type="presParOf" srcId="{67F533FE-B5AA-42BD-9E92-6AA599769A6D}" destId="{5524CCD5-4784-403F-9099-E2E0F4D85C7A}" srcOrd="9" destOrd="0" presId="urn:microsoft.com/office/officeart/2011/layout/HexagonRadial"/>
    <dgm:cxn modelId="{937C7681-A9C7-4840-8351-E5ACCEBBC9FE}" type="presParOf" srcId="{5524CCD5-4784-403F-9099-E2E0F4D85C7A}" destId="{F15917CD-5B1E-45AE-80E0-1CC1700CA7A5}" srcOrd="0" destOrd="0" presId="urn:microsoft.com/office/officeart/2011/layout/HexagonRadial"/>
    <dgm:cxn modelId="{66097559-7BC8-437D-8BEB-038A34BA3C3E}" type="presParOf" srcId="{67F533FE-B5AA-42BD-9E92-6AA599769A6D}" destId="{1E80EDDE-BE93-4D6E-BE76-0A049F48F52C}" srcOrd="10" destOrd="0" presId="urn:microsoft.com/office/officeart/2011/layout/HexagonRadial"/>
    <dgm:cxn modelId="{C57522E8-93AC-4DA8-8CE1-43A4B5A3A7AF}" type="presParOf" srcId="{67F533FE-B5AA-42BD-9E92-6AA599769A6D}" destId="{6E9E701B-BF4A-4CBA-ADED-D3DFD09B13C8}" srcOrd="11" destOrd="0" presId="urn:microsoft.com/office/officeart/2011/layout/HexagonRadial"/>
    <dgm:cxn modelId="{A511502D-84EC-4EE8-9073-456675E2FAEF}" type="presParOf" srcId="{6E9E701B-BF4A-4CBA-ADED-D3DFD09B13C8}" destId="{8BE4EFF6-2116-4542-89A9-AE172A23A1F2}" srcOrd="0" destOrd="0" presId="urn:microsoft.com/office/officeart/2011/layout/HexagonRadial"/>
    <dgm:cxn modelId="{9E5D4C6D-C9E7-4035-A8BC-C2CEDBFCBB13}" type="presParOf" srcId="{67F533FE-B5AA-42BD-9E92-6AA599769A6D}" destId="{E6BCE8E2-CD18-461F-8D1B-0A926B01C2FF}"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2DBD1C-01A0-4BFB-B4BD-B4222B9E5FF4}">
      <dsp:nvSpPr>
        <dsp:cNvPr id="0" name=""/>
        <dsp:cNvSpPr/>
      </dsp:nvSpPr>
      <dsp:spPr>
        <a:xfrm>
          <a:off x="4689650" y="2212390"/>
          <a:ext cx="2812044" cy="2432532"/>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Organic forming</a:t>
          </a:r>
          <a:endParaRPr lang="en-US" sz="1800" kern="1200" dirty="0"/>
        </a:p>
      </dsp:txBody>
      <dsp:txXfrm>
        <a:off x="5155645" y="2615495"/>
        <a:ext cx="1880054" cy="1626322"/>
      </dsp:txXfrm>
    </dsp:sp>
    <dsp:sp modelId="{04237EC9-17B7-462A-B890-791805ADE687}">
      <dsp:nvSpPr>
        <dsp:cNvPr id="0" name=""/>
        <dsp:cNvSpPr/>
      </dsp:nvSpPr>
      <dsp:spPr>
        <a:xfrm>
          <a:off x="6450530" y="1048588"/>
          <a:ext cx="1060976" cy="914171"/>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A79620E-4F43-403B-9376-EBE58D892D6D}">
      <dsp:nvSpPr>
        <dsp:cNvPr id="0" name=""/>
        <dsp:cNvSpPr/>
      </dsp:nvSpPr>
      <dsp:spPr>
        <a:xfrm>
          <a:off x="4948679" y="0"/>
          <a:ext cx="2304450" cy="1993620"/>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Green leaf manures</a:t>
          </a:r>
          <a:endParaRPr lang="en-US" sz="1800" kern="1200" dirty="0"/>
        </a:p>
      </dsp:txBody>
      <dsp:txXfrm>
        <a:off x="5330576" y="330385"/>
        <a:ext cx="1540656" cy="1332850"/>
      </dsp:txXfrm>
    </dsp:sp>
    <dsp:sp modelId="{56BF6909-3BF0-4C34-BB70-0E494951B039}">
      <dsp:nvSpPr>
        <dsp:cNvPr id="0" name=""/>
        <dsp:cNvSpPr/>
      </dsp:nvSpPr>
      <dsp:spPr>
        <a:xfrm>
          <a:off x="7688772" y="2757601"/>
          <a:ext cx="1060976" cy="914171"/>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866DF76-69B5-4F0D-8F68-EB00B5C0CA6F}">
      <dsp:nvSpPr>
        <dsp:cNvPr id="0" name=""/>
        <dsp:cNvSpPr/>
      </dsp:nvSpPr>
      <dsp:spPr>
        <a:xfrm>
          <a:off x="7062128" y="1226210"/>
          <a:ext cx="2304450" cy="1993620"/>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Crop rotation </a:t>
          </a:r>
          <a:endParaRPr lang="en-US" sz="1800" kern="1200" dirty="0"/>
        </a:p>
      </dsp:txBody>
      <dsp:txXfrm>
        <a:off x="7444025" y="1556595"/>
        <a:ext cx="1540656" cy="1332850"/>
      </dsp:txXfrm>
    </dsp:sp>
    <dsp:sp modelId="{80D541BA-D001-4E8A-8B76-72150C629D7D}">
      <dsp:nvSpPr>
        <dsp:cNvPr id="0" name=""/>
        <dsp:cNvSpPr/>
      </dsp:nvSpPr>
      <dsp:spPr>
        <a:xfrm>
          <a:off x="6828609" y="4686757"/>
          <a:ext cx="1060976" cy="914171"/>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2BD6E23-D906-4D68-A579-07A68D8527C2}">
      <dsp:nvSpPr>
        <dsp:cNvPr id="0" name=""/>
        <dsp:cNvSpPr/>
      </dsp:nvSpPr>
      <dsp:spPr>
        <a:xfrm>
          <a:off x="7062128" y="3636797"/>
          <a:ext cx="2304450" cy="1993620"/>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Biological management</a:t>
          </a:r>
          <a:endParaRPr lang="en-US" sz="1800" kern="1200" dirty="0"/>
        </a:p>
      </dsp:txBody>
      <dsp:txXfrm>
        <a:off x="7444025" y="3967182"/>
        <a:ext cx="1540656" cy="1332850"/>
      </dsp:txXfrm>
    </dsp:sp>
    <dsp:sp modelId="{F15917CD-5B1E-45AE-80E0-1CC1700CA7A5}">
      <dsp:nvSpPr>
        <dsp:cNvPr id="0" name=""/>
        <dsp:cNvSpPr/>
      </dsp:nvSpPr>
      <dsp:spPr>
        <a:xfrm>
          <a:off x="4694882" y="4887010"/>
          <a:ext cx="1060976" cy="914171"/>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AF8EA05-EFB7-42CE-A413-76831F6164E4}">
      <dsp:nvSpPr>
        <dsp:cNvPr id="0" name=""/>
        <dsp:cNvSpPr/>
      </dsp:nvSpPr>
      <dsp:spPr>
        <a:xfrm>
          <a:off x="4948679" y="4864379"/>
          <a:ext cx="2304450" cy="1993620"/>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Animal husbandry</a:t>
          </a:r>
          <a:endParaRPr lang="en-US" sz="1800" kern="1200" dirty="0"/>
        </a:p>
      </dsp:txBody>
      <dsp:txXfrm>
        <a:off x="5330576" y="5194764"/>
        <a:ext cx="1540656" cy="1332850"/>
      </dsp:txXfrm>
    </dsp:sp>
    <dsp:sp modelId="{8BE4EFF6-2116-4542-89A9-AE172A23A1F2}">
      <dsp:nvSpPr>
        <dsp:cNvPr id="0" name=""/>
        <dsp:cNvSpPr/>
      </dsp:nvSpPr>
      <dsp:spPr>
        <a:xfrm>
          <a:off x="3436363" y="3178682"/>
          <a:ext cx="1060976" cy="914171"/>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E80EDDE-BE93-4D6E-BE76-0A049F48F52C}">
      <dsp:nvSpPr>
        <dsp:cNvPr id="0" name=""/>
        <dsp:cNvSpPr/>
      </dsp:nvSpPr>
      <dsp:spPr>
        <a:xfrm>
          <a:off x="2825419" y="3638168"/>
          <a:ext cx="2304450" cy="1993620"/>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Bio fertilizers</a:t>
          </a:r>
          <a:endParaRPr lang="en-US" sz="1800" kern="1200" dirty="0"/>
        </a:p>
      </dsp:txBody>
      <dsp:txXfrm>
        <a:off x="3207316" y="3968553"/>
        <a:ext cx="1540656" cy="1332850"/>
      </dsp:txXfrm>
    </dsp:sp>
    <dsp:sp modelId="{E6BCE8E2-CD18-461F-8D1B-0A926B01C2FF}">
      <dsp:nvSpPr>
        <dsp:cNvPr id="0" name=""/>
        <dsp:cNvSpPr/>
      </dsp:nvSpPr>
      <dsp:spPr>
        <a:xfrm>
          <a:off x="2825419" y="1223467"/>
          <a:ext cx="2304450" cy="1993620"/>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err="1" smtClean="0"/>
            <a:t>Vermicompost</a:t>
          </a:r>
          <a:r>
            <a:rPr lang="en-US" sz="1800" kern="1200" dirty="0" smtClean="0"/>
            <a:t> and manures </a:t>
          </a:r>
          <a:endParaRPr lang="en-US" sz="1800" kern="1200" dirty="0"/>
        </a:p>
      </dsp:txBody>
      <dsp:txXfrm>
        <a:off x="3207316" y="1553852"/>
        <a:ext cx="1540656" cy="1332850"/>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474134"/>
            <a:ext cx="7766936" cy="3352800"/>
          </a:xfrm>
        </p:spPr>
        <p:txBody>
          <a:bodyPr/>
          <a:lstStyle/>
          <a:p>
            <a:r>
              <a:rPr lang="en-US" dirty="0" smtClean="0"/>
              <a:t>					 </a:t>
            </a:r>
            <a:br>
              <a:rPr lang="en-US" dirty="0" smtClean="0"/>
            </a:br>
            <a:r>
              <a:rPr lang="en-US" dirty="0" smtClean="0"/>
              <a:t> </a:t>
            </a:r>
            <a:endParaRPr lang="en-US" dirty="0"/>
          </a:p>
        </p:txBody>
      </p:sp>
      <p:sp>
        <p:nvSpPr>
          <p:cNvPr id="3" name="Subtitle 2"/>
          <p:cNvSpPr>
            <a:spLocks noGrp="1"/>
          </p:cNvSpPr>
          <p:nvPr>
            <p:ph type="subTitle" idx="1"/>
          </p:nvPr>
        </p:nvSpPr>
        <p:spPr/>
        <p:txBody>
          <a:bodyPr/>
          <a:lstStyle/>
          <a:p>
            <a:endParaRPr lang="en-US"/>
          </a:p>
        </p:txBody>
      </p:sp>
      <p:pic>
        <p:nvPicPr>
          <p:cNvPr id="1028" name="Picture 4" descr="http://tse1.mm.bing.net/th?&amp;id=OIP.Mfa53f3d1e45db54422d8ff747ad8b101o0&amp;w=300&amp;h=225&amp;c=0&amp;pid=1.9&amp;rs=0&amp;p=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191" y="0"/>
            <a:ext cx="12271022"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83796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vermicompost</a:t>
            </a:r>
            <a:endParaRPr lang="en-US" dirty="0"/>
          </a:p>
        </p:txBody>
      </p:sp>
      <p:pic>
        <p:nvPicPr>
          <p:cNvPr id="2050" name="Picture 2" descr="https://upload.wikimedia.org/wikipedia/commons/thumb/3/32/Worm.casts.jpg/330px-Worm.casts.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210614"/>
            <a:ext cx="12191999" cy="5647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95131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descr="http://3.bp.blogspot.com/-fPRJOkELEe4/UUWK2vQpI4I/AAAAAAAAA0A/-6SAWIv5Zzg/s1600/compost.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90152"/>
            <a:ext cx="12192000" cy="6864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5874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100" name="Picture 4" descr="http://tse1.mm.bing.net/th?&amp;id=OIP.M51bde2db84f7448e620ce3eebae69c71o0&amp;w=229&amp;h=154&amp;c=0&amp;pid=1.9&amp;rs=0&amp;p=0"/>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2879"/>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34355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Principals of organic forming</a:t>
            </a:r>
            <a:endParaRPr lang="en-US" dirty="0"/>
          </a:p>
        </p:txBody>
      </p:sp>
      <p:sp>
        <p:nvSpPr>
          <p:cNvPr id="3" name="Content Placeholder 2"/>
          <p:cNvSpPr>
            <a:spLocks noGrp="1"/>
          </p:cNvSpPr>
          <p:nvPr>
            <p:ph idx="1"/>
          </p:nvPr>
        </p:nvSpPr>
        <p:spPr>
          <a:xfrm>
            <a:off x="677334" y="1388533"/>
            <a:ext cx="8596668" cy="4842934"/>
          </a:xfrm>
        </p:spPr>
        <p:txBody>
          <a:bodyPr>
            <a:normAutofit/>
          </a:bodyPr>
          <a:lstStyle/>
          <a:p>
            <a:pPr fontAlgn="base"/>
            <a:r>
              <a:rPr lang="en-US" dirty="0"/>
              <a:t>P</a:t>
            </a:r>
            <a:r>
              <a:rPr lang="en-US" dirty="0" smtClean="0"/>
              <a:t>rotect </a:t>
            </a:r>
            <a:r>
              <a:rPr lang="en-US" dirty="0"/>
              <a:t>the environment, minimize soil degradation and erosion, decrease pollution, optimize biological productivity and promote a sound state of health</a:t>
            </a:r>
          </a:p>
          <a:p>
            <a:pPr fontAlgn="base"/>
            <a:r>
              <a:rPr lang="en-US" dirty="0"/>
              <a:t>M</a:t>
            </a:r>
            <a:r>
              <a:rPr lang="en-US" dirty="0" smtClean="0"/>
              <a:t>aintain </a:t>
            </a:r>
            <a:r>
              <a:rPr lang="en-US" dirty="0"/>
              <a:t>long-term soil fertility by optimizing conditions for biological activity within the soil</a:t>
            </a:r>
          </a:p>
          <a:p>
            <a:pPr fontAlgn="base"/>
            <a:r>
              <a:rPr lang="en-US" dirty="0"/>
              <a:t>M</a:t>
            </a:r>
            <a:r>
              <a:rPr lang="en-US" dirty="0" smtClean="0"/>
              <a:t>aintain </a:t>
            </a:r>
            <a:r>
              <a:rPr lang="en-US" dirty="0"/>
              <a:t>biological diversity within the system</a:t>
            </a:r>
          </a:p>
          <a:p>
            <a:pPr fontAlgn="base"/>
            <a:r>
              <a:rPr lang="en-US" dirty="0"/>
              <a:t>R</a:t>
            </a:r>
            <a:r>
              <a:rPr lang="en-US" dirty="0" smtClean="0"/>
              <a:t>ecycle </a:t>
            </a:r>
            <a:r>
              <a:rPr lang="en-US" dirty="0"/>
              <a:t>materials and resources to the greatest extent possible within the enterprise</a:t>
            </a:r>
          </a:p>
          <a:p>
            <a:pPr fontAlgn="base"/>
            <a:r>
              <a:rPr lang="en-US" dirty="0"/>
              <a:t>P</a:t>
            </a:r>
            <a:r>
              <a:rPr lang="en-US" dirty="0" smtClean="0"/>
              <a:t>rovide </a:t>
            </a:r>
            <a:r>
              <a:rPr lang="en-US" dirty="0"/>
              <a:t>attentive care that promotes the health and meets the </a:t>
            </a:r>
            <a:r>
              <a:rPr lang="en-US" dirty="0" err="1"/>
              <a:t>behavioural</a:t>
            </a:r>
            <a:r>
              <a:rPr lang="en-US" dirty="0"/>
              <a:t> needs of livestock</a:t>
            </a:r>
          </a:p>
          <a:p>
            <a:pPr fontAlgn="base"/>
            <a:r>
              <a:rPr lang="en-US" dirty="0"/>
              <a:t>P</a:t>
            </a:r>
            <a:r>
              <a:rPr lang="en-US" dirty="0" smtClean="0"/>
              <a:t>repare </a:t>
            </a:r>
            <a:r>
              <a:rPr lang="en-US" dirty="0"/>
              <a:t>organic products, emphasizing careful processing, and handling methods in order to maintain the organic integrity and vital qualities of the products at all stages of production</a:t>
            </a:r>
          </a:p>
          <a:p>
            <a:pPr fontAlgn="base"/>
            <a:r>
              <a:rPr lang="en-US" dirty="0"/>
              <a:t>R</a:t>
            </a:r>
            <a:r>
              <a:rPr lang="en-US" dirty="0" smtClean="0"/>
              <a:t>ely </a:t>
            </a:r>
            <a:r>
              <a:rPr lang="en-US" dirty="0"/>
              <a:t>on renewable resources in locally organized agricultural systems</a:t>
            </a:r>
          </a:p>
          <a:p>
            <a:endParaRPr lang="en-US" dirty="0"/>
          </a:p>
        </p:txBody>
      </p:sp>
    </p:spTree>
    <p:extLst>
      <p:ext uri="{BB962C8B-B14F-4D97-AF65-F5344CB8AC3E}">
        <p14:creationId xmlns:p14="http://schemas.microsoft.com/office/powerpoint/2010/main" val="7899001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b="1" dirty="0"/>
              <a:t>Why Farm Organically?</a:t>
            </a:r>
          </a:p>
        </p:txBody>
      </p:sp>
      <p:sp>
        <p:nvSpPr>
          <p:cNvPr id="3" name="Content Placeholder 2"/>
          <p:cNvSpPr>
            <a:spLocks noGrp="1"/>
          </p:cNvSpPr>
          <p:nvPr>
            <p:ph idx="1"/>
          </p:nvPr>
        </p:nvSpPr>
        <p:spPr>
          <a:xfrm>
            <a:off x="677334" y="1498601"/>
            <a:ext cx="8596668" cy="4542762"/>
          </a:xfrm>
        </p:spPr>
        <p:txBody>
          <a:bodyPr/>
          <a:lstStyle/>
          <a:p>
            <a:r>
              <a:rPr lang="en-US" dirty="0"/>
              <a:t>The main reasons farmers state for wanting to farm organically are their concerns for the environment and about working with agricultural chemicals in conventional farming systems</a:t>
            </a:r>
            <a:r>
              <a:rPr lang="en-US" dirty="0" smtClean="0"/>
              <a:t>.</a:t>
            </a:r>
          </a:p>
          <a:p>
            <a:pPr fontAlgn="base"/>
            <a:r>
              <a:rPr lang="en-US" dirty="0" smtClean="0"/>
              <a:t> </a:t>
            </a:r>
            <a:r>
              <a:rPr lang="en-US" dirty="0"/>
              <a:t>There is also an issue with the amount of energy used in agriculture, since many farm chemicals require energy intensive manufacturing processes that rely heavily on fossil fuels. Organic farmers find their method of farming to be profitable and personally </a:t>
            </a:r>
            <a:r>
              <a:rPr lang="en-US" dirty="0" smtClean="0"/>
              <a:t>rewarding </a:t>
            </a:r>
          </a:p>
          <a:p>
            <a:pPr fontAlgn="base"/>
            <a:r>
              <a:rPr lang="en-US" b="1" dirty="0"/>
              <a:t>{</a:t>
            </a:r>
            <a:r>
              <a:rPr lang="en-US" b="1" dirty="0" smtClean="0">
                <a:solidFill>
                  <a:srgbClr val="FFFF00"/>
                </a:solidFill>
              </a:rPr>
              <a:t>Source </a:t>
            </a:r>
            <a:r>
              <a:rPr lang="en-US" b="1" dirty="0">
                <a:solidFill>
                  <a:srgbClr val="FFFF00"/>
                </a:solidFill>
              </a:rPr>
              <a:t>of </a:t>
            </a:r>
            <a:r>
              <a:rPr lang="en-US" b="1" dirty="0" smtClean="0">
                <a:solidFill>
                  <a:srgbClr val="FFFF00"/>
                </a:solidFill>
              </a:rPr>
              <a:t>Information COG </a:t>
            </a:r>
            <a:r>
              <a:rPr lang="en-US" b="1" dirty="0">
                <a:solidFill>
                  <a:srgbClr val="FFFF00"/>
                </a:solidFill>
              </a:rPr>
              <a:t>– Canadian Organic Growers Inc.</a:t>
            </a:r>
            <a:r>
              <a:rPr lang="en-US" dirty="0">
                <a:solidFill>
                  <a:srgbClr val="FFFF00"/>
                </a:solidFill>
              </a:rPr>
              <a:t/>
            </a:r>
            <a:br>
              <a:rPr lang="en-US" dirty="0">
                <a:solidFill>
                  <a:srgbClr val="FFFF00"/>
                </a:solidFill>
              </a:rPr>
            </a:br>
            <a:r>
              <a:rPr lang="en-US" dirty="0">
                <a:solidFill>
                  <a:srgbClr val="FFFF00"/>
                </a:solidFill>
              </a:rPr>
              <a:t>323 Chapel St., Ottawa ON K1N </a:t>
            </a:r>
            <a:r>
              <a:rPr lang="en-US" dirty="0" smtClean="0">
                <a:solidFill>
                  <a:srgbClr val="FFFF00"/>
                </a:solidFill>
              </a:rPr>
              <a:t>7Z2</a:t>
            </a:r>
            <a:r>
              <a:rPr lang="en-US" b="1" dirty="0" smtClean="0">
                <a:solidFill>
                  <a:srgbClr val="FFFF00"/>
                </a:solidFill>
              </a:rPr>
              <a:t>}</a:t>
            </a:r>
            <a:endParaRPr lang="en-US" dirty="0">
              <a:solidFill>
                <a:srgbClr val="FFFF00"/>
              </a:solidFill>
            </a:endParaRPr>
          </a:p>
        </p:txBody>
      </p:sp>
    </p:spTree>
    <p:extLst>
      <p:ext uri="{BB962C8B-B14F-4D97-AF65-F5344CB8AC3E}">
        <p14:creationId xmlns:p14="http://schemas.microsoft.com/office/powerpoint/2010/main" val="9608526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practices in organic forming</a:t>
            </a:r>
            <a:endParaRPr lang="en-US" dirty="0"/>
          </a:p>
        </p:txBody>
      </p:sp>
      <p:sp>
        <p:nvSpPr>
          <p:cNvPr id="7" name="Content Placeholder 6"/>
          <p:cNvSpPr>
            <a:spLocks noGrp="1"/>
          </p:cNvSpPr>
          <p:nvPr>
            <p:ph idx="1"/>
          </p:nvPr>
        </p:nvSpPr>
        <p:spPr/>
        <p:txBody>
          <a:bodyPr>
            <a:normAutofit/>
          </a:bodyPr>
          <a:lstStyle/>
          <a:p>
            <a:r>
              <a:rPr lang="en-US" sz="2600" dirty="0"/>
              <a:t>Using cultivations within rotations </a:t>
            </a:r>
            <a:endParaRPr lang="en-US" sz="2600" dirty="0" smtClean="0"/>
          </a:p>
          <a:p>
            <a:pPr marL="457200" lvl="1" indent="0">
              <a:buNone/>
            </a:pPr>
            <a:r>
              <a:rPr lang="en-US" dirty="0" smtClean="0"/>
              <a:t> </a:t>
            </a:r>
            <a:r>
              <a:rPr lang="en-US" dirty="0"/>
              <a:t>Cultivation has a number of purposes, including incorporation of manures and </a:t>
            </a:r>
            <a:r>
              <a:rPr lang="en-US" dirty="0" smtClean="0"/>
              <a:t>crop </a:t>
            </a:r>
            <a:r>
              <a:rPr lang="en-US" dirty="0"/>
              <a:t>residues and weed and disease control, as well as preparation of a seedbed for </a:t>
            </a:r>
            <a:r>
              <a:rPr lang="en-US" dirty="0" smtClean="0"/>
              <a:t>crops </a:t>
            </a:r>
            <a:r>
              <a:rPr lang="en-US" dirty="0"/>
              <a:t>and for remediation of damaged soil structure caused by trafficking </a:t>
            </a:r>
            <a:r>
              <a:rPr lang="en-US" dirty="0">
                <a:solidFill>
                  <a:srgbClr val="FFFF00"/>
                </a:solidFill>
              </a:rPr>
              <a:t>(Wild 1988</a:t>
            </a:r>
            <a:r>
              <a:rPr lang="en-US" dirty="0" smtClean="0">
                <a:solidFill>
                  <a:srgbClr val="FFFF00"/>
                </a:solidFill>
              </a:rPr>
              <a:t>).</a:t>
            </a:r>
          </a:p>
          <a:p>
            <a:pPr marL="457200" lvl="1" indent="0">
              <a:buNone/>
            </a:pPr>
            <a:r>
              <a:rPr lang="en-US" dirty="0" smtClean="0"/>
              <a:t> The  </a:t>
            </a:r>
            <a:r>
              <a:rPr lang="en-US" dirty="0"/>
              <a:t>choice of cultivation type will depend on both the principle aim and the soil type</a:t>
            </a:r>
            <a:r>
              <a:rPr lang="en-US" dirty="0" smtClean="0"/>
              <a:t>. </a:t>
            </a:r>
            <a:r>
              <a:rPr lang="en-US" dirty="0"/>
              <a:t>Organic systems tend to </a:t>
            </a:r>
            <a:r>
              <a:rPr lang="en-US" dirty="0" err="1"/>
              <a:t>utilise</a:t>
            </a:r>
            <a:r>
              <a:rPr lang="en-US" dirty="0"/>
              <a:t> shallow rather than </a:t>
            </a:r>
            <a:r>
              <a:rPr lang="en-US" dirty="0" smtClean="0"/>
              <a:t>deep ploughing</a:t>
            </a:r>
            <a:r>
              <a:rPr lang="en-US" dirty="0"/>
              <a:t>, as this </a:t>
            </a:r>
            <a:r>
              <a:rPr lang="en-US" dirty="0" smtClean="0"/>
              <a:t>retains crop </a:t>
            </a:r>
            <a:r>
              <a:rPr lang="en-US" dirty="0"/>
              <a:t>residues near the soil surface, where they break down more rapidly and </a:t>
            </a:r>
            <a:r>
              <a:rPr lang="en-US" dirty="0" smtClean="0"/>
              <a:t>where </a:t>
            </a:r>
            <a:r>
              <a:rPr lang="en-US" dirty="0"/>
              <a:t>most rooting occurs, while achieving sufficient aeration </a:t>
            </a:r>
            <a:r>
              <a:rPr lang="en-US" dirty="0" smtClean="0">
                <a:solidFill>
                  <a:srgbClr val="FFFF00"/>
                </a:solidFill>
              </a:rPr>
              <a:t>( </a:t>
            </a:r>
            <a:r>
              <a:rPr lang="en-US" dirty="0">
                <a:solidFill>
                  <a:srgbClr val="FFFF00"/>
                </a:solidFill>
              </a:rPr>
              <a:t>Lampkin </a:t>
            </a:r>
            <a:r>
              <a:rPr lang="en-US" dirty="0" smtClean="0">
                <a:solidFill>
                  <a:srgbClr val="FFFF00"/>
                </a:solidFill>
              </a:rPr>
              <a:t>&amp; </a:t>
            </a:r>
            <a:r>
              <a:rPr lang="en-US" dirty="0">
                <a:solidFill>
                  <a:srgbClr val="FFFF00"/>
                </a:solidFill>
              </a:rPr>
              <a:t>Measures 1999).</a:t>
            </a:r>
            <a:r>
              <a:rPr lang="en-US" dirty="0"/>
              <a:t> Cultivation itself leads to an increase in nutrient availability</a:t>
            </a:r>
            <a:r>
              <a:rPr lang="en-US" dirty="0" smtClean="0"/>
              <a:t>, </a:t>
            </a:r>
            <a:r>
              <a:rPr lang="en-US" dirty="0"/>
              <a:t>particularly N, as microbial activity is stimulated and organic matter breakdown</a:t>
            </a:r>
          </a:p>
          <a:p>
            <a:pPr marL="0" indent="0">
              <a:buNone/>
            </a:pPr>
            <a:endParaRPr lang="en-US" dirty="0"/>
          </a:p>
        </p:txBody>
      </p:sp>
    </p:spTree>
    <p:extLst>
      <p:ext uri="{BB962C8B-B14F-4D97-AF65-F5344CB8AC3E}">
        <p14:creationId xmlns:p14="http://schemas.microsoft.com/office/powerpoint/2010/main" val="4041206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a:xfrm>
            <a:off x="677334" y="1435101"/>
            <a:ext cx="8596668" cy="4606262"/>
          </a:xfrm>
        </p:spPr>
        <p:txBody>
          <a:bodyPr/>
          <a:lstStyle/>
          <a:p>
            <a:r>
              <a:rPr lang="en-US" dirty="0"/>
              <a:t>Mechanical weed control can thus provide a mid-season boost to crops by </a:t>
            </a:r>
            <a:r>
              <a:rPr lang="en-US" dirty="0" smtClean="0"/>
              <a:t>stimulating </a:t>
            </a:r>
            <a:r>
              <a:rPr lang="en-US" dirty="0"/>
              <a:t>mineralization although at other times additional stimulation of mineralization </a:t>
            </a:r>
            <a:r>
              <a:rPr lang="en-US" dirty="0" smtClean="0"/>
              <a:t>may </a:t>
            </a:r>
            <a:r>
              <a:rPr lang="en-US" dirty="0"/>
              <a:t>cause losses by leaching or denitrification. Intensive cultivation to control weeds </a:t>
            </a:r>
            <a:r>
              <a:rPr lang="en-US" dirty="0" smtClean="0"/>
              <a:t>may </a:t>
            </a:r>
            <a:r>
              <a:rPr lang="en-US" dirty="0"/>
              <a:t>also be counterproductive if soil compaction </a:t>
            </a:r>
            <a:r>
              <a:rPr lang="en-US" dirty="0" smtClean="0"/>
              <a:t>occur </a:t>
            </a:r>
            <a:r>
              <a:rPr lang="en-US" dirty="0">
                <a:solidFill>
                  <a:srgbClr val="FFFF00"/>
                </a:solidFill>
              </a:rPr>
              <a:t>(</a:t>
            </a:r>
            <a:r>
              <a:rPr lang="en-US" dirty="0" err="1">
                <a:solidFill>
                  <a:srgbClr val="FFFF00"/>
                </a:solidFill>
              </a:rPr>
              <a:t>Liebman</a:t>
            </a:r>
            <a:r>
              <a:rPr lang="en-US" dirty="0">
                <a:solidFill>
                  <a:srgbClr val="FFFF00"/>
                </a:solidFill>
              </a:rPr>
              <a:t> &amp; </a:t>
            </a:r>
            <a:r>
              <a:rPr lang="en-US" dirty="0" err="1">
                <a:solidFill>
                  <a:srgbClr val="FFFF00"/>
                </a:solidFill>
              </a:rPr>
              <a:t>Dyck</a:t>
            </a:r>
            <a:r>
              <a:rPr lang="en-US" dirty="0">
                <a:solidFill>
                  <a:srgbClr val="FFFF00"/>
                </a:solidFill>
              </a:rPr>
              <a:t> </a:t>
            </a:r>
            <a:r>
              <a:rPr lang="en-US" dirty="0" smtClean="0">
                <a:solidFill>
                  <a:srgbClr val="FFFF00"/>
                </a:solidFill>
              </a:rPr>
              <a:t>1993)</a:t>
            </a:r>
            <a:r>
              <a:rPr lang="en-US" dirty="0" smtClean="0"/>
              <a:t> </a:t>
            </a:r>
            <a:endParaRPr lang="en-US" dirty="0"/>
          </a:p>
        </p:txBody>
      </p:sp>
    </p:spTree>
    <p:extLst>
      <p:ext uri="{BB962C8B-B14F-4D97-AF65-F5344CB8AC3E}">
        <p14:creationId xmlns:p14="http://schemas.microsoft.com/office/powerpoint/2010/main" val="15779107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Soil management</a:t>
            </a:r>
            <a:br>
              <a:rPr lang="en-US" b="1" dirty="0"/>
            </a:br>
            <a:endParaRPr lang="en-US" dirty="0"/>
          </a:p>
        </p:txBody>
      </p:sp>
      <p:sp>
        <p:nvSpPr>
          <p:cNvPr id="3" name="Content Placeholder 2"/>
          <p:cNvSpPr>
            <a:spLocks noGrp="1"/>
          </p:cNvSpPr>
          <p:nvPr>
            <p:ph idx="1"/>
          </p:nvPr>
        </p:nvSpPr>
        <p:spPr>
          <a:xfrm>
            <a:off x="677334" y="1591733"/>
            <a:ext cx="8596668" cy="4449629"/>
          </a:xfrm>
        </p:spPr>
        <p:txBody>
          <a:bodyPr/>
          <a:lstStyle/>
          <a:p>
            <a:r>
              <a:rPr lang="en-US" dirty="0"/>
              <a:t>Organic farming relies heavily on the natural breakdown of organic matter, using techniques like green </a:t>
            </a:r>
            <a:r>
              <a:rPr lang="en-US" dirty="0" smtClean="0"/>
              <a:t>manure</a:t>
            </a:r>
            <a:r>
              <a:rPr lang="en-US" dirty="0"/>
              <a:t> </a:t>
            </a:r>
            <a:r>
              <a:rPr lang="en-US" dirty="0" smtClean="0"/>
              <a:t>and composting</a:t>
            </a:r>
            <a:r>
              <a:rPr lang="en-US" dirty="0"/>
              <a:t>, to replace nutrients taken from the soil by previous crops. </a:t>
            </a:r>
            <a:endParaRPr lang="en-US" dirty="0" smtClean="0"/>
          </a:p>
          <a:p>
            <a:r>
              <a:rPr lang="en-US" dirty="0" smtClean="0"/>
              <a:t>This </a:t>
            </a:r>
            <a:r>
              <a:rPr lang="en-US" dirty="0"/>
              <a:t>biological process, driven </a:t>
            </a:r>
            <a:r>
              <a:rPr lang="en-US" dirty="0" smtClean="0"/>
              <a:t>by microorganisms</a:t>
            </a:r>
            <a:r>
              <a:rPr lang="en-US" dirty="0"/>
              <a:t> such as mycorrhiza, allows the natural production of nutrients in the soil throughout the growing </a:t>
            </a:r>
            <a:r>
              <a:rPr lang="en-US" dirty="0" smtClean="0"/>
              <a:t>season</a:t>
            </a:r>
          </a:p>
          <a:p>
            <a:pPr marL="0" indent="0">
              <a:buNone/>
            </a:pPr>
            <a:r>
              <a:rPr lang="en-US" dirty="0" smtClean="0"/>
              <a:t>                                                                                     </a:t>
            </a:r>
            <a:r>
              <a:rPr lang="en-US" dirty="0">
                <a:solidFill>
                  <a:srgbClr val="FFFF00"/>
                </a:solidFill>
              </a:rPr>
              <a:t>(</a:t>
            </a:r>
            <a:r>
              <a:rPr lang="en-US" dirty="0" err="1">
                <a:solidFill>
                  <a:srgbClr val="FFFF00"/>
                </a:solidFill>
              </a:rPr>
              <a:t>Handayanto</a:t>
            </a:r>
            <a:r>
              <a:rPr lang="en-US" dirty="0">
                <a:solidFill>
                  <a:srgbClr val="FFFF00"/>
                </a:solidFill>
              </a:rPr>
              <a:t> et al. 1997) </a:t>
            </a:r>
            <a:endParaRPr lang="en-US" dirty="0" smtClean="0"/>
          </a:p>
          <a:p>
            <a:r>
              <a:rPr lang="en-US" dirty="0"/>
              <a:t> Organic farming uses a variety of methods to improve soil </a:t>
            </a:r>
            <a:r>
              <a:rPr lang="en-US" dirty="0" smtClean="0"/>
              <a:t>fertility.</a:t>
            </a:r>
          </a:p>
          <a:p>
            <a:r>
              <a:rPr lang="en-US" dirty="0" smtClean="0"/>
              <a:t> </a:t>
            </a:r>
            <a:r>
              <a:rPr lang="en-US" dirty="0"/>
              <a:t>By reducing tillage, soil is not inverted and exposed to air; less carbon is lost to the atmosphere resulting in more soil organic carbon. </a:t>
            </a:r>
          </a:p>
        </p:txBody>
      </p:sp>
    </p:spTree>
    <p:extLst>
      <p:ext uri="{BB962C8B-B14F-4D97-AF65-F5344CB8AC3E}">
        <p14:creationId xmlns:p14="http://schemas.microsoft.com/office/powerpoint/2010/main" val="32049175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WEED MANAGEMENT </a:t>
            </a:r>
            <a:endParaRPr lang="en-US" dirty="0"/>
          </a:p>
        </p:txBody>
      </p:sp>
      <p:sp>
        <p:nvSpPr>
          <p:cNvPr id="3" name="Content Placeholder 2"/>
          <p:cNvSpPr>
            <a:spLocks noGrp="1"/>
          </p:cNvSpPr>
          <p:nvPr>
            <p:ph idx="1"/>
          </p:nvPr>
        </p:nvSpPr>
        <p:spPr>
          <a:xfrm>
            <a:off x="677334" y="1512711"/>
            <a:ext cx="8596668" cy="4528651"/>
          </a:xfrm>
        </p:spPr>
        <p:txBody>
          <a:bodyPr/>
          <a:lstStyle/>
          <a:p>
            <a:r>
              <a:rPr lang="en-US" dirty="0"/>
              <a:t>Organic weed management promotes weed suppression, rather than weed elimination, by enhancing crop </a:t>
            </a:r>
            <a:r>
              <a:rPr lang="en-US" dirty="0" smtClean="0"/>
              <a:t>competition.</a:t>
            </a:r>
          </a:p>
          <a:p>
            <a:r>
              <a:rPr lang="en-US" dirty="0"/>
              <a:t> Organic farmers </a:t>
            </a:r>
            <a:r>
              <a:rPr lang="en-US" dirty="0" smtClean="0"/>
              <a:t>integrate weed management. </a:t>
            </a:r>
          </a:p>
          <a:p>
            <a:r>
              <a:rPr lang="en-US" dirty="0" smtClean="0"/>
              <a:t>Organic </a:t>
            </a:r>
            <a:r>
              <a:rPr lang="en-US" dirty="0"/>
              <a:t>standards require rotation of annual </a:t>
            </a:r>
            <a:r>
              <a:rPr lang="en-US" dirty="0" err="1" smtClean="0"/>
              <a:t>crops,meaning</a:t>
            </a:r>
            <a:r>
              <a:rPr lang="en-US" dirty="0" smtClean="0"/>
              <a:t> </a:t>
            </a:r>
            <a:r>
              <a:rPr lang="en-US" dirty="0"/>
              <a:t>that a single crop cannot be grown in the same </a:t>
            </a:r>
            <a:r>
              <a:rPr lang="en-US" dirty="0" smtClean="0"/>
              <a:t>location.</a:t>
            </a:r>
          </a:p>
          <a:p>
            <a:r>
              <a:rPr lang="en-US" dirty="0" smtClean="0"/>
              <a:t> </a:t>
            </a:r>
            <a:r>
              <a:rPr lang="en-US" dirty="0"/>
              <a:t>Organic crop rotations frequently include weed-suppressive cover crops and crops with dissimilar life cycles to discourage weeds associated with a particular crop</a:t>
            </a:r>
            <a:r>
              <a:rPr lang="en-US" dirty="0" smtClean="0"/>
              <a:t>.</a:t>
            </a:r>
            <a:r>
              <a:rPr lang="en-US" dirty="0"/>
              <a:t> </a:t>
            </a:r>
          </a:p>
        </p:txBody>
      </p:sp>
    </p:spTree>
    <p:extLst>
      <p:ext uri="{BB962C8B-B14F-4D97-AF65-F5344CB8AC3E}">
        <p14:creationId xmlns:p14="http://schemas.microsoft.com/office/powerpoint/2010/main" val="20572106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Mechanical </a:t>
            </a:r>
            <a:r>
              <a:rPr lang="en-US" dirty="0"/>
              <a:t>weed control </a:t>
            </a:r>
          </a:p>
        </p:txBody>
      </p:sp>
      <p:sp>
        <p:nvSpPr>
          <p:cNvPr id="3" name="Content Placeholder 2"/>
          <p:cNvSpPr>
            <a:spLocks noGrp="1"/>
          </p:cNvSpPr>
          <p:nvPr>
            <p:ph idx="1"/>
          </p:nvPr>
        </p:nvSpPr>
        <p:spPr>
          <a:xfrm>
            <a:off x="677334" y="1388533"/>
            <a:ext cx="8596668" cy="4652830"/>
          </a:xfrm>
        </p:spPr>
        <p:txBody>
          <a:bodyPr/>
          <a:lstStyle/>
          <a:p>
            <a:r>
              <a:rPr lang="en-US" sz="2400" b="1" dirty="0"/>
              <a:t>Tillage </a:t>
            </a:r>
            <a:r>
              <a:rPr lang="en-US" dirty="0"/>
              <a:t>- Turning the soil between crops to incorporate crop residues and soil amendments; remove existing weed growth and prepare a seedbed for planting;  cultivation of row crops;</a:t>
            </a:r>
          </a:p>
          <a:p>
            <a:r>
              <a:rPr lang="en-US" dirty="0"/>
              <a:t>Mowing and cutting - Removing top growth of weeds;</a:t>
            </a:r>
          </a:p>
          <a:p>
            <a:r>
              <a:rPr lang="en-US" dirty="0"/>
              <a:t>Flame weeding and thermal weeding - Using heat to kill weeds;</a:t>
            </a:r>
          </a:p>
          <a:p>
            <a:r>
              <a:rPr lang="en-US" sz="2400" b="1" dirty="0"/>
              <a:t>Mulching</a:t>
            </a:r>
            <a:r>
              <a:rPr lang="en-US" dirty="0"/>
              <a:t> - Blocking weed emergence with organic materials, plastic films, or landscape </a:t>
            </a:r>
            <a:r>
              <a:rPr lang="en-US" dirty="0" smtClean="0"/>
              <a:t>fabric</a:t>
            </a:r>
            <a:endParaRPr lang="en-US" dirty="0"/>
          </a:p>
        </p:txBody>
      </p:sp>
    </p:spTree>
    <p:extLst>
      <p:ext uri="{BB962C8B-B14F-4D97-AF65-F5344CB8AC3E}">
        <p14:creationId xmlns:p14="http://schemas.microsoft.com/office/powerpoint/2010/main" val="5228340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a:t>
            </a:r>
          </a:p>
        </p:txBody>
      </p:sp>
      <p:sp>
        <p:nvSpPr>
          <p:cNvPr id="3" name="Content Placeholder 2"/>
          <p:cNvSpPr>
            <a:spLocks noGrp="1"/>
          </p:cNvSpPr>
          <p:nvPr>
            <p:ph idx="1"/>
          </p:nvPr>
        </p:nvSpPr>
        <p:spPr>
          <a:xfrm>
            <a:off x="677334" y="1451429"/>
            <a:ext cx="8596668" cy="4589933"/>
          </a:xfrm>
        </p:spPr>
        <p:txBody>
          <a:bodyPr>
            <a:normAutofit/>
          </a:bodyPr>
          <a:lstStyle/>
          <a:p>
            <a:pPr marL="0" indent="0">
              <a:buNone/>
            </a:pPr>
            <a:r>
              <a:rPr lang="en-US" sz="3200" b="1" dirty="0" smtClean="0"/>
              <a:t>           History and introduction of organic forming</a:t>
            </a:r>
            <a:endParaRPr lang="en-US" sz="3200" b="1" dirty="0"/>
          </a:p>
        </p:txBody>
      </p:sp>
    </p:spTree>
    <p:extLst>
      <p:ext uri="{BB962C8B-B14F-4D97-AF65-F5344CB8AC3E}">
        <p14:creationId xmlns:p14="http://schemas.microsoft.com/office/powerpoint/2010/main" val="33998844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mulching</a:t>
            </a:r>
            <a:endParaRPr lang="en-US" dirty="0"/>
          </a:p>
        </p:txBody>
      </p:sp>
      <p:pic>
        <p:nvPicPr>
          <p:cNvPr id="2050" name="Picture 2" descr="http://tse1.mm.bing.net/th?&amp;id=OIP.M1f9efc1636ffa7eac4d4e5ffcc7d7e1eo0&amp;w=299&amp;h=199&amp;c=0&amp;pid=1.9&amp;rs=0&amp;p=0"/>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168400"/>
            <a:ext cx="12191999" cy="568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99912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Tillage</a:t>
            </a:r>
            <a:br>
              <a:rPr lang="en-US" dirty="0" smtClean="0"/>
            </a:br>
            <a:endParaRPr lang="en-US" dirty="0"/>
          </a:p>
        </p:txBody>
      </p:sp>
      <p:pic>
        <p:nvPicPr>
          <p:cNvPr id="3078" name="Picture 6" descr="http://tse1.mm.bing.net/th?&amp;id=OIP.Mb68c65d3792489a40c393650ed9bc020o0&amp;w=198&amp;h=148&amp;c=0&amp;pid=1.9&amp;rs=0&amp;p=0"/>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253067"/>
            <a:ext cx="12192000" cy="57234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84220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Flame weeding</a:t>
            </a:r>
            <a:endParaRPr lang="en-US" dirty="0"/>
          </a:p>
        </p:txBody>
      </p:sp>
      <p:pic>
        <p:nvPicPr>
          <p:cNvPr id="4098" name="Picture 2" descr="http://tse1.mm.bing.net/th?&amp;id=OIP.M3f245a7f556184d044fc9bd3e619e247o0&amp;w=300&amp;h=225&amp;c=0&amp;pid=1.9&amp;rs=0&amp;p=0"/>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377244"/>
            <a:ext cx="12192000" cy="56670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52151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Controlling other organisms</a:t>
            </a:r>
            <a:br>
              <a:rPr lang="en-US" b="1" dirty="0"/>
            </a:br>
            <a:endParaRPr lang="en-US" dirty="0"/>
          </a:p>
        </p:txBody>
      </p:sp>
      <p:sp>
        <p:nvSpPr>
          <p:cNvPr id="3" name="Content Placeholder 2"/>
          <p:cNvSpPr>
            <a:spLocks noGrp="1"/>
          </p:cNvSpPr>
          <p:nvPr>
            <p:ph idx="1"/>
          </p:nvPr>
        </p:nvSpPr>
        <p:spPr>
          <a:xfrm>
            <a:off x="677334" y="1433689"/>
            <a:ext cx="8596668" cy="4607673"/>
          </a:xfrm>
        </p:spPr>
        <p:txBody>
          <a:bodyPr>
            <a:normAutofit/>
          </a:bodyPr>
          <a:lstStyle/>
          <a:p>
            <a:r>
              <a:rPr lang="en-US" i="1" dirty="0"/>
              <a:t>Biological pest control and Integrated Pest Management</a:t>
            </a:r>
          </a:p>
          <a:p>
            <a:r>
              <a:rPr lang="en-US" dirty="0"/>
              <a:t>Organisms aside from weeds that cause problems on organic farms include </a:t>
            </a:r>
            <a:r>
              <a:rPr lang="en-US" dirty="0" smtClean="0"/>
              <a:t>arthropods,</a:t>
            </a:r>
            <a:r>
              <a:rPr lang="en-US" dirty="0"/>
              <a:t> nematodes, fungi and bacteria</a:t>
            </a:r>
            <a:r>
              <a:rPr lang="en-US" dirty="0" smtClean="0"/>
              <a:t>.</a:t>
            </a:r>
            <a:endParaRPr lang="en-US" dirty="0"/>
          </a:p>
          <a:p>
            <a:r>
              <a:rPr lang="en-US" dirty="0"/>
              <a:t>encouraging predatory beneficial insects to control </a:t>
            </a:r>
            <a:r>
              <a:rPr lang="en-US" dirty="0" smtClean="0"/>
              <a:t>pest</a:t>
            </a:r>
            <a:endParaRPr lang="en-US" dirty="0"/>
          </a:p>
          <a:p>
            <a:pPr marL="0" indent="0">
              <a:buNone/>
            </a:pPr>
            <a:endParaRPr lang="en-US" dirty="0"/>
          </a:p>
        </p:txBody>
      </p:sp>
    </p:spTree>
    <p:extLst>
      <p:ext uri="{BB962C8B-B14F-4D97-AF65-F5344CB8AC3E}">
        <p14:creationId xmlns:p14="http://schemas.microsoft.com/office/powerpoint/2010/main" val="39582079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72444"/>
          </a:xfrm>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a:xfrm>
            <a:off x="677334" y="1411111"/>
            <a:ext cx="8596668" cy="4630251"/>
          </a:xfrm>
        </p:spPr>
        <p:txBody>
          <a:bodyPr/>
          <a:lstStyle/>
          <a:p>
            <a:r>
              <a:rPr lang="en-US" dirty="0"/>
              <a:t>rotating crops to different locations from year to year to interrupt pest reproduction cycles;</a:t>
            </a:r>
          </a:p>
          <a:p>
            <a:r>
              <a:rPr lang="en-US" dirty="0"/>
              <a:t>planting companion crops and </a:t>
            </a:r>
            <a:r>
              <a:rPr lang="en-US" dirty="0" smtClean="0"/>
              <a:t>trap </a:t>
            </a:r>
            <a:r>
              <a:rPr lang="en-US" dirty="0"/>
              <a:t>plants that discourage or divert pests;</a:t>
            </a:r>
          </a:p>
          <a:p>
            <a:r>
              <a:rPr lang="en-US" dirty="0"/>
              <a:t>using row covers to protect crops during pest migration </a:t>
            </a:r>
            <a:r>
              <a:rPr lang="en-US" dirty="0" smtClean="0"/>
              <a:t>periods.</a:t>
            </a:r>
            <a:endParaRPr lang="en-US" dirty="0"/>
          </a:p>
          <a:p>
            <a:r>
              <a:rPr lang="en-US" dirty="0"/>
              <a:t>using biologic pesticides and </a:t>
            </a:r>
            <a:r>
              <a:rPr lang="en-US" dirty="0" smtClean="0"/>
              <a:t>herbicides</a:t>
            </a:r>
            <a:r>
              <a:rPr lang="en-US" baseline="30000" dirty="0" smtClean="0"/>
              <a:t>.</a:t>
            </a:r>
            <a:endParaRPr lang="en-US" dirty="0"/>
          </a:p>
          <a:p>
            <a:r>
              <a:rPr lang="en-US" dirty="0"/>
              <a:t>using sanitation to remove pest habitat;</a:t>
            </a:r>
          </a:p>
          <a:p>
            <a:r>
              <a:rPr lang="en-US" dirty="0"/>
              <a:t>Using insect traps to monitor and control insect populations.</a:t>
            </a:r>
          </a:p>
          <a:p>
            <a:r>
              <a:rPr lang="en-US" dirty="0"/>
              <a:t>Using physical barriers</a:t>
            </a:r>
          </a:p>
          <a:p>
            <a:endParaRPr lang="en-US" dirty="0"/>
          </a:p>
        </p:txBody>
      </p:sp>
    </p:spTree>
    <p:extLst>
      <p:ext uri="{BB962C8B-B14F-4D97-AF65-F5344CB8AC3E}">
        <p14:creationId xmlns:p14="http://schemas.microsoft.com/office/powerpoint/2010/main" val="22726165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MANAGING CROP RESIDUES </a:t>
            </a:r>
            <a:br>
              <a:rPr lang="en-US" dirty="0"/>
            </a:br>
            <a:endParaRPr lang="en-US" dirty="0"/>
          </a:p>
        </p:txBody>
      </p:sp>
      <p:sp>
        <p:nvSpPr>
          <p:cNvPr id="3" name="Content Placeholder 2"/>
          <p:cNvSpPr>
            <a:spLocks noGrp="1"/>
          </p:cNvSpPr>
          <p:nvPr>
            <p:ph idx="1"/>
          </p:nvPr>
        </p:nvSpPr>
        <p:spPr>
          <a:xfrm>
            <a:off x="677334" y="1244601"/>
            <a:ext cx="8596668" cy="4796762"/>
          </a:xfrm>
        </p:spPr>
        <p:txBody>
          <a:bodyPr>
            <a:normAutofit/>
          </a:bodyPr>
          <a:lstStyle/>
          <a:p>
            <a:r>
              <a:rPr lang="en-US" dirty="0"/>
              <a:t>Crop residues can be an important source of nutrients to subsequent crops. It is </a:t>
            </a:r>
            <a:r>
              <a:rPr lang="en-US" dirty="0" smtClean="0"/>
              <a:t>well </a:t>
            </a:r>
            <a:r>
              <a:rPr lang="en-US" dirty="0"/>
              <a:t>documented that different quantities of N, P, K and minor nutrients are removed from</a:t>
            </a:r>
            <a:r>
              <a:rPr lang="en-US" dirty="0" smtClean="0"/>
              <a:t>, </a:t>
            </a:r>
            <a:r>
              <a:rPr lang="en-US" dirty="0"/>
              <a:t>and returned to, the soil depending on the crop species concerned (Wild 1988</a:t>
            </a:r>
            <a:r>
              <a:rPr lang="en-US" dirty="0" smtClean="0"/>
              <a:t>; </a:t>
            </a:r>
            <a:r>
              <a:rPr lang="en-US" dirty="0"/>
              <a:t>Sylvester-Bradley 1993). </a:t>
            </a:r>
            <a:endParaRPr lang="en-US" dirty="0" smtClean="0"/>
          </a:p>
          <a:p>
            <a:r>
              <a:rPr lang="en-US" dirty="0" smtClean="0"/>
              <a:t>The </a:t>
            </a:r>
            <a:r>
              <a:rPr lang="en-US" dirty="0"/>
              <a:t>quantity and quality of crop residues will </a:t>
            </a:r>
            <a:r>
              <a:rPr lang="en-US" dirty="0" smtClean="0"/>
              <a:t>clearly </a:t>
            </a:r>
            <a:r>
              <a:rPr lang="en-US" dirty="0"/>
              <a:t>influence the build up of soil organic matter </a:t>
            </a:r>
            <a:r>
              <a:rPr lang="en-US" dirty="0" smtClean="0"/>
              <a:t>				</a:t>
            </a:r>
            <a:r>
              <a:rPr lang="en-US" dirty="0" smtClean="0">
                <a:solidFill>
                  <a:srgbClr val="FFFF00"/>
                </a:solidFill>
              </a:rPr>
              <a:t>(</a:t>
            </a:r>
            <a:r>
              <a:rPr lang="en-US" dirty="0">
                <a:solidFill>
                  <a:srgbClr val="FFFF00"/>
                </a:solidFill>
              </a:rPr>
              <a:t>Jenkinson &amp; Ladd 1981)</a:t>
            </a:r>
            <a:r>
              <a:rPr lang="en-US" dirty="0"/>
              <a:t> </a:t>
            </a:r>
            <a:endParaRPr lang="en-US" dirty="0" smtClean="0"/>
          </a:p>
          <a:p>
            <a:r>
              <a:rPr lang="en-US" dirty="0" smtClean="0"/>
              <a:t> </a:t>
            </a:r>
            <a:r>
              <a:rPr lang="en-US" dirty="0"/>
              <a:t>Residues </a:t>
            </a:r>
            <a:r>
              <a:rPr lang="en-US" dirty="0" smtClean="0"/>
              <a:t> </a:t>
            </a:r>
            <a:r>
              <a:rPr lang="en-US" dirty="0"/>
              <a:t>contain variable amounts of lignin </a:t>
            </a:r>
            <a:r>
              <a:rPr lang="en-US" dirty="0" smtClean="0"/>
              <a:t>and </a:t>
            </a:r>
            <a:r>
              <a:rPr lang="en-US" dirty="0"/>
              <a:t>polyphenols, which influence decomposition and mineralization rates </a:t>
            </a:r>
            <a:r>
              <a:rPr lang="en-US" dirty="0">
                <a:solidFill>
                  <a:srgbClr val="FFFF00"/>
                </a:solidFill>
              </a:rPr>
              <a:t>(Jarvis et al</a:t>
            </a:r>
            <a:r>
              <a:rPr lang="en-US" dirty="0" smtClean="0">
                <a:solidFill>
                  <a:srgbClr val="FFFF00"/>
                </a:solidFill>
              </a:rPr>
              <a:t>. </a:t>
            </a:r>
            <a:r>
              <a:rPr lang="en-US" dirty="0">
                <a:solidFill>
                  <a:srgbClr val="FFFF00"/>
                </a:solidFill>
              </a:rPr>
              <a:t>1996; </a:t>
            </a:r>
            <a:r>
              <a:rPr lang="en-US" dirty="0" err="1">
                <a:solidFill>
                  <a:srgbClr val="FFFF00"/>
                </a:solidFill>
              </a:rPr>
              <a:t>Vanlauwe</a:t>
            </a:r>
            <a:r>
              <a:rPr lang="en-US" dirty="0">
                <a:solidFill>
                  <a:srgbClr val="FFFF00"/>
                </a:solidFill>
              </a:rPr>
              <a:t> et al. 1997). </a:t>
            </a:r>
            <a:endParaRPr lang="en-US" dirty="0" smtClean="0">
              <a:solidFill>
                <a:srgbClr val="FFFF00"/>
              </a:solidFill>
            </a:endParaRPr>
          </a:p>
          <a:p>
            <a:r>
              <a:rPr lang="en-US" dirty="0" smtClean="0"/>
              <a:t>Incorporation </a:t>
            </a:r>
            <a:r>
              <a:rPr lang="en-US" dirty="0"/>
              <a:t>low C:N ratio residues leads </a:t>
            </a:r>
            <a:r>
              <a:rPr lang="en-US" dirty="0" smtClean="0"/>
              <a:t>to </a:t>
            </a:r>
            <a:r>
              <a:rPr lang="en-US" dirty="0"/>
              <a:t>rapid mineralization and a large rise in soil mineral N </a:t>
            </a:r>
            <a:r>
              <a:rPr lang="en-US" dirty="0">
                <a:solidFill>
                  <a:srgbClr val="FFFF00"/>
                </a:solidFill>
              </a:rPr>
              <a:t>(</a:t>
            </a:r>
            <a:r>
              <a:rPr lang="en-US" dirty="0" err="1">
                <a:solidFill>
                  <a:srgbClr val="FFFF00"/>
                </a:solidFill>
              </a:rPr>
              <a:t>Rahn</a:t>
            </a:r>
            <a:r>
              <a:rPr lang="en-US" dirty="0">
                <a:solidFill>
                  <a:srgbClr val="FFFF00"/>
                </a:solidFill>
              </a:rPr>
              <a:t> et al. 1992), </a:t>
            </a:r>
            <a:endParaRPr lang="en-US" dirty="0" smtClean="0">
              <a:solidFill>
                <a:srgbClr val="FFFF00"/>
              </a:solidFill>
            </a:endParaRPr>
          </a:p>
        </p:txBody>
      </p:sp>
    </p:spTree>
    <p:extLst>
      <p:ext uri="{BB962C8B-B14F-4D97-AF65-F5344CB8AC3E}">
        <p14:creationId xmlns:p14="http://schemas.microsoft.com/office/powerpoint/2010/main" val="28190079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a:xfrm>
            <a:off x="677333" y="1434743"/>
            <a:ext cx="8596669" cy="4580862"/>
          </a:xfrm>
        </p:spPr>
        <p:txBody>
          <a:bodyPr/>
          <a:lstStyle/>
          <a:p>
            <a:r>
              <a:rPr lang="en-US" dirty="0" smtClean="0"/>
              <a:t>The </a:t>
            </a:r>
            <a:r>
              <a:rPr lang="en-US" dirty="0"/>
              <a:t>inclusion of crops with a diverse range of C:N ratios can help to conserve N </a:t>
            </a:r>
            <a:r>
              <a:rPr lang="en-US" dirty="0" smtClean="0"/>
              <a:t>within the </a:t>
            </a:r>
            <a:r>
              <a:rPr lang="en-US" dirty="0"/>
              <a:t>system and, compared with </a:t>
            </a:r>
            <a:r>
              <a:rPr lang="en-US" dirty="0" err="1"/>
              <a:t>monocropping</a:t>
            </a:r>
            <a:r>
              <a:rPr lang="en-US" dirty="0"/>
              <a:t>, has the potential to increase </a:t>
            </a:r>
            <a:r>
              <a:rPr lang="en-US" dirty="0" smtClean="0"/>
              <a:t>the </a:t>
            </a:r>
            <a:r>
              <a:rPr lang="en-US" dirty="0"/>
              <a:t>capacity of the soil to supply N in synchrony with crop demand </a:t>
            </a:r>
            <a:r>
              <a:rPr lang="en-US" dirty="0" smtClean="0"/>
              <a:t>                                                       </a:t>
            </a:r>
            <a:r>
              <a:rPr lang="en-US" dirty="0" smtClean="0">
                <a:solidFill>
                  <a:srgbClr val="FFFF00"/>
                </a:solidFill>
              </a:rPr>
              <a:t>(</a:t>
            </a:r>
            <a:r>
              <a:rPr lang="en-US" dirty="0">
                <a:solidFill>
                  <a:srgbClr val="FFFF00"/>
                </a:solidFill>
              </a:rPr>
              <a:t>Drinkwater et </a:t>
            </a:r>
            <a:r>
              <a:rPr lang="en-US" dirty="0" smtClean="0">
                <a:solidFill>
                  <a:srgbClr val="FFFF00"/>
                </a:solidFill>
              </a:rPr>
              <a:t>al.1998</a:t>
            </a:r>
            <a:r>
              <a:rPr lang="en-US" dirty="0">
                <a:solidFill>
                  <a:srgbClr val="FFFF00"/>
                </a:solidFill>
              </a:rPr>
              <a:t>; Sanchez et al. 2001).</a:t>
            </a:r>
            <a:r>
              <a:rPr lang="en-US" dirty="0"/>
              <a:t> </a:t>
            </a:r>
            <a:endParaRPr lang="en-US" dirty="0" smtClean="0"/>
          </a:p>
        </p:txBody>
      </p:sp>
    </p:spTree>
    <p:extLst>
      <p:ext uri="{BB962C8B-B14F-4D97-AF65-F5344CB8AC3E}">
        <p14:creationId xmlns:p14="http://schemas.microsoft.com/office/powerpoint/2010/main" val="4150824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Incarporation</a:t>
            </a:r>
            <a:r>
              <a:rPr lang="en-US" dirty="0" smtClean="0"/>
              <a:t> of crop residues</a:t>
            </a:r>
            <a:endParaRPr lang="en-US" dirty="0"/>
          </a:p>
        </p:txBody>
      </p:sp>
      <p:pic>
        <p:nvPicPr>
          <p:cNvPr id="5122" name="Picture 2" descr="http://tse1.mm.bing.net/th?&amp;id=OIP.M8327ada182f2ef2f628067f0fa547361o0&amp;w=300&amp;h=203&amp;c=0&amp;pid=1.9&amp;rs=0&amp;p=0"/>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444978"/>
            <a:ext cx="12192000" cy="54130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52895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Crop </a:t>
            </a:r>
            <a:r>
              <a:rPr lang="en-US" b="1" dirty="0" smtClean="0"/>
              <a:t>diversity</a:t>
            </a:r>
            <a:endParaRPr lang="en-US" dirty="0"/>
          </a:p>
        </p:txBody>
      </p:sp>
      <p:sp>
        <p:nvSpPr>
          <p:cNvPr id="3" name="Content Placeholder 2"/>
          <p:cNvSpPr>
            <a:spLocks noGrp="1"/>
          </p:cNvSpPr>
          <p:nvPr>
            <p:ph idx="1"/>
          </p:nvPr>
        </p:nvSpPr>
        <p:spPr>
          <a:xfrm>
            <a:off x="677334" y="1354667"/>
            <a:ext cx="8596668" cy="4686695"/>
          </a:xfrm>
        </p:spPr>
        <p:txBody>
          <a:bodyPr/>
          <a:lstStyle/>
          <a:p>
            <a:pPr marL="0" indent="0">
              <a:buNone/>
            </a:pPr>
            <a:endParaRPr lang="en-US" b="1" dirty="0"/>
          </a:p>
          <a:p>
            <a:r>
              <a:rPr lang="en-US" dirty="0"/>
              <a:t>Crop diversity is a distinctive characteristic of organic farming</a:t>
            </a:r>
            <a:r>
              <a:rPr lang="en-US" dirty="0" smtClean="0"/>
              <a:t>.</a:t>
            </a:r>
          </a:p>
          <a:p>
            <a:r>
              <a:rPr lang="en-US" dirty="0" smtClean="0"/>
              <a:t> </a:t>
            </a:r>
            <a:r>
              <a:rPr lang="en-US" dirty="0"/>
              <a:t>Conventional farming focuses on mass </a:t>
            </a:r>
            <a:r>
              <a:rPr lang="en-US" dirty="0" smtClean="0"/>
              <a:t>production of </a:t>
            </a:r>
            <a:r>
              <a:rPr lang="en-US" dirty="0"/>
              <a:t>one crop in one location, a practice called monoculture</a:t>
            </a:r>
            <a:r>
              <a:rPr lang="en-US" dirty="0" smtClean="0"/>
              <a:t>.</a:t>
            </a:r>
          </a:p>
          <a:p>
            <a:r>
              <a:rPr lang="en-US" dirty="0" smtClean="0"/>
              <a:t> </a:t>
            </a:r>
            <a:r>
              <a:rPr lang="en-US" dirty="0"/>
              <a:t>The science of agroecology has revealed the benefits of polyculture (multiple crops in the same space), which is often employed in organic farming</a:t>
            </a:r>
            <a:r>
              <a:rPr lang="en-US" dirty="0" smtClean="0"/>
              <a:t>.</a:t>
            </a:r>
            <a:r>
              <a:rPr lang="en-US" dirty="0"/>
              <a:t> </a:t>
            </a:r>
            <a:endParaRPr lang="en-US" dirty="0" smtClean="0"/>
          </a:p>
          <a:p>
            <a:r>
              <a:rPr lang="en-US" dirty="0" smtClean="0"/>
              <a:t>Planting </a:t>
            </a:r>
            <a:r>
              <a:rPr lang="en-US" dirty="0"/>
              <a:t>a variety </a:t>
            </a:r>
            <a:r>
              <a:rPr lang="en-US" dirty="0" smtClean="0"/>
              <a:t>of </a:t>
            </a:r>
            <a:r>
              <a:rPr lang="en-US" dirty="0"/>
              <a:t>crops supports a wider range of beneficial insects, soil microorganisms, and other factors that add up to overall farm health</a:t>
            </a:r>
            <a:r>
              <a:rPr lang="en-US" dirty="0" smtClean="0"/>
              <a:t>.</a:t>
            </a:r>
            <a:endParaRPr lang="en-US" dirty="0"/>
          </a:p>
          <a:p>
            <a:endParaRPr lang="en-US" dirty="0"/>
          </a:p>
        </p:txBody>
      </p:sp>
    </p:spTree>
    <p:extLst>
      <p:ext uri="{BB962C8B-B14F-4D97-AF65-F5344CB8AC3E}">
        <p14:creationId xmlns:p14="http://schemas.microsoft.com/office/powerpoint/2010/main" val="24266485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http://bloximages.chicago2.vip.townnews.com/theprairiestar.com/content/tncms/assets/v3/editorial/a/e1/ae1023f4-1050-11e5-b6b9-736b41d5a48b/5579acea957d5.image.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53114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ORGANIC FORMING</a:t>
            </a:r>
            <a:endParaRPr lang="en-US" dirty="0"/>
          </a:p>
        </p:txBody>
      </p:sp>
      <p:sp>
        <p:nvSpPr>
          <p:cNvPr id="3" name="Content Placeholder 2"/>
          <p:cNvSpPr>
            <a:spLocks noGrp="1"/>
          </p:cNvSpPr>
          <p:nvPr>
            <p:ph idx="1"/>
          </p:nvPr>
        </p:nvSpPr>
        <p:spPr>
          <a:xfrm>
            <a:off x="677334" y="1435101"/>
            <a:ext cx="8596668" cy="4606262"/>
          </a:xfrm>
        </p:spPr>
        <p:txBody>
          <a:bodyPr/>
          <a:lstStyle/>
          <a:p>
            <a:r>
              <a:rPr lang="en-US" dirty="0" smtClean="0"/>
              <a:t>Traditional  agriculture</a:t>
            </a:r>
            <a:r>
              <a:rPr lang="en-US" dirty="0"/>
              <a:t> was practiced for thousands of years without the use of artificial chemicals</a:t>
            </a:r>
            <a:r>
              <a:rPr lang="en-US" dirty="0" smtClean="0"/>
              <a:t>.</a:t>
            </a:r>
          </a:p>
          <a:p>
            <a:r>
              <a:rPr lang="en-US" dirty="0"/>
              <a:t> Artificial fertilizers were first created during the mid-19th century. These early fertilizers were cheap, powerful, and easy to transport in bulk</a:t>
            </a:r>
            <a:r>
              <a:rPr lang="en-US" dirty="0" smtClean="0"/>
              <a:t>.</a:t>
            </a:r>
          </a:p>
          <a:p>
            <a:r>
              <a:rPr lang="en-US" dirty="0" smtClean="0"/>
              <a:t> </a:t>
            </a:r>
            <a:r>
              <a:rPr lang="en-US" dirty="0"/>
              <a:t>Similar advances occurred in chemical pesticides in the 1940s, leading to the decade being referred to as the 'pesticide </a:t>
            </a:r>
            <a:r>
              <a:rPr lang="en-US" dirty="0" smtClean="0"/>
              <a:t>era.</a:t>
            </a:r>
          </a:p>
          <a:p>
            <a:r>
              <a:rPr lang="en-US" dirty="0"/>
              <a:t> These new agricultural techniques, while beneficial in the short term, had serious longer term side effects such as soil compaction, erosion, and declines in overall soil fertility, along with health concerns about toxic chemicals entering the food supply</a:t>
            </a:r>
            <a:r>
              <a:rPr lang="en-US" dirty="0" smtClean="0"/>
              <a:t>.</a:t>
            </a:r>
            <a:endParaRPr lang="en-US" baseline="30000" dirty="0"/>
          </a:p>
          <a:p>
            <a:pPr marL="0" indent="0">
              <a:buNone/>
            </a:pPr>
            <a:endParaRPr lang="en-US" dirty="0"/>
          </a:p>
        </p:txBody>
      </p:sp>
    </p:spTree>
    <p:extLst>
      <p:ext uri="{BB962C8B-B14F-4D97-AF65-F5344CB8AC3E}">
        <p14:creationId xmlns:p14="http://schemas.microsoft.com/office/powerpoint/2010/main" val="121484784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idx="1"/>
          </p:nvPr>
        </p:nvSpPr>
        <p:spPr>
          <a:xfrm>
            <a:off x="677334" y="1320801"/>
            <a:ext cx="8596668" cy="4720562"/>
          </a:xfrm>
        </p:spPr>
        <p:txBody>
          <a:bodyPr>
            <a:normAutofit/>
          </a:bodyPr>
          <a:lstStyle/>
          <a:p>
            <a:r>
              <a:rPr lang="en-US" dirty="0"/>
              <a:t>Organic farming systems </a:t>
            </a:r>
            <a:r>
              <a:rPr lang="en-US" dirty="0" err="1"/>
              <a:t>utilise</a:t>
            </a:r>
            <a:r>
              <a:rPr lang="en-US" dirty="0"/>
              <a:t> highly complex and integrated biological systems </a:t>
            </a:r>
            <a:r>
              <a:rPr lang="en-US" dirty="0" smtClean="0"/>
              <a:t>to </a:t>
            </a:r>
            <a:r>
              <a:rPr lang="en-US" dirty="0"/>
              <a:t>achieve their goal of sustainable crop and livestock production</a:t>
            </a:r>
            <a:r>
              <a:rPr lang="en-US" dirty="0" smtClean="0"/>
              <a:t>. </a:t>
            </a:r>
          </a:p>
          <a:p>
            <a:r>
              <a:rPr lang="en-US" dirty="0" smtClean="0"/>
              <a:t>Some </a:t>
            </a:r>
            <a:r>
              <a:rPr lang="en-US" dirty="0"/>
              <a:t>soil </a:t>
            </a:r>
            <a:r>
              <a:rPr lang="en-US" dirty="0" smtClean="0"/>
              <a:t>management </a:t>
            </a:r>
            <a:r>
              <a:rPr lang="en-US" dirty="0"/>
              <a:t>decisions, such as the choice between winter and spring incorporation of a ley, </a:t>
            </a:r>
            <a:r>
              <a:rPr lang="en-US" dirty="0" smtClean="0"/>
              <a:t>are </a:t>
            </a:r>
            <a:r>
              <a:rPr lang="en-US" dirty="0"/>
              <a:t>likely to have important economic consequences as well as environmental ones. </a:t>
            </a:r>
            <a:r>
              <a:rPr lang="en-US" dirty="0" smtClean="0"/>
              <a:t>Thus </a:t>
            </a:r>
            <a:r>
              <a:rPr lang="en-US" dirty="0"/>
              <a:t>the interaction between soil management practices and different aspects of </a:t>
            </a:r>
            <a:r>
              <a:rPr lang="en-US" dirty="0" smtClean="0"/>
              <a:t>production </a:t>
            </a:r>
            <a:r>
              <a:rPr lang="en-US" dirty="0"/>
              <a:t>and environmental impact will continue to challenge the nature and development </a:t>
            </a:r>
            <a:r>
              <a:rPr lang="en-US" dirty="0" smtClean="0"/>
              <a:t>of </a:t>
            </a:r>
            <a:r>
              <a:rPr lang="en-US" dirty="0"/>
              <a:t>organic farming in the future. </a:t>
            </a:r>
          </a:p>
        </p:txBody>
      </p:sp>
    </p:spTree>
    <p:extLst>
      <p:ext uri="{BB962C8B-B14F-4D97-AF65-F5344CB8AC3E}">
        <p14:creationId xmlns:p14="http://schemas.microsoft.com/office/powerpoint/2010/main" val="10446058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160590"/>
            <a:ext cx="8596668" cy="3427410"/>
          </a:xfrm>
        </p:spPr>
        <p:txBody>
          <a:bodyPr>
            <a:normAutofit/>
          </a:bodyPr>
          <a:lstStyle/>
          <a:p>
            <a:pPr marL="0" indent="0">
              <a:buNone/>
            </a:pPr>
            <a:r>
              <a:rPr lang="en-US" dirty="0" smtClean="0"/>
              <a:t>                                          </a:t>
            </a:r>
          </a:p>
          <a:p>
            <a:pPr marL="0" indent="0">
              <a:buNone/>
            </a:pPr>
            <a:endParaRPr lang="en-US" dirty="0"/>
          </a:p>
          <a:p>
            <a:pPr marL="0" indent="0">
              <a:buNone/>
            </a:pPr>
            <a:endParaRPr lang="en-US" dirty="0" smtClean="0"/>
          </a:p>
          <a:p>
            <a:pPr marL="0" indent="0">
              <a:buNone/>
            </a:pPr>
            <a:endParaRPr lang="en-US" dirty="0"/>
          </a:p>
          <a:p>
            <a:pPr marL="0" indent="0">
              <a:buNone/>
            </a:pPr>
            <a:r>
              <a:rPr lang="en-US" sz="5400" b="1" dirty="0" smtClean="0"/>
              <a:t>                                                             Any question</a:t>
            </a:r>
            <a:endParaRPr lang="en-US" sz="5400" b="1" dirty="0"/>
          </a:p>
        </p:txBody>
      </p:sp>
    </p:spTree>
    <p:extLst>
      <p:ext uri="{BB962C8B-B14F-4D97-AF65-F5344CB8AC3E}">
        <p14:creationId xmlns:p14="http://schemas.microsoft.com/office/powerpoint/2010/main" val="19243693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a:xfrm>
            <a:off x="677334" y="1557867"/>
            <a:ext cx="8596668" cy="4483495"/>
          </a:xfrm>
        </p:spPr>
        <p:txBody>
          <a:bodyPr>
            <a:normAutofit/>
          </a:bodyPr>
          <a:lstStyle/>
          <a:p>
            <a:r>
              <a:rPr lang="en-US" sz="2400" b="1" dirty="0"/>
              <a:t>Biodynamic </a:t>
            </a:r>
            <a:r>
              <a:rPr lang="en-US" sz="2400" b="1" dirty="0" smtClean="0"/>
              <a:t>agriculture</a:t>
            </a:r>
          </a:p>
          <a:p>
            <a:pPr marL="0" indent="0">
              <a:buNone/>
            </a:pPr>
            <a:endParaRPr lang="en-US" dirty="0" smtClean="0"/>
          </a:p>
          <a:p>
            <a:pPr marL="0" indent="0">
              <a:buNone/>
            </a:pPr>
            <a:r>
              <a:rPr lang="en-US" dirty="0" smtClean="0"/>
              <a:t>                                     A</a:t>
            </a:r>
            <a:r>
              <a:rPr lang="en-US" dirty="0"/>
              <a:t> type of organic farming which focuses on ensuring self-sustainability of the soil, </a:t>
            </a:r>
            <a:r>
              <a:rPr lang="en-US" dirty="0" smtClean="0"/>
              <a:t>by    using</a:t>
            </a:r>
            <a:r>
              <a:rPr lang="en-US" dirty="0"/>
              <a:t> special manures and herbal preparations to enhance soil health, integrating plants and animals and </a:t>
            </a:r>
            <a:r>
              <a:rPr lang="en-US" dirty="0" smtClean="0"/>
              <a:t>encouraging biodiversity.</a:t>
            </a:r>
          </a:p>
          <a:p>
            <a:pPr marL="0" indent="0">
              <a:buNone/>
            </a:pPr>
            <a:endParaRPr lang="en-US" dirty="0"/>
          </a:p>
          <a:p>
            <a:pPr marL="0" indent="0">
              <a:buNone/>
            </a:pPr>
            <a:r>
              <a:rPr lang="en-US" dirty="0" smtClean="0"/>
              <a:t>Its </a:t>
            </a:r>
            <a:r>
              <a:rPr lang="en-US" dirty="0"/>
              <a:t>development began in 1924 with a series of eight lectures on agriculture given by Rudolf </a:t>
            </a:r>
            <a:r>
              <a:rPr lang="en-US" dirty="0" smtClean="0"/>
              <a:t>Steiner</a:t>
            </a:r>
            <a:r>
              <a:rPr lang="en-US" dirty="0"/>
              <a:t>. These lectures, the first known presentation of what later came to be known as organic </a:t>
            </a:r>
            <a:r>
              <a:rPr lang="en-US" dirty="0" smtClean="0"/>
              <a:t>agriculture</a:t>
            </a:r>
            <a:r>
              <a:rPr lang="en-US" dirty="0"/>
              <a:t>. </a:t>
            </a:r>
            <a:endParaRPr lang="en-US" dirty="0" smtClean="0"/>
          </a:p>
          <a:p>
            <a:pPr marL="0" indent="0">
              <a:buNone/>
            </a:pPr>
            <a:endParaRPr lang="en-US" b="1" dirty="0"/>
          </a:p>
        </p:txBody>
      </p:sp>
    </p:spTree>
    <p:extLst>
      <p:ext uri="{BB962C8B-B14F-4D97-AF65-F5344CB8AC3E}">
        <p14:creationId xmlns:p14="http://schemas.microsoft.com/office/powerpoint/2010/main" val="21387178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a:xfrm>
            <a:off x="677334" y="1377245"/>
            <a:ext cx="8596668" cy="4664118"/>
          </a:xfrm>
        </p:spPr>
        <p:txBody>
          <a:bodyPr/>
          <a:lstStyle/>
          <a:p>
            <a:r>
              <a:rPr lang="en-US" dirty="0"/>
              <a:t>In 1921, Albert Howard and his wife Gabrielle Howard, accomplished botanists, founded an Institute of Plant Industry to improve traditional farming methods in </a:t>
            </a:r>
            <a:r>
              <a:rPr lang="en-US" dirty="0" smtClean="0"/>
              <a:t>sub continent. </a:t>
            </a:r>
          </a:p>
          <a:p>
            <a:r>
              <a:rPr lang="en-US" dirty="0" smtClean="0"/>
              <a:t>Among </a:t>
            </a:r>
            <a:r>
              <a:rPr lang="en-US" dirty="0"/>
              <a:t>other methods, they brought improved implements, the rotation of crops, erosion prevention techniques, and the systematic use of composts and </a:t>
            </a:r>
            <a:r>
              <a:rPr lang="en-US" dirty="0" err="1" smtClean="0"/>
              <a:t>manurs</a:t>
            </a:r>
            <a:r>
              <a:rPr lang="en-US" dirty="0" smtClean="0"/>
              <a:t> </a:t>
            </a:r>
          </a:p>
          <a:p>
            <a:r>
              <a:rPr lang="en-US" dirty="0" smtClean="0"/>
              <a:t>In </a:t>
            </a:r>
            <a:r>
              <a:rPr lang="en-US" dirty="0"/>
              <a:t>1940 Howard published his </a:t>
            </a:r>
            <a:r>
              <a:rPr lang="en-US" i="1" dirty="0"/>
              <a:t>An Agricultural Testament</a:t>
            </a:r>
            <a:r>
              <a:rPr lang="en-US" dirty="0"/>
              <a:t>. In this book he adopted </a:t>
            </a:r>
            <a:r>
              <a:rPr lang="en-US" dirty="0" err="1"/>
              <a:t>Northbourne's</a:t>
            </a:r>
            <a:r>
              <a:rPr lang="en-US" dirty="0"/>
              <a:t> terminology of "organic farming</a:t>
            </a:r>
            <a:r>
              <a:rPr lang="en-US" dirty="0" smtClean="0"/>
              <a:t>.</a:t>
            </a:r>
            <a:r>
              <a:rPr lang="en-US" dirty="0"/>
              <a:t> Howard's work spread widely, and he became known as the "father of organic farming" for his work in applying scientific knowledge and principles to various traditional and natural </a:t>
            </a:r>
            <a:r>
              <a:rPr lang="en-US" dirty="0" smtClean="0"/>
              <a:t>methods.</a:t>
            </a:r>
            <a:endParaRPr lang="en-US" dirty="0"/>
          </a:p>
        </p:txBody>
      </p:sp>
    </p:spTree>
    <p:extLst>
      <p:ext uri="{BB962C8B-B14F-4D97-AF65-F5344CB8AC3E}">
        <p14:creationId xmlns:p14="http://schemas.microsoft.com/office/powerpoint/2010/main" val="6697198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70844"/>
          </a:xfrm>
        </p:spPr>
        <p:txBody>
          <a:bodyPr/>
          <a:lstStyle/>
          <a:p>
            <a:r>
              <a:rPr lang="en-US" dirty="0" smtClean="0"/>
              <a:t>Organic forming </a:t>
            </a:r>
            <a:endParaRPr lang="en-US" dirty="0"/>
          </a:p>
        </p:txBody>
      </p:sp>
      <p:pic>
        <p:nvPicPr>
          <p:cNvPr id="1026" name="Picture 2" descr="https://upload.wikimedia.org/wikipedia/commons/thumb/3/38/Organic-vegetable-cultivation.jpeg/330px-Organic-vegetable-cultivation.jpe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264356"/>
            <a:ext cx="12192000" cy="55936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13126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OF ORGANIC FORMING </a:t>
            </a:r>
            <a:endParaRPr lang="en-US" dirty="0"/>
          </a:p>
        </p:txBody>
      </p:sp>
      <p:sp>
        <p:nvSpPr>
          <p:cNvPr id="3" name="Content Placeholder 2"/>
          <p:cNvSpPr>
            <a:spLocks noGrp="1"/>
          </p:cNvSpPr>
          <p:nvPr>
            <p:ph idx="1"/>
          </p:nvPr>
        </p:nvSpPr>
        <p:spPr>
          <a:xfrm>
            <a:off x="677334" y="1478845"/>
            <a:ext cx="8596668" cy="4562518"/>
          </a:xfrm>
        </p:spPr>
        <p:txBody>
          <a:bodyPr/>
          <a:lstStyle/>
          <a:p>
            <a:pPr marL="0" indent="0" fontAlgn="base">
              <a:buNone/>
            </a:pPr>
            <a:r>
              <a:rPr lang="en-US" sz="2400" b="1" dirty="0" smtClean="0"/>
              <a:t>     Defining </a:t>
            </a:r>
            <a:r>
              <a:rPr lang="en-US" sz="2400" b="1" dirty="0"/>
              <a:t>“</a:t>
            </a:r>
            <a:r>
              <a:rPr lang="en-US" sz="2400" b="1" dirty="0" smtClean="0"/>
              <a:t>Organic forming”</a:t>
            </a:r>
          </a:p>
          <a:p>
            <a:pPr marL="0" indent="0" fontAlgn="base">
              <a:buNone/>
            </a:pPr>
            <a:endParaRPr lang="en-US" sz="2400" b="1" dirty="0"/>
          </a:p>
          <a:p>
            <a:pPr fontAlgn="base"/>
            <a:r>
              <a:rPr lang="en-US" dirty="0"/>
              <a:t>Organic farming is a method of crop and livestock production that involves much more than choosing not to use pesticides, fertilizers, genetically modified organisms, antibiotics and growth hormones</a:t>
            </a:r>
            <a:r>
              <a:rPr lang="en-US" dirty="0" smtClean="0"/>
              <a:t>.</a:t>
            </a:r>
          </a:p>
          <a:p>
            <a:pPr fontAlgn="base"/>
            <a:endParaRPr lang="en-US" dirty="0"/>
          </a:p>
          <a:p>
            <a:pPr fontAlgn="base"/>
            <a:r>
              <a:rPr lang="en-US" dirty="0"/>
              <a:t>Organic production is a holistic system designed to optimize the productivity and fitness of diverse communities within the agro-ecosystem, including soil organisms, plants, livestock and people. The principal goal of organic production is to develop enterprises that are sustainable and harmonious with the environment</a:t>
            </a:r>
            <a:r>
              <a:rPr lang="en-US" dirty="0" smtClean="0"/>
              <a:t>.</a:t>
            </a:r>
            <a:endParaRPr lang="en-US" dirty="0"/>
          </a:p>
        </p:txBody>
      </p:sp>
    </p:spTree>
    <p:extLst>
      <p:ext uri="{BB962C8B-B14F-4D97-AF65-F5344CB8AC3E}">
        <p14:creationId xmlns:p14="http://schemas.microsoft.com/office/powerpoint/2010/main" val="8215058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5"/>
          <p:cNvGraphicFramePr>
            <a:graphicFrameLocks noGrp="1"/>
          </p:cNvGraphicFramePr>
          <p:nvPr>
            <p:ph idx="1"/>
            <p:extLst>
              <p:ext uri="{D42A27DB-BD31-4B8C-83A1-F6EECF244321}">
                <p14:modId xmlns:p14="http://schemas.microsoft.com/office/powerpoint/2010/main" val="496793248"/>
              </p:ext>
            </p:extLst>
          </p:nvPr>
        </p:nvGraphicFramePr>
        <p:xfrm>
          <a:off x="0" y="0"/>
          <a:ext cx="12191999"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944569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Green manuring</a:t>
            </a:r>
            <a:endParaRPr lang="en-US" dirty="0"/>
          </a:p>
        </p:txBody>
      </p:sp>
      <p:pic>
        <p:nvPicPr>
          <p:cNvPr id="1028" name="Picture 4" descr="http://tse1.mm.bing.net/th?&amp;id=OIP.M1a3ddb844ee5a2cb8f8fa2d44e507f4eH0&amp;w=218&amp;h=146&amp;c=0&amp;pid=1.9&amp;rs=0&amp;p=0"/>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906821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880</TotalTime>
  <Words>781</Words>
  <Application>Microsoft Office PowerPoint</Application>
  <PresentationFormat>Widescreen</PresentationFormat>
  <Paragraphs>105</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Trebuchet MS</vt:lpstr>
      <vt:lpstr>Wingdings 3</vt:lpstr>
      <vt:lpstr>Facet</vt:lpstr>
      <vt:lpstr>        </vt:lpstr>
      <vt:lpstr>TOPIC</vt:lpstr>
      <vt:lpstr>HISTORY OF ORGANIC FORMING</vt:lpstr>
      <vt:lpstr>Cont…………</vt:lpstr>
      <vt:lpstr>Cont………..</vt:lpstr>
      <vt:lpstr>Organic forming </vt:lpstr>
      <vt:lpstr>INTRODUCTION OF ORGANIC FORMING </vt:lpstr>
      <vt:lpstr>PowerPoint Presentation</vt:lpstr>
      <vt:lpstr>Green manuring</vt:lpstr>
      <vt:lpstr>vermicompost</vt:lpstr>
      <vt:lpstr>PowerPoint Presentation</vt:lpstr>
      <vt:lpstr>PowerPoint Presentation</vt:lpstr>
      <vt:lpstr>Principals of organic forming</vt:lpstr>
      <vt:lpstr>Why Farm Organically?</vt:lpstr>
      <vt:lpstr>Management practices in organic forming</vt:lpstr>
      <vt:lpstr>Conti……………..</vt:lpstr>
      <vt:lpstr>Soil management </vt:lpstr>
      <vt:lpstr>WEED MANAGEMENT </vt:lpstr>
      <vt:lpstr>Mechanical weed control </vt:lpstr>
      <vt:lpstr>mulching</vt:lpstr>
      <vt:lpstr>Tillage </vt:lpstr>
      <vt:lpstr>Flame weeding</vt:lpstr>
      <vt:lpstr>Controlling other organisms </vt:lpstr>
      <vt:lpstr>Cont…………</vt:lpstr>
      <vt:lpstr>MANAGING CROP RESIDUES  </vt:lpstr>
      <vt:lpstr>Conti……………</vt:lpstr>
      <vt:lpstr>Incarporation of crop residues</vt:lpstr>
      <vt:lpstr>Crop diversity</vt:lpstr>
      <vt:lpstr>PowerPoint Presentation</vt:lpstr>
      <vt:lpstr>CONCLUSIONS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muhammad ashfaq</dc:creator>
  <cp:lastModifiedBy>Dr. Abdul Rehman</cp:lastModifiedBy>
  <cp:revision>45</cp:revision>
  <dcterms:created xsi:type="dcterms:W3CDTF">2016-03-08T15:45:19Z</dcterms:created>
  <dcterms:modified xsi:type="dcterms:W3CDTF">2018-02-02T05:29:54Z</dcterms:modified>
</cp:coreProperties>
</file>