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97" r:id="rId5"/>
    <p:sldId id="300" r:id="rId6"/>
    <p:sldId id="305" r:id="rId7"/>
    <p:sldId id="306" r:id="rId8"/>
    <p:sldId id="307" r:id="rId9"/>
    <p:sldId id="28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40" d="100"/>
          <a:sy n="40" d="100"/>
        </p:scale>
        <p:origin x="-2268"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11/25/2020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Main Philosophical Thoughts</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rtl="0"/>
            <a:r>
              <a:rPr lang="en-US" sz="2400" b="1" dirty="0"/>
              <a:t>MAIN PHILOSOPHICAL THOUGHTS</a:t>
            </a:r>
            <a:endParaRPr lang="en-US" sz="2400" dirty="0"/>
          </a:p>
        </p:txBody>
      </p:sp>
      <p:sp>
        <p:nvSpPr>
          <p:cNvPr id="3" name="Content Placeholder 2"/>
          <p:cNvSpPr>
            <a:spLocks noGrp="1"/>
          </p:cNvSpPr>
          <p:nvPr>
            <p:ph idx="1"/>
          </p:nvPr>
        </p:nvSpPr>
        <p:spPr>
          <a:xfrm>
            <a:off x="304800" y="1905000"/>
            <a:ext cx="8229600" cy="4191000"/>
          </a:xfrm>
        </p:spPr>
        <p:txBody>
          <a:bodyPr>
            <a:noAutofit/>
          </a:bodyPr>
          <a:lstStyle/>
          <a:p>
            <a:r>
              <a:rPr lang="en-US" sz="3200" b="1" dirty="0"/>
              <a:t>IDEALISM</a:t>
            </a:r>
            <a:endParaRPr lang="en-US" sz="3200" dirty="0" smtClean="0"/>
          </a:p>
          <a:p>
            <a:r>
              <a:rPr lang="en-US" sz="3200" dirty="0" smtClean="0"/>
              <a:t>Idealists </a:t>
            </a:r>
            <a:r>
              <a:rPr lang="en-US" sz="3200" dirty="0"/>
              <a:t>believe that all visible things in this world reflect images such as goodness, justice and beauty are realities. </a:t>
            </a:r>
            <a:endParaRPr lang="en-US" sz="3200" dirty="0" smtClean="0"/>
          </a:p>
          <a:p>
            <a:r>
              <a:rPr lang="en-US" sz="3200" dirty="0" smtClean="0"/>
              <a:t>Idea </a:t>
            </a:r>
            <a:r>
              <a:rPr lang="en-US" sz="3200" dirty="0"/>
              <a:t>is a sort of an ideal. </a:t>
            </a:r>
            <a:endParaRPr lang="en-US" sz="3200" dirty="0" smtClean="0"/>
          </a:p>
          <a:p>
            <a:r>
              <a:rPr lang="en-US" sz="3200" dirty="0" smtClean="0"/>
              <a:t>They </a:t>
            </a:r>
            <a:r>
              <a:rPr lang="en-US" sz="3200" dirty="0"/>
              <a:t>advocate that the best way to reform the society is to teach virtue-based knowledge instead of pure religion.</a:t>
            </a:r>
          </a:p>
        </p:txBody>
      </p:sp>
    </p:spTree>
    <p:extLst>
      <p:ext uri="{BB962C8B-B14F-4D97-AF65-F5344CB8AC3E}">
        <p14:creationId xmlns:p14="http://schemas.microsoft.com/office/powerpoint/2010/main" val="155478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REALISM</a:t>
            </a:r>
            <a:r>
              <a:rPr lang="en-US" dirty="0" smtClean="0">
                <a:solidFill>
                  <a:schemeClr val="tx1"/>
                </a:solidFill>
              </a:rPr>
              <a:t>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r>
              <a:rPr lang="en-US" sz="2800" dirty="0"/>
              <a:t>Realists believe that the world has real </a:t>
            </a:r>
            <a:r>
              <a:rPr lang="en-US" sz="2800" dirty="0" smtClean="0"/>
              <a:t>things.</a:t>
            </a:r>
          </a:p>
          <a:p>
            <a:r>
              <a:rPr lang="en-US" sz="2800" dirty="0" smtClean="0"/>
              <a:t>Realism </a:t>
            </a:r>
            <a:r>
              <a:rPr lang="en-US" sz="2800" dirty="0"/>
              <a:t>is based on the basic reality of the visible world. </a:t>
            </a:r>
            <a:endParaRPr lang="en-US" sz="2800" dirty="0" smtClean="0"/>
          </a:p>
          <a:p>
            <a:r>
              <a:rPr lang="en-US" sz="2800" dirty="0" smtClean="0"/>
              <a:t>Each </a:t>
            </a:r>
            <a:r>
              <a:rPr lang="en-US" sz="2800" dirty="0"/>
              <a:t>thing has its own nature, which determines what it is and what it is to become. </a:t>
            </a:r>
            <a:endParaRPr lang="en-US" sz="2800" dirty="0" smtClean="0"/>
          </a:p>
          <a:p>
            <a:r>
              <a:rPr lang="en-US" sz="2800" dirty="0" smtClean="0"/>
              <a:t>From </a:t>
            </a:r>
            <a:r>
              <a:rPr lang="en-US" sz="2800" dirty="0"/>
              <a:t>this point of view learners need to be acquainted with the facts of the world. </a:t>
            </a:r>
          </a:p>
          <a:p>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rtl="0"/>
            <a:r>
              <a:rPr lang="en-US" sz="2400" b="1" dirty="0"/>
              <a:t>NATURALISM</a:t>
            </a:r>
            <a:endParaRPr lang="en-US" sz="2400" dirty="0"/>
          </a:p>
        </p:txBody>
      </p:sp>
      <p:sp>
        <p:nvSpPr>
          <p:cNvPr id="3" name="Content Placeholder 2"/>
          <p:cNvSpPr>
            <a:spLocks noGrp="1"/>
          </p:cNvSpPr>
          <p:nvPr>
            <p:ph idx="1"/>
          </p:nvPr>
        </p:nvSpPr>
        <p:spPr>
          <a:xfrm>
            <a:off x="304800" y="2133600"/>
            <a:ext cx="8229600" cy="3962400"/>
          </a:xfrm>
        </p:spPr>
        <p:txBody>
          <a:bodyPr>
            <a:normAutofit/>
          </a:bodyPr>
          <a:lstStyle/>
          <a:p>
            <a:pPr marL="457200" marR="0" indent="-228600" algn="just">
              <a:spcBef>
                <a:spcPts val="0"/>
              </a:spcBef>
              <a:spcAft>
                <a:spcPts val="0"/>
              </a:spcAft>
            </a:pPr>
            <a:r>
              <a:rPr lang="en-US" sz="2400" dirty="0">
                <a:latin typeface="Times New Roman"/>
                <a:ea typeface="Times New Roman"/>
              </a:rPr>
              <a:t>Naturalists believe that nature is the best teacher, all good come from the nature. </a:t>
            </a:r>
            <a:endParaRPr lang="en-US" sz="2400" dirty="0" smtClean="0">
              <a:latin typeface="Times New Roman"/>
              <a:ea typeface="Times New Roman"/>
            </a:endParaRPr>
          </a:p>
          <a:p>
            <a:pPr marL="457200" marR="0" indent="-228600" algn="just">
              <a:spcBef>
                <a:spcPts val="0"/>
              </a:spcBef>
              <a:spcAft>
                <a:spcPts val="0"/>
              </a:spcAft>
            </a:pPr>
            <a:r>
              <a:rPr lang="en-US" sz="2400" dirty="0" smtClean="0">
                <a:latin typeface="Times New Roman"/>
                <a:ea typeface="Times New Roman"/>
              </a:rPr>
              <a:t>The </a:t>
            </a:r>
            <a:r>
              <a:rPr lang="en-US" sz="2400" dirty="0">
                <a:latin typeface="Times New Roman"/>
                <a:ea typeface="Times New Roman"/>
              </a:rPr>
              <a:t>children must be given experiences that fit their natural interest, age and impulses</a:t>
            </a:r>
            <a:r>
              <a:rPr lang="en-US" sz="2400" dirty="0" smtClean="0">
                <a:latin typeface="Times New Roman"/>
                <a:ea typeface="Times New Roman"/>
              </a:rPr>
              <a:t>.</a:t>
            </a:r>
          </a:p>
          <a:p>
            <a:pPr marL="457200" marR="0" indent="-228600" algn="just">
              <a:spcBef>
                <a:spcPts val="0"/>
              </a:spcBef>
              <a:spcAft>
                <a:spcPts val="0"/>
              </a:spcAft>
            </a:pPr>
            <a:r>
              <a:rPr lang="en-US" sz="2400" dirty="0" smtClean="0">
                <a:latin typeface="Times New Roman"/>
                <a:ea typeface="Times New Roman"/>
              </a:rPr>
              <a:t> </a:t>
            </a:r>
            <a:r>
              <a:rPr lang="en-US" sz="2400" dirty="0">
                <a:latin typeface="Times New Roman"/>
                <a:ea typeface="Times New Roman"/>
              </a:rPr>
              <a:t>Children must be permitted to develop according to their own nature and natural processes. </a:t>
            </a:r>
            <a:endParaRPr lang="en-US" sz="24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PRAGMATISM:</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lnSpcReduction="10000"/>
          </a:bodyPr>
          <a:lstStyle/>
          <a:p>
            <a:r>
              <a:rPr lang="en-US" sz="2800" dirty="0"/>
              <a:t>Pragmatists believe that education is not only an intellectual pursuit but is also related to human life and existence. </a:t>
            </a:r>
            <a:endParaRPr lang="en-US" sz="2800" dirty="0" smtClean="0"/>
          </a:p>
          <a:p>
            <a:r>
              <a:rPr lang="en-US" sz="2800" dirty="0" smtClean="0"/>
              <a:t>The </a:t>
            </a:r>
            <a:r>
              <a:rPr lang="en-US" sz="2800" dirty="0"/>
              <a:t>knowledge must be utilized for achieving the ends of life. </a:t>
            </a:r>
            <a:endParaRPr lang="en-US" sz="2800" dirty="0" smtClean="0"/>
          </a:p>
          <a:p>
            <a:r>
              <a:rPr lang="en-US" sz="2800" dirty="0" smtClean="0"/>
              <a:t>Therefore</a:t>
            </a:r>
            <a:r>
              <a:rPr lang="en-US" sz="2800" dirty="0"/>
              <a:t>, they emphasize the value of subject matter as a means to the learner’s end, an instrument to be employed for the individual for useful purposes</a:t>
            </a:r>
            <a:r>
              <a:rPr lang="en-US" sz="2800" dirty="0" smtClean="0"/>
              <a:t>.</a:t>
            </a:r>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ESSENTIALISM</a:t>
            </a:r>
            <a:endParaRPr lang="en-US" dirty="0">
              <a:solidFill>
                <a:schemeClr val="tx1"/>
              </a:solidFill>
            </a:endParaRPr>
          </a:p>
        </p:txBody>
      </p:sp>
      <p:sp>
        <p:nvSpPr>
          <p:cNvPr id="3" name="Content Placeholder 2"/>
          <p:cNvSpPr>
            <a:spLocks noGrp="1"/>
          </p:cNvSpPr>
          <p:nvPr>
            <p:ph idx="1"/>
          </p:nvPr>
        </p:nvSpPr>
        <p:spPr>
          <a:xfrm>
            <a:off x="-304800" y="2514600"/>
            <a:ext cx="8229600" cy="2286000"/>
          </a:xfrm>
        </p:spPr>
        <p:txBody>
          <a:bodyPr>
            <a:normAutofit/>
          </a:bodyPr>
          <a:lstStyle/>
          <a:p>
            <a:pPr marL="457200" marR="0" indent="-228600" algn="just">
              <a:spcBef>
                <a:spcPts val="0"/>
              </a:spcBef>
              <a:spcAft>
                <a:spcPts val="0"/>
              </a:spcAft>
            </a:pPr>
            <a:r>
              <a:rPr lang="en-US" sz="2800" dirty="0">
                <a:latin typeface="Times New Roman"/>
                <a:ea typeface="Times New Roman"/>
              </a:rPr>
              <a:t>Essentialists believe that all children should be taught all those essential things that an adult needs to know to become a useful member of the society. </a:t>
            </a:r>
            <a:endParaRPr lang="en-US" sz="2800" dirty="0" smtClean="0">
              <a:latin typeface="Times New Roman"/>
              <a:ea typeface="Times New Roman"/>
            </a:endParaRPr>
          </a:p>
          <a:p>
            <a:pPr marL="457200" marR="0" indent="-228600" algn="just">
              <a:spcBef>
                <a:spcPts val="0"/>
              </a:spcBef>
              <a:spcAft>
                <a:spcPts val="0"/>
              </a:spcAft>
            </a:pPr>
            <a:r>
              <a:rPr lang="en-US" sz="2800" dirty="0" smtClean="0">
                <a:latin typeface="Times New Roman"/>
                <a:ea typeface="Times New Roman"/>
              </a:rPr>
              <a:t>These </a:t>
            </a:r>
            <a:r>
              <a:rPr lang="en-US" sz="2800" dirty="0">
                <a:latin typeface="Times New Roman"/>
                <a:ea typeface="Times New Roman"/>
              </a:rPr>
              <a:t>essential things may change from time to time.</a:t>
            </a:r>
          </a:p>
          <a:p>
            <a:pPr marL="457200" marR="0" indent="-228600" algn="just">
              <a:spcBef>
                <a:spcPts val="0"/>
              </a:spcBef>
              <a:spcAft>
                <a:spcPts val="0"/>
              </a:spcAft>
            </a:pPr>
            <a:endParaRPr lang="en-US" sz="2800" dirty="0">
              <a:effectLst/>
              <a:latin typeface="Times New Roman"/>
              <a:ea typeface="Times New Roman"/>
            </a:endParaRPr>
          </a:p>
        </p:txBody>
      </p:sp>
    </p:spTree>
    <p:extLst>
      <p:ext uri="{BB962C8B-B14F-4D97-AF65-F5344CB8AC3E}">
        <p14:creationId xmlns:p14="http://schemas.microsoft.com/office/powerpoint/2010/main" val="138286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229600" cy="3581400"/>
          </a:xfrm>
        </p:spPr>
        <p:txBody>
          <a:bodyPr>
            <a:normAutofit/>
          </a:bodyPr>
          <a:lstStyle/>
          <a:p>
            <a:pPr marL="457200" marR="0" indent="-228600" algn="just">
              <a:spcBef>
                <a:spcPts val="0"/>
              </a:spcBef>
              <a:spcAft>
                <a:spcPts val="0"/>
              </a:spcAft>
            </a:pPr>
            <a:r>
              <a:rPr lang="en-US" sz="2800" dirty="0">
                <a:latin typeface="Times New Roman"/>
                <a:ea typeface="Times New Roman"/>
              </a:rPr>
              <a:t>The Progressive group believes in freedom and flexibility according to the needs and interests of every child</a:t>
            </a:r>
            <a:r>
              <a:rPr lang="en-US" sz="2800" dirty="0" smtClean="0">
                <a:latin typeface="Times New Roman"/>
                <a:ea typeface="Times New Roman"/>
              </a:rPr>
              <a:t>.</a:t>
            </a:r>
          </a:p>
          <a:p>
            <a:pPr marL="457200" marR="0" indent="-228600" algn="just">
              <a:spcBef>
                <a:spcPts val="0"/>
              </a:spcBef>
              <a:spcAft>
                <a:spcPts val="0"/>
              </a:spcAft>
            </a:pPr>
            <a:r>
              <a:rPr lang="en-US" sz="2800" dirty="0" smtClean="0">
                <a:latin typeface="Times New Roman"/>
                <a:ea typeface="Times New Roman"/>
              </a:rPr>
              <a:t> </a:t>
            </a:r>
            <a:r>
              <a:rPr lang="en-US" sz="2800" dirty="0">
                <a:latin typeface="Times New Roman"/>
                <a:ea typeface="Times New Roman"/>
              </a:rPr>
              <a:t>Students should be offered learning experiences, what is important to them to shape their individuality. </a:t>
            </a:r>
            <a:endParaRPr lang="en-US" sz="2800" dirty="0" smtClean="0">
              <a:latin typeface="Times New Roman"/>
              <a:ea typeface="Times New Roman"/>
            </a:endParaRPr>
          </a:p>
          <a:p>
            <a:pPr marL="457200" marR="0" indent="-228600" algn="just">
              <a:spcBef>
                <a:spcPts val="0"/>
              </a:spcBef>
              <a:spcAft>
                <a:spcPts val="0"/>
              </a:spcAft>
            </a:pPr>
            <a:r>
              <a:rPr lang="en-US" sz="2800" dirty="0" smtClean="0">
                <a:latin typeface="Times New Roman"/>
                <a:ea typeface="Times New Roman"/>
              </a:rPr>
              <a:t>Progressivism </a:t>
            </a:r>
            <a:r>
              <a:rPr lang="en-US" sz="2800" dirty="0">
                <a:latin typeface="Times New Roman"/>
                <a:ea typeface="Times New Roman"/>
              </a:rPr>
              <a:t>is a child-centered movement.</a:t>
            </a:r>
          </a:p>
          <a:p>
            <a:pPr marL="457200" marR="0" indent="-228600" algn="just">
              <a:spcBef>
                <a:spcPts val="0"/>
              </a:spcBef>
              <a:spcAft>
                <a:spcPts val="0"/>
              </a:spcAft>
            </a:pPr>
            <a:endParaRPr lang="en-US" sz="2800" dirty="0">
              <a:effectLst/>
              <a:latin typeface="Times New Roman"/>
              <a:ea typeface="Times New Roman"/>
            </a:endParaRPr>
          </a:p>
        </p:txBody>
      </p:sp>
      <p:sp>
        <p:nvSpPr>
          <p:cNvPr id="2" name="Title 1"/>
          <p:cNvSpPr>
            <a:spLocks noGrp="1"/>
          </p:cNvSpPr>
          <p:nvPr>
            <p:ph type="title"/>
          </p:nvPr>
        </p:nvSpPr>
        <p:spPr/>
        <p:txBody>
          <a:bodyPr>
            <a:normAutofit/>
          </a:bodyPr>
          <a:lstStyle/>
          <a:p>
            <a:pPr lvl="1" rtl="0"/>
            <a:r>
              <a:rPr lang="en-US" sz="2400" b="1" dirty="0"/>
              <a:t>PROGRESSIVISM</a:t>
            </a:r>
            <a:endParaRPr lang="en-US" sz="2400" dirty="0"/>
          </a:p>
        </p:txBody>
      </p:sp>
    </p:spTree>
    <p:extLst>
      <p:ext uri="{BB962C8B-B14F-4D97-AF65-F5344CB8AC3E}">
        <p14:creationId xmlns:p14="http://schemas.microsoft.com/office/powerpoint/2010/main" val="1382860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chemeClr val="tx1"/>
                </a:solidFill>
                <a:latin typeface="Times New Roman"/>
                <a:ea typeface="Times New Roman"/>
              </a:rPr>
              <a:t>RECONSTRUCTIONISM</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fontScale="92500" lnSpcReduction="10000"/>
          </a:bodyPr>
          <a:lstStyle/>
          <a:p>
            <a:r>
              <a:rPr lang="en-US" sz="2800" dirty="0"/>
              <a:t>It is a futuristic movement. </a:t>
            </a:r>
            <a:endParaRPr lang="en-US" sz="2800" dirty="0" smtClean="0"/>
          </a:p>
          <a:p>
            <a:r>
              <a:rPr lang="en-US" sz="2800" dirty="0" smtClean="0"/>
              <a:t>They </a:t>
            </a:r>
            <a:r>
              <a:rPr lang="en-US" sz="2800" dirty="0"/>
              <a:t>believe that bringing greater changes in the education system can eliminate the problems of the society. </a:t>
            </a:r>
            <a:endParaRPr lang="en-US" sz="2800" dirty="0" smtClean="0"/>
          </a:p>
          <a:p>
            <a:r>
              <a:rPr lang="en-US" sz="2800" dirty="0" smtClean="0"/>
              <a:t> </a:t>
            </a:r>
            <a:r>
              <a:rPr lang="en-US" sz="2800" dirty="0"/>
              <a:t>The school should prepare students to reconstruct their society, according to the changes in the environment and life to adjust in the emerging conditions. There is an emphasis on practical approaches and active learning.</a:t>
            </a:r>
          </a:p>
        </p:txBody>
      </p:sp>
    </p:spTree>
    <p:extLst>
      <p:ext uri="{BB962C8B-B14F-4D97-AF65-F5344CB8AC3E}">
        <p14:creationId xmlns:p14="http://schemas.microsoft.com/office/powerpoint/2010/main" val="138286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2094</TotalTime>
  <Words>383</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Main Philosophical Thoughts  </vt:lpstr>
      <vt:lpstr>MAIN PHILOSOPHICAL THOUGHTS</vt:lpstr>
      <vt:lpstr>REALISM </vt:lpstr>
      <vt:lpstr>NATURALISM</vt:lpstr>
      <vt:lpstr>PRAGMATISM:</vt:lpstr>
      <vt:lpstr>ESSENTIALISM</vt:lpstr>
      <vt:lpstr>PROGRESSIVISM</vt:lpstr>
      <vt:lpstr>RECONSTRUCTIONISM</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144</cp:revision>
  <dcterms:created xsi:type="dcterms:W3CDTF">2019-02-18T15:01:28Z</dcterms:created>
  <dcterms:modified xsi:type="dcterms:W3CDTF">2020-11-24T19:28:05Z</dcterms:modified>
</cp:coreProperties>
</file>