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7" r:id="rId2"/>
    <p:sldId id="258" r:id="rId3"/>
    <p:sldId id="260" r:id="rId4"/>
    <p:sldId id="261" r:id="rId5"/>
    <p:sldId id="262" r:id="rId6"/>
    <p:sldId id="264" r:id="rId7"/>
    <p:sldId id="265" r:id="rId8"/>
    <p:sldId id="266" r:id="rId9"/>
    <p:sldId id="267" r:id="rId10"/>
    <p:sldId id="268"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99" r:id="rId24"/>
    <p:sldId id="300" r:id="rId25"/>
    <p:sldId id="301" r:id="rId26"/>
    <p:sldId id="306" r:id="rId27"/>
    <p:sldId id="307" r:id="rId28"/>
    <p:sldId id="308" r:id="rId29"/>
    <p:sldId id="309" r:id="rId30"/>
    <p:sldId id="310" r:id="rId31"/>
    <p:sldId id="311" r:id="rId32"/>
  </p:sldIdLst>
  <p:sldSz cx="9144000" cy="6858000" type="screen4x3"/>
  <p:notesSz cx="6858000" cy="9144000"/>
  <p:embeddedFontLst>
    <p:embeddedFont>
      <p:font typeface="Tw Cen MT" pitchFamily="34" charset="0"/>
      <p:regular r:id="rId34"/>
      <p:bold r:id="rId35"/>
      <p:italic r:id="rId36"/>
      <p:boldItalic r:id="rId37"/>
    </p:embeddedFont>
    <p:embeddedFont>
      <p:font typeface="宋体" pitchFamily="2" charset="-122"/>
      <p:regular r:id="rId38"/>
    </p:embeddedFon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4660"/>
  </p:normalViewPr>
  <p:slideViewPr>
    <p:cSldViewPr>
      <p:cViewPr varScale="1">
        <p:scale>
          <a:sx n="103" d="100"/>
          <a:sy n="103" d="100"/>
        </p:scale>
        <p:origin x="-21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5C0FF-9837-4DD9-AF33-F6674BCBE6EC}"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E43AE6BF-6069-4013-AB70-B2BB1D77841C}">
      <dgm:prSet phldrT="[Text]"/>
      <dgm:spPr/>
      <dgm:t>
        <a:bodyPr/>
        <a:lstStyle/>
        <a:p>
          <a:r>
            <a:rPr lang="en-US" dirty="0" smtClean="0"/>
            <a:t>Plant Nutrients</a:t>
          </a:r>
          <a:endParaRPr lang="en-US" dirty="0"/>
        </a:p>
      </dgm:t>
    </dgm:pt>
    <dgm:pt modelId="{799787B0-B0EC-47A0-A732-D67F8ED92CAE}" type="parTrans" cxnId="{AD73DC7B-0E0E-4CB5-84E8-54F5486C08B1}">
      <dgm:prSet/>
      <dgm:spPr/>
      <dgm:t>
        <a:bodyPr/>
        <a:lstStyle/>
        <a:p>
          <a:endParaRPr lang="en-US"/>
        </a:p>
      </dgm:t>
    </dgm:pt>
    <dgm:pt modelId="{BC76E7A3-3BA1-4222-AA2A-B4F30D5B1BFD}" type="sibTrans" cxnId="{AD73DC7B-0E0E-4CB5-84E8-54F5486C08B1}">
      <dgm:prSet/>
      <dgm:spPr/>
      <dgm:t>
        <a:bodyPr/>
        <a:lstStyle/>
        <a:p>
          <a:endParaRPr lang="en-US"/>
        </a:p>
      </dgm:t>
    </dgm:pt>
    <dgm:pt modelId="{217ADF01-C0D6-40F8-B774-2156F258EA68}">
      <dgm:prSet phldrT="[Text]"/>
      <dgm:spPr/>
      <dgm:t>
        <a:bodyPr/>
        <a:lstStyle/>
        <a:p>
          <a:r>
            <a:rPr lang="en-US" dirty="0" smtClean="0"/>
            <a:t>Weathering</a:t>
          </a:r>
          <a:endParaRPr lang="en-US" dirty="0"/>
        </a:p>
      </dgm:t>
    </dgm:pt>
    <dgm:pt modelId="{52DE0A2D-7FF6-4AE5-9DE0-BED6D1242592}" type="parTrans" cxnId="{4DBDAEEE-FB54-4C76-B072-7E22BD43C273}">
      <dgm:prSet/>
      <dgm:spPr/>
      <dgm:t>
        <a:bodyPr/>
        <a:lstStyle/>
        <a:p>
          <a:endParaRPr lang="en-US"/>
        </a:p>
      </dgm:t>
    </dgm:pt>
    <dgm:pt modelId="{C0EB3B59-CABE-4EA2-989D-9EC44C4D4B17}" type="sibTrans" cxnId="{4DBDAEEE-FB54-4C76-B072-7E22BD43C273}">
      <dgm:prSet/>
      <dgm:spPr/>
      <dgm:t>
        <a:bodyPr/>
        <a:lstStyle/>
        <a:p>
          <a:endParaRPr lang="en-US"/>
        </a:p>
      </dgm:t>
    </dgm:pt>
    <dgm:pt modelId="{CE329910-4CE5-4D1D-84C3-0726D24294BB}">
      <dgm:prSet phldrT="[Text]"/>
      <dgm:spPr/>
      <dgm:t>
        <a:bodyPr/>
        <a:lstStyle/>
        <a:p>
          <a:r>
            <a:rPr lang="en-US" dirty="0" smtClean="0"/>
            <a:t>Tillage</a:t>
          </a:r>
          <a:endParaRPr lang="en-US" dirty="0"/>
        </a:p>
      </dgm:t>
    </dgm:pt>
    <dgm:pt modelId="{E5B5037D-3B8C-4748-90CA-F21413CC57A3}" type="parTrans" cxnId="{832148FA-B1FD-41E3-AFAF-F4D7C2D12CC5}">
      <dgm:prSet/>
      <dgm:spPr/>
      <dgm:t>
        <a:bodyPr/>
        <a:lstStyle/>
        <a:p>
          <a:endParaRPr lang="en-US"/>
        </a:p>
      </dgm:t>
    </dgm:pt>
    <dgm:pt modelId="{F34D870F-B439-4800-BCD6-176CE7293540}" type="sibTrans" cxnId="{832148FA-B1FD-41E3-AFAF-F4D7C2D12CC5}">
      <dgm:prSet/>
      <dgm:spPr/>
      <dgm:t>
        <a:bodyPr/>
        <a:lstStyle/>
        <a:p>
          <a:endParaRPr lang="en-US"/>
        </a:p>
      </dgm:t>
    </dgm:pt>
    <dgm:pt modelId="{98F87E8F-C00B-4C9D-84FC-62B63E442FAD}">
      <dgm:prSet phldrT="[Text]"/>
      <dgm:spPr/>
      <dgm:t>
        <a:bodyPr/>
        <a:lstStyle/>
        <a:p>
          <a:r>
            <a:rPr lang="en-US" dirty="0" smtClean="0"/>
            <a:t>Structural formation</a:t>
          </a:r>
          <a:endParaRPr lang="en-US" dirty="0"/>
        </a:p>
      </dgm:t>
    </dgm:pt>
    <dgm:pt modelId="{D4415A96-F635-474F-A9B3-9A03BAE6A753}" type="parTrans" cxnId="{3F5F35D7-7112-44CF-848D-0275ED8F9291}">
      <dgm:prSet/>
      <dgm:spPr/>
      <dgm:t>
        <a:bodyPr/>
        <a:lstStyle/>
        <a:p>
          <a:endParaRPr lang="en-US"/>
        </a:p>
      </dgm:t>
    </dgm:pt>
    <dgm:pt modelId="{9C949335-2CD7-4C19-BA3C-C86D3700B61F}" type="sibTrans" cxnId="{3F5F35D7-7112-44CF-848D-0275ED8F9291}">
      <dgm:prSet/>
      <dgm:spPr/>
      <dgm:t>
        <a:bodyPr/>
        <a:lstStyle/>
        <a:p>
          <a:endParaRPr lang="en-US"/>
        </a:p>
      </dgm:t>
    </dgm:pt>
    <dgm:pt modelId="{03CE9099-BFDE-49C6-A69D-6E3E372D414C}">
      <dgm:prSet phldrT="[Text]"/>
      <dgm:spPr/>
      <dgm:t>
        <a:bodyPr/>
        <a:lstStyle/>
        <a:p>
          <a:r>
            <a:rPr lang="en-US" dirty="0" smtClean="0"/>
            <a:t>Photosynthesis</a:t>
          </a:r>
          <a:endParaRPr lang="en-US" dirty="0"/>
        </a:p>
      </dgm:t>
    </dgm:pt>
    <dgm:pt modelId="{A447AD94-DC03-45BF-A6B5-871612EF1E61}" type="parTrans" cxnId="{1930B795-4096-4A10-92F1-62206AB7CD36}">
      <dgm:prSet/>
      <dgm:spPr/>
      <dgm:t>
        <a:bodyPr/>
        <a:lstStyle/>
        <a:p>
          <a:endParaRPr lang="en-US"/>
        </a:p>
      </dgm:t>
    </dgm:pt>
    <dgm:pt modelId="{B5D04442-FF87-4188-B62F-E2A180463AAA}" type="sibTrans" cxnId="{1930B795-4096-4A10-92F1-62206AB7CD36}">
      <dgm:prSet/>
      <dgm:spPr/>
      <dgm:t>
        <a:bodyPr/>
        <a:lstStyle/>
        <a:p>
          <a:endParaRPr lang="en-US"/>
        </a:p>
      </dgm:t>
    </dgm:pt>
    <dgm:pt modelId="{6E52ADE2-30A0-44B7-9AAD-6E2D73618283}">
      <dgm:prSet phldrT="[Text]"/>
      <dgm:spPr/>
      <dgm:t>
        <a:bodyPr/>
        <a:lstStyle/>
        <a:p>
          <a:r>
            <a:rPr lang="en-US" dirty="0" smtClean="0"/>
            <a:t>Plant Turgidity</a:t>
          </a:r>
          <a:endParaRPr lang="en-US" dirty="0"/>
        </a:p>
      </dgm:t>
    </dgm:pt>
    <dgm:pt modelId="{43A34E06-3DC5-46D9-912C-6E8A04C8031E}" type="parTrans" cxnId="{068832AA-5ADE-47ED-A20D-AAA8632DF9CB}">
      <dgm:prSet/>
      <dgm:spPr/>
      <dgm:t>
        <a:bodyPr/>
        <a:lstStyle/>
        <a:p>
          <a:endParaRPr lang="en-US"/>
        </a:p>
      </dgm:t>
    </dgm:pt>
    <dgm:pt modelId="{0B5713AE-5D2F-428A-9F40-F5ADCA4C4D3C}" type="sibTrans" cxnId="{068832AA-5ADE-47ED-A20D-AAA8632DF9CB}">
      <dgm:prSet/>
      <dgm:spPr/>
      <dgm:t>
        <a:bodyPr/>
        <a:lstStyle/>
        <a:p>
          <a:endParaRPr lang="en-US"/>
        </a:p>
      </dgm:t>
    </dgm:pt>
    <dgm:pt modelId="{7AD0C8CF-BA69-4644-BD63-E3E699679D57}">
      <dgm:prSet phldrT="[Text]"/>
      <dgm:spPr/>
      <dgm:t>
        <a:bodyPr/>
        <a:lstStyle/>
        <a:p>
          <a:r>
            <a:rPr lang="en-US" dirty="0" smtClean="0"/>
            <a:t>Seed Germination</a:t>
          </a:r>
          <a:endParaRPr lang="en-US" dirty="0"/>
        </a:p>
      </dgm:t>
    </dgm:pt>
    <dgm:pt modelId="{69B38134-1146-4091-AE69-B40EBE81C8ED}" type="parTrans" cxnId="{DE0DBF3C-66DE-4C89-AF45-90B93438616D}">
      <dgm:prSet/>
      <dgm:spPr/>
      <dgm:t>
        <a:bodyPr/>
        <a:lstStyle/>
        <a:p>
          <a:endParaRPr lang="en-US"/>
        </a:p>
      </dgm:t>
    </dgm:pt>
    <dgm:pt modelId="{223A9D55-E440-4B6F-B3E6-ADEBBC4F9B7B}" type="sibTrans" cxnId="{DE0DBF3C-66DE-4C89-AF45-90B93438616D}">
      <dgm:prSet/>
      <dgm:spPr/>
      <dgm:t>
        <a:bodyPr/>
        <a:lstStyle/>
        <a:p>
          <a:endParaRPr lang="en-US"/>
        </a:p>
      </dgm:t>
    </dgm:pt>
    <dgm:pt modelId="{142DEC72-BA58-40EC-9411-C74D370E2958}">
      <dgm:prSet phldrT="[Text]"/>
      <dgm:spPr/>
      <dgm:t>
        <a:bodyPr/>
        <a:lstStyle/>
        <a:p>
          <a:r>
            <a:rPr lang="en-US" dirty="0" smtClean="0"/>
            <a:t>Physiobiological Activity</a:t>
          </a:r>
          <a:endParaRPr lang="en-US" dirty="0"/>
        </a:p>
      </dgm:t>
    </dgm:pt>
    <dgm:pt modelId="{CA76E158-D38E-41F7-9571-293E65FE3072}" type="parTrans" cxnId="{D6F9B063-A4FE-4B57-97F0-733CA2DC389E}">
      <dgm:prSet/>
      <dgm:spPr/>
      <dgm:t>
        <a:bodyPr/>
        <a:lstStyle/>
        <a:p>
          <a:endParaRPr lang="en-US"/>
        </a:p>
      </dgm:t>
    </dgm:pt>
    <dgm:pt modelId="{15230DC3-95A9-463E-8424-04371EC9995C}" type="sibTrans" cxnId="{D6F9B063-A4FE-4B57-97F0-733CA2DC389E}">
      <dgm:prSet/>
      <dgm:spPr/>
      <dgm:t>
        <a:bodyPr/>
        <a:lstStyle/>
        <a:p>
          <a:endParaRPr lang="en-US"/>
        </a:p>
      </dgm:t>
    </dgm:pt>
    <dgm:pt modelId="{9634441E-628D-47BE-A0D3-85401BF90E28}">
      <dgm:prSet phldrT="[Text]"/>
      <dgm:spPr/>
      <dgm:t>
        <a:bodyPr/>
        <a:lstStyle/>
        <a:p>
          <a:r>
            <a:rPr lang="en-US" dirty="0" smtClean="0"/>
            <a:t>Adverse Effects</a:t>
          </a:r>
          <a:endParaRPr lang="en-US" dirty="0"/>
        </a:p>
      </dgm:t>
    </dgm:pt>
    <dgm:pt modelId="{4D3B1203-A2DF-46DE-B8C4-7A455CE9465C}" type="parTrans" cxnId="{42008C91-1687-4CED-B0A2-1ECD4535B29B}">
      <dgm:prSet/>
      <dgm:spPr/>
      <dgm:t>
        <a:bodyPr/>
        <a:lstStyle/>
        <a:p>
          <a:endParaRPr lang="en-US"/>
        </a:p>
      </dgm:t>
    </dgm:pt>
    <dgm:pt modelId="{B390F26B-BA64-4E36-8B6A-4F8FEFF5998F}" type="sibTrans" cxnId="{42008C91-1687-4CED-B0A2-1ECD4535B29B}">
      <dgm:prSet/>
      <dgm:spPr/>
      <dgm:t>
        <a:bodyPr/>
        <a:lstStyle/>
        <a:p>
          <a:endParaRPr lang="en-US"/>
        </a:p>
      </dgm:t>
    </dgm:pt>
    <dgm:pt modelId="{4DA24B10-2C70-4A5D-83B0-9BB193A15B03}" type="pres">
      <dgm:prSet presAssocID="{8105C0FF-9837-4DD9-AF33-F6674BCBE6EC}" presName="diagram" presStyleCnt="0">
        <dgm:presLayoutVars>
          <dgm:dir/>
          <dgm:resizeHandles val="exact"/>
        </dgm:presLayoutVars>
      </dgm:prSet>
      <dgm:spPr/>
      <dgm:t>
        <a:bodyPr/>
        <a:lstStyle/>
        <a:p>
          <a:endParaRPr lang="en-US"/>
        </a:p>
      </dgm:t>
    </dgm:pt>
    <dgm:pt modelId="{07E921B2-6C10-4367-9138-7F1531392D8B}" type="pres">
      <dgm:prSet presAssocID="{E43AE6BF-6069-4013-AB70-B2BB1D77841C}" presName="node" presStyleLbl="node1" presStyleIdx="0" presStyleCnt="9">
        <dgm:presLayoutVars>
          <dgm:bulletEnabled val="1"/>
        </dgm:presLayoutVars>
      </dgm:prSet>
      <dgm:spPr/>
      <dgm:t>
        <a:bodyPr/>
        <a:lstStyle/>
        <a:p>
          <a:endParaRPr lang="en-US"/>
        </a:p>
      </dgm:t>
    </dgm:pt>
    <dgm:pt modelId="{36A07312-A64A-4802-A4FD-0ABE04C4A488}" type="pres">
      <dgm:prSet presAssocID="{BC76E7A3-3BA1-4222-AA2A-B4F30D5B1BFD}" presName="sibTrans" presStyleCnt="0"/>
      <dgm:spPr/>
    </dgm:pt>
    <dgm:pt modelId="{3BA92C72-2013-46FA-8CDA-AD6AC2253C3A}" type="pres">
      <dgm:prSet presAssocID="{217ADF01-C0D6-40F8-B774-2156F258EA68}" presName="node" presStyleLbl="node1" presStyleIdx="1" presStyleCnt="9">
        <dgm:presLayoutVars>
          <dgm:bulletEnabled val="1"/>
        </dgm:presLayoutVars>
      </dgm:prSet>
      <dgm:spPr/>
      <dgm:t>
        <a:bodyPr/>
        <a:lstStyle/>
        <a:p>
          <a:endParaRPr lang="en-US"/>
        </a:p>
      </dgm:t>
    </dgm:pt>
    <dgm:pt modelId="{4864583E-E709-4683-998A-4E3F89886CBA}" type="pres">
      <dgm:prSet presAssocID="{C0EB3B59-CABE-4EA2-989D-9EC44C4D4B17}" presName="sibTrans" presStyleCnt="0"/>
      <dgm:spPr/>
    </dgm:pt>
    <dgm:pt modelId="{7EAC7237-BC1A-4818-8E75-5B241E5B1DA0}" type="pres">
      <dgm:prSet presAssocID="{CE329910-4CE5-4D1D-84C3-0726D24294BB}" presName="node" presStyleLbl="node1" presStyleIdx="2" presStyleCnt="9">
        <dgm:presLayoutVars>
          <dgm:bulletEnabled val="1"/>
        </dgm:presLayoutVars>
      </dgm:prSet>
      <dgm:spPr/>
      <dgm:t>
        <a:bodyPr/>
        <a:lstStyle/>
        <a:p>
          <a:endParaRPr lang="en-US"/>
        </a:p>
      </dgm:t>
    </dgm:pt>
    <dgm:pt modelId="{47DCF259-3EF6-4C0B-B820-D7460C87ABAF}" type="pres">
      <dgm:prSet presAssocID="{F34D870F-B439-4800-BCD6-176CE7293540}" presName="sibTrans" presStyleCnt="0"/>
      <dgm:spPr/>
    </dgm:pt>
    <dgm:pt modelId="{6FB55E65-F1AA-4150-98D9-896F7E9E9C81}" type="pres">
      <dgm:prSet presAssocID="{98F87E8F-C00B-4C9D-84FC-62B63E442FAD}" presName="node" presStyleLbl="node1" presStyleIdx="3" presStyleCnt="9">
        <dgm:presLayoutVars>
          <dgm:bulletEnabled val="1"/>
        </dgm:presLayoutVars>
      </dgm:prSet>
      <dgm:spPr/>
      <dgm:t>
        <a:bodyPr/>
        <a:lstStyle/>
        <a:p>
          <a:endParaRPr lang="en-US"/>
        </a:p>
      </dgm:t>
    </dgm:pt>
    <dgm:pt modelId="{B25C5F10-B160-4E40-81AB-E405EAFDF5A0}" type="pres">
      <dgm:prSet presAssocID="{9C949335-2CD7-4C19-BA3C-C86D3700B61F}" presName="sibTrans" presStyleCnt="0"/>
      <dgm:spPr/>
    </dgm:pt>
    <dgm:pt modelId="{13A33A68-91AA-4FD0-8879-6519B3E58321}" type="pres">
      <dgm:prSet presAssocID="{03CE9099-BFDE-49C6-A69D-6E3E372D414C}" presName="node" presStyleLbl="node1" presStyleIdx="4" presStyleCnt="9">
        <dgm:presLayoutVars>
          <dgm:bulletEnabled val="1"/>
        </dgm:presLayoutVars>
      </dgm:prSet>
      <dgm:spPr/>
      <dgm:t>
        <a:bodyPr/>
        <a:lstStyle/>
        <a:p>
          <a:endParaRPr lang="en-US"/>
        </a:p>
      </dgm:t>
    </dgm:pt>
    <dgm:pt modelId="{5E6E02B3-391E-4B8A-8D9E-311540F1CFD7}" type="pres">
      <dgm:prSet presAssocID="{B5D04442-FF87-4188-B62F-E2A180463AAA}" presName="sibTrans" presStyleCnt="0"/>
      <dgm:spPr/>
    </dgm:pt>
    <dgm:pt modelId="{3D0CDD99-7E21-49A4-A3D7-F5CB01A6B47C}" type="pres">
      <dgm:prSet presAssocID="{6E52ADE2-30A0-44B7-9AAD-6E2D73618283}" presName="node" presStyleLbl="node1" presStyleIdx="5" presStyleCnt="9">
        <dgm:presLayoutVars>
          <dgm:bulletEnabled val="1"/>
        </dgm:presLayoutVars>
      </dgm:prSet>
      <dgm:spPr/>
      <dgm:t>
        <a:bodyPr/>
        <a:lstStyle/>
        <a:p>
          <a:endParaRPr lang="en-US"/>
        </a:p>
      </dgm:t>
    </dgm:pt>
    <dgm:pt modelId="{10C5E584-63F9-4B07-BCF8-5802D033FCED}" type="pres">
      <dgm:prSet presAssocID="{0B5713AE-5D2F-428A-9F40-F5ADCA4C4D3C}" presName="sibTrans" presStyleCnt="0"/>
      <dgm:spPr/>
    </dgm:pt>
    <dgm:pt modelId="{A6BA315A-1E81-48FE-93E7-F86B6D8BFAEC}" type="pres">
      <dgm:prSet presAssocID="{7AD0C8CF-BA69-4644-BD63-E3E699679D57}" presName="node" presStyleLbl="node1" presStyleIdx="6" presStyleCnt="9">
        <dgm:presLayoutVars>
          <dgm:bulletEnabled val="1"/>
        </dgm:presLayoutVars>
      </dgm:prSet>
      <dgm:spPr/>
      <dgm:t>
        <a:bodyPr/>
        <a:lstStyle/>
        <a:p>
          <a:endParaRPr lang="en-US"/>
        </a:p>
      </dgm:t>
    </dgm:pt>
    <dgm:pt modelId="{F8A6AA19-C984-46BE-B43E-DEF2D4668BAB}" type="pres">
      <dgm:prSet presAssocID="{223A9D55-E440-4B6F-B3E6-ADEBBC4F9B7B}" presName="sibTrans" presStyleCnt="0"/>
      <dgm:spPr/>
    </dgm:pt>
    <dgm:pt modelId="{D41FC8DF-B3D9-4C7D-9B55-388F24B37F16}" type="pres">
      <dgm:prSet presAssocID="{142DEC72-BA58-40EC-9411-C74D370E2958}" presName="node" presStyleLbl="node1" presStyleIdx="7" presStyleCnt="9">
        <dgm:presLayoutVars>
          <dgm:bulletEnabled val="1"/>
        </dgm:presLayoutVars>
      </dgm:prSet>
      <dgm:spPr/>
      <dgm:t>
        <a:bodyPr/>
        <a:lstStyle/>
        <a:p>
          <a:endParaRPr lang="en-US"/>
        </a:p>
      </dgm:t>
    </dgm:pt>
    <dgm:pt modelId="{4E7FE732-4C89-4908-B255-2E146824691E}" type="pres">
      <dgm:prSet presAssocID="{15230DC3-95A9-463E-8424-04371EC9995C}" presName="sibTrans" presStyleCnt="0"/>
      <dgm:spPr/>
    </dgm:pt>
    <dgm:pt modelId="{F0EE2ABF-55E0-4B32-8490-9A1D8D4809E2}" type="pres">
      <dgm:prSet presAssocID="{9634441E-628D-47BE-A0D3-85401BF90E28}" presName="node" presStyleLbl="node1" presStyleIdx="8" presStyleCnt="9">
        <dgm:presLayoutVars>
          <dgm:bulletEnabled val="1"/>
        </dgm:presLayoutVars>
      </dgm:prSet>
      <dgm:spPr/>
      <dgm:t>
        <a:bodyPr/>
        <a:lstStyle/>
        <a:p>
          <a:endParaRPr lang="en-US"/>
        </a:p>
      </dgm:t>
    </dgm:pt>
  </dgm:ptLst>
  <dgm:cxnLst>
    <dgm:cxn modelId="{1930B795-4096-4A10-92F1-62206AB7CD36}" srcId="{8105C0FF-9837-4DD9-AF33-F6674BCBE6EC}" destId="{03CE9099-BFDE-49C6-A69D-6E3E372D414C}" srcOrd="4" destOrd="0" parTransId="{A447AD94-DC03-45BF-A6B5-871612EF1E61}" sibTransId="{B5D04442-FF87-4188-B62F-E2A180463AAA}"/>
    <dgm:cxn modelId="{CC6DF0FD-082B-4F3E-8814-A3E178DC84F7}" type="presOf" srcId="{217ADF01-C0D6-40F8-B774-2156F258EA68}" destId="{3BA92C72-2013-46FA-8CDA-AD6AC2253C3A}" srcOrd="0" destOrd="0" presId="urn:microsoft.com/office/officeart/2005/8/layout/default#1"/>
    <dgm:cxn modelId="{D6F9B063-A4FE-4B57-97F0-733CA2DC389E}" srcId="{8105C0FF-9837-4DD9-AF33-F6674BCBE6EC}" destId="{142DEC72-BA58-40EC-9411-C74D370E2958}" srcOrd="7" destOrd="0" parTransId="{CA76E158-D38E-41F7-9571-293E65FE3072}" sibTransId="{15230DC3-95A9-463E-8424-04371EC9995C}"/>
    <dgm:cxn modelId="{39211AAA-9D7D-4076-88DE-437AB39EDC7B}" type="presOf" srcId="{9634441E-628D-47BE-A0D3-85401BF90E28}" destId="{F0EE2ABF-55E0-4B32-8490-9A1D8D4809E2}" srcOrd="0" destOrd="0" presId="urn:microsoft.com/office/officeart/2005/8/layout/default#1"/>
    <dgm:cxn modelId="{4DBDAEEE-FB54-4C76-B072-7E22BD43C273}" srcId="{8105C0FF-9837-4DD9-AF33-F6674BCBE6EC}" destId="{217ADF01-C0D6-40F8-B774-2156F258EA68}" srcOrd="1" destOrd="0" parTransId="{52DE0A2D-7FF6-4AE5-9DE0-BED6D1242592}" sibTransId="{C0EB3B59-CABE-4EA2-989D-9EC44C4D4B17}"/>
    <dgm:cxn modelId="{832148FA-B1FD-41E3-AFAF-F4D7C2D12CC5}" srcId="{8105C0FF-9837-4DD9-AF33-F6674BCBE6EC}" destId="{CE329910-4CE5-4D1D-84C3-0726D24294BB}" srcOrd="2" destOrd="0" parTransId="{E5B5037D-3B8C-4748-90CA-F21413CC57A3}" sibTransId="{F34D870F-B439-4800-BCD6-176CE7293540}"/>
    <dgm:cxn modelId="{FB4E2272-92E0-4E71-B7BF-5FCA9FF40346}" type="presOf" srcId="{CE329910-4CE5-4D1D-84C3-0726D24294BB}" destId="{7EAC7237-BC1A-4818-8E75-5B241E5B1DA0}" srcOrd="0" destOrd="0" presId="urn:microsoft.com/office/officeart/2005/8/layout/default#1"/>
    <dgm:cxn modelId="{014CFB60-09FE-48B8-B944-D38AD61A0754}" type="presOf" srcId="{6E52ADE2-30A0-44B7-9AAD-6E2D73618283}" destId="{3D0CDD99-7E21-49A4-A3D7-F5CB01A6B47C}" srcOrd="0" destOrd="0" presId="urn:microsoft.com/office/officeart/2005/8/layout/default#1"/>
    <dgm:cxn modelId="{65CCEF2D-AF07-4CDC-9E1B-7DEB906C0F0B}" type="presOf" srcId="{142DEC72-BA58-40EC-9411-C74D370E2958}" destId="{D41FC8DF-B3D9-4C7D-9B55-388F24B37F16}" srcOrd="0" destOrd="0" presId="urn:microsoft.com/office/officeart/2005/8/layout/default#1"/>
    <dgm:cxn modelId="{068832AA-5ADE-47ED-A20D-AAA8632DF9CB}" srcId="{8105C0FF-9837-4DD9-AF33-F6674BCBE6EC}" destId="{6E52ADE2-30A0-44B7-9AAD-6E2D73618283}" srcOrd="5" destOrd="0" parTransId="{43A34E06-3DC5-46D9-912C-6E8A04C8031E}" sibTransId="{0B5713AE-5D2F-428A-9F40-F5ADCA4C4D3C}"/>
    <dgm:cxn modelId="{DE0DBF3C-66DE-4C89-AF45-90B93438616D}" srcId="{8105C0FF-9837-4DD9-AF33-F6674BCBE6EC}" destId="{7AD0C8CF-BA69-4644-BD63-E3E699679D57}" srcOrd="6" destOrd="0" parTransId="{69B38134-1146-4091-AE69-B40EBE81C8ED}" sibTransId="{223A9D55-E440-4B6F-B3E6-ADEBBC4F9B7B}"/>
    <dgm:cxn modelId="{42008C91-1687-4CED-B0A2-1ECD4535B29B}" srcId="{8105C0FF-9837-4DD9-AF33-F6674BCBE6EC}" destId="{9634441E-628D-47BE-A0D3-85401BF90E28}" srcOrd="8" destOrd="0" parTransId="{4D3B1203-A2DF-46DE-B8C4-7A455CE9465C}" sibTransId="{B390F26B-BA64-4E36-8B6A-4F8FEFF5998F}"/>
    <dgm:cxn modelId="{3F5F35D7-7112-44CF-848D-0275ED8F9291}" srcId="{8105C0FF-9837-4DD9-AF33-F6674BCBE6EC}" destId="{98F87E8F-C00B-4C9D-84FC-62B63E442FAD}" srcOrd="3" destOrd="0" parTransId="{D4415A96-F635-474F-A9B3-9A03BAE6A753}" sibTransId="{9C949335-2CD7-4C19-BA3C-C86D3700B61F}"/>
    <dgm:cxn modelId="{040A7D5A-0BDF-4AE7-A281-E3A1B11B7FA3}" type="presOf" srcId="{E43AE6BF-6069-4013-AB70-B2BB1D77841C}" destId="{07E921B2-6C10-4367-9138-7F1531392D8B}" srcOrd="0" destOrd="0" presId="urn:microsoft.com/office/officeart/2005/8/layout/default#1"/>
    <dgm:cxn modelId="{AD73DC7B-0E0E-4CB5-84E8-54F5486C08B1}" srcId="{8105C0FF-9837-4DD9-AF33-F6674BCBE6EC}" destId="{E43AE6BF-6069-4013-AB70-B2BB1D77841C}" srcOrd="0" destOrd="0" parTransId="{799787B0-B0EC-47A0-A732-D67F8ED92CAE}" sibTransId="{BC76E7A3-3BA1-4222-AA2A-B4F30D5B1BFD}"/>
    <dgm:cxn modelId="{CA8235C8-55EF-47FA-BE52-7226B6EB9212}" type="presOf" srcId="{98F87E8F-C00B-4C9D-84FC-62B63E442FAD}" destId="{6FB55E65-F1AA-4150-98D9-896F7E9E9C81}" srcOrd="0" destOrd="0" presId="urn:microsoft.com/office/officeart/2005/8/layout/default#1"/>
    <dgm:cxn modelId="{6BE0F78D-584A-407B-B942-E2B9A3D728D4}" type="presOf" srcId="{7AD0C8CF-BA69-4644-BD63-E3E699679D57}" destId="{A6BA315A-1E81-48FE-93E7-F86B6D8BFAEC}" srcOrd="0" destOrd="0" presId="urn:microsoft.com/office/officeart/2005/8/layout/default#1"/>
    <dgm:cxn modelId="{1718861C-C00A-46F5-86E7-9B3A00C72E0F}" type="presOf" srcId="{03CE9099-BFDE-49C6-A69D-6E3E372D414C}" destId="{13A33A68-91AA-4FD0-8879-6519B3E58321}" srcOrd="0" destOrd="0" presId="urn:microsoft.com/office/officeart/2005/8/layout/default#1"/>
    <dgm:cxn modelId="{05496068-6A83-4281-BB29-C610185D63AB}" type="presOf" srcId="{8105C0FF-9837-4DD9-AF33-F6674BCBE6EC}" destId="{4DA24B10-2C70-4A5D-83B0-9BB193A15B03}" srcOrd="0" destOrd="0" presId="urn:microsoft.com/office/officeart/2005/8/layout/default#1"/>
    <dgm:cxn modelId="{ECE20D81-CE89-4206-B536-85A2EA31BDF5}" type="presParOf" srcId="{4DA24B10-2C70-4A5D-83B0-9BB193A15B03}" destId="{07E921B2-6C10-4367-9138-7F1531392D8B}" srcOrd="0" destOrd="0" presId="urn:microsoft.com/office/officeart/2005/8/layout/default#1"/>
    <dgm:cxn modelId="{E226A96E-F487-4792-90B0-347615748518}" type="presParOf" srcId="{4DA24B10-2C70-4A5D-83B0-9BB193A15B03}" destId="{36A07312-A64A-4802-A4FD-0ABE04C4A488}" srcOrd="1" destOrd="0" presId="urn:microsoft.com/office/officeart/2005/8/layout/default#1"/>
    <dgm:cxn modelId="{37C4182C-B5C4-477C-B657-2BA489F992DE}" type="presParOf" srcId="{4DA24B10-2C70-4A5D-83B0-9BB193A15B03}" destId="{3BA92C72-2013-46FA-8CDA-AD6AC2253C3A}" srcOrd="2" destOrd="0" presId="urn:microsoft.com/office/officeart/2005/8/layout/default#1"/>
    <dgm:cxn modelId="{B276E88C-40DC-45BD-9A43-CB7EC3AD9F59}" type="presParOf" srcId="{4DA24B10-2C70-4A5D-83B0-9BB193A15B03}" destId="{4864583E-E709-4683-998A-4E3F89886CBA}" srcOrd="3" destOrd="0" presId="urn:microsoft.com/office/officeart/2005/8/layout/default#1"/>
    <dgm:cxn modelId="{F2DD5506-15EC-4EA8-B58E-32AEA0C0D209}" type="presParOf" srcId="{4DA24B10-2C70-4A5D-83B0-9BB193A15B03}" destId="{7EAC7237-BC1A-4818-8E75-5B241E5B1DA0}" srcOrd="4" destOrd="0" presId="urn:microsoft.com/office/officeart/2005/8/layout/default#1"/>
    <dgm:cxn modelId="{4AD93AF1-DC1F-4222-9911-367445209734}" type="presParOf" srcId="{4DA24B10-2C70-4A5D-83B0-9BB193A15B03}" destId="{47DCF259-3EF6-4C0B-B820-D7460C87ABAF}" srcOrd="5" destOrd="0" presId="urn:microsoft.com/office/officeart/2005/8/layout/default#1"/>
    <dgm:cxn modelId="{C7FB5A43-F8B4-4E31-B7A3-2A0B2345C5FA}" type="presParOf" srcId="{4DA24B10-2C70-4A5D-83B0-9BB193A15B03}" destId="{6FB55E65-F1AA-4150-98D9-896F7E9E9C81}" srcOrd="6" destOrd="0" presId="urn:microsoft.com/office/officeart/2005/8/layout/default#1"/>
    <dgm:cxn modelId="{0EB568F2-1860-4D04-A788-9F820A6351D0}" type="presParOf" srcId="{4DA24B10-2C70-4A5D-83B0-9BB193A15B03}" destId="{B25C5F10-B160-4E40-81AB-E405EAFDF5A0}" srcOrd="7" destOrd="0" presId="urn:microsoft.com/office/officeart/2005/8/layout/default#1"/>
    <dgm:cxn modelId="{C6EAB9CD-2A06-4634-B9E2-7D527A23951B}" type="presParOf" srcId="{4DA24B10-2C70-4A5D-83B0-9BB193A15B03}" destId="{13A33A68-91AA-4FD0-8879-6519B3E58321}" srcOrd="8" destOrd="0" presId="urn:microsoft.com/office/officeart/2005/8/layout/default#1"/>
    <dgm:cxn modelId="{06D3A4D3-9B6B-40B2-ADE5-B1D23734C548}" type="presParOf" srcId="{4DA24B10-2C70-4A5D-83B0-9BB193A15B03}" destId="{5E6E02B3-391E-4B8A-8D9E-311540F1CFD7}" srcOrd="9" destOrd="0" presId="urn:microsoft.com/office/officeart/2005/8/layout/default#1"/>
    <dgm:cxn modelId="{1891E00D-A444-4B8C-B796-CC775564647B}" type="presParOf" srcId="{4DA24B10-2C70-4A5D-83B0-9BB193A15B03}" destId="{3D0CDD99-7E21-49A4-A3D7-F5CB01A6B47C}" srcOrd="10" destOrd="0" presId="urn:microsoft.com/office/officeart/2005/8/layout/default#1"/>
    <dgm:cxn modelId="{70668ABD-C81E-4B05-BC5A-23DA83299485}" type="presParOf" srcId="{4DA24B10-2C70-4A5D-83B0-9BB193A15B03}" destId="{10C5E584-63F9-4B07-BCF8-5802D033FCED}" srcOrd="11" destOrd="0" presId="urn:microsoft.com/office/officeart/2005/8/layout/default#1"/>
    <dgm:cxn modelId="{C7A42D16-4F3D-49A0-974B-3B07AFB12324}" type="presParOf" srcId="{4DA24B10-2C70-4A5D-83B0-9BB193A15B03}" destId="{A6BA315A-1E81-48FE-93E7-F86B6D8BFAEC}" srcOrd="12" destOrd="0" presId="urn:microsoft.com/office/officeart/2005/8/layout/default#1"/>
    <dgm:cxn modelId="{0DA5E7B3-E701-4F40-A683-59303AD935ED}" type="presParOf" srcId="{4DA24B10-2C70-4A5D-83B0-9BB193A15B03}" destId="{F8A6AA19-C984-46BE-B43E-DEF2D4668BAB}" srcOrd="13" destOrd="0" presId="urn:microsoft.com/office/officeart/2005/8/layout/default#1"/>
    <dgm:cxn modelId="{7BB50A75-A93F-40FF-BF59-A5015857A134}" type="presParOf" srcId="{4DA24B10-2C70-4A5D-83B0-9BB193A15B03}" destId="{D41FC8DF-B3D9-4C7D-9B55-388F24B37F16}" srcOrd="14" destOrd="0" presId="urn:microsoft.com/office/officeart/2005/8/layout/default#1"/>
    <dgm:cxn modelId="{76E00B74-D353-43A5-8A2B-50EC66C31BBC}" type="presParOf" srcId="{4DA24B10-2C70-4A5D-83B0-9BB193A15B03}" destId="{4E7FE732-4C89-4908-B255-2E146824691E}" srcOrd="15" destOrd="0" presId="urn:microsoft.com/office/officeart/2005/8/layout/default#1"/>
    <dgm:cxn modelId="{66CF01FB-9774-4C15-AF79-DDDE3AA899EF}" type="presParOf" srcId="{4DA24B10-2C70-4A5D-83B0-9BB193A15B03}" destId="{F0EE2ABF-55E0-4B32-8490-9A1D8D4809E2}" srcOrd="16" destOrd="0" presId="urn:microsoft.com/office/officeart/2005/8/layout/default#1"/>
  </dgm:cxnLst>
  <dgm:bg/>
  <dgm:whole/>
  <dgm:extLst>
    <a:ext uri="http://schemas.microsoft.com/office/drawing/2008/diagram">
      <dsp:dataModelExt xmlns:dsp="http://schemas.microsoft.com/office/drawing/2008/diagram" xmlns=""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21B2-6C10-4367-9138-7F1531392D8B}">
      <dsp:nvSpPr>
        <dsp:cNvPr id="0" name=""/>
        <dsp:cNvSpPr/>
      </dsp:nvSpPr>
      <dsp:spPr>
        <a:xfrm>
          <a:off x="0" y="147637"/>
          <a:ext cx="1833562" cy="11001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Plant Nutrients</a:t>
          </a:r>
          <a:endParaRPr lang="en-US" sz="2000" kern="1200" dirty="0"/>
        </a:p>
      </dsp:txBody>
      <dsp:txXfrm>
        <a:off x="0" y="147637"/>
        <a:ext cx="1833562" cy="1100137"/>
      </dsp:txXfrm>
    </dsp:sp>
    <dsp:sp modelId="{3BA92C72-2013-46FA-8CDA-AD6AC2253C3A}">
      <dsp:nvSpPr>
        <dsp:cNvPr id="0" name=""/>
        <dsp:cNvSpPr/>
      </dsp:nvSpPr>
      <dsp:spPr>
        <a:xfrm>
          <a:off x="2016918" y="147637"/>
          <a:ext cx="1833562" cy="11001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Weathering</a:t>
          </a:r>
          <a:endParaRPr lang="en-US" sz="2000" kern="1200" dirty="0"/>
        </a:p>
      </dsp:txBody>
      <dsp:txXfrm>
        <a:off x="2016918" y="147637"/>
        <a:ext cx="1833562" cy="1100137"/>
      </dsp:txXfrm>
    </dsp:sp>
    <dsp:sp modelId="{7EAC7237-BC1A-4818-8E75-5B241E5B1DA0}">
      <dsp:nvSpPr>
        <dsp:cNvPr id="0" name=""/>
        <dsp:cNvSpPr/>
      </dsp:nvSpPr>
      <dsp:spPr>
        <a:xfrm>
          <a:off x="4033837" y="147637"/>
          <a:ext cx="1833562" cy="11001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Tillage</a:t>
          </a:r>
          <a:endParaRPr lang="en-US" sz="2000" kern="1200" dirty="0"/>
        </a:p>
      </dsp:txBody>
      <dsp:txXfrm>
        <a:off x="4033837" y="147637"/>
        <a:ext cx="1833562" cy="1100137"/>
      </dsp:txXfrm>
    </dsp:sp>
    <dsp:sp modelId="{6FB55E65-F1AA-4150-98D9-896F7E9E9C81}">
      <dsp:nvSpPr>
        <dsp:cNvPr id="0" name=""/>
        <dsp:cNvSpPr/>
      </dsp:nvSpPr>
      <dsp:spPr>
        <a:xfrm>
          <a:off x="0" y="1431131"/>
          <a:ext cx="1833562" cy="11001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Structural formation</a:t>
          </a:r>
          <a:endParaRPr lang="en-US" sz="2000" kern="1200" dirty="0"/>
        </a:p>
      </dsp:txBody>
      <dsp:txXfrm>
        <a:off x="0" y="1431131"/>
        <a:ext cx="1833562" cy="1100137"/>
      </dsp:txXfrm>
    </dsp:sp>
    <dsp:sp modelId="{13A33A68-91AA-4FD0-8879-6519B3E58321}">
      <dsp:nvSpPr>
        <dsp:cNvPr id="0" name=""/>
        <dsp:cNvSpPr/>
      </dsp:nvSpPr>
      <dsp:spPr>
        <a:xfrm>
          <a:off x="2016918" y="1431131"/>
          <a:ext cx="1833562" cy="110013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Photosynthesis</a:t>
          </a:r>
          <a:endParaRPr lang="en-US" sz="2000" kern="1200" dirty="0"/>
        </a:p>
      </dsp:txBody>
      <dsp:txXfrm>
        <a:off x="2016918" y="1431131"/>
        <a:ext cx="1833562" cy="1100137"/>
      </dsp:txXfrm>
    </dsp:sp>
    <dsp:sp modelId="{3D0CDD99-7E21-49A4-A3D7-F5CB01A6B47C}">
      <dsp:nvSpPr>
        <dsp:cNvPr id="0" name=""/>
        <dsp:cNvSpPr/>
      </dsp:nvSpPr>
      <dsp:spPr>
        <a:xfrm>
          <a:off x="4033837" y="1431131"/>
          <a:ext cx="1833562" cy="1100137"/>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Plant Turgidity</a:t>
          </a:r>
          <a:endParaRPr lang="en-US" sz="2000" kern="1200" dirty="0"/>
        </a:p>
      </dsp:txBody>
      <dsp:txXfrm>
        <a:off x="4033837" y="1431131"/>
        <a:ext cx="1833562" cy="1100137"/>
      </dsp:txXfrm>
    </dsp:sp>
    <dsp:sp modelId="{A6BA315A-1E81-48FE-93E7-F86B6D8BFAEC}">
      <dsp:nvSpPr>
        <dsp:cNvPr id="0" name=""/>
        <dsp:cNvSpPr/>
      </dsp:nvSpPr>
      <dsp:spPr>
        <a:xfrm>
          <a:off x="0" y="2714625"/>
          <a:ext cx="1833562" cy="110013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Seed Germination</a:t>
          </a:r>
          <a:endParaRPr lang="en-US" sz="2000" kern="1200" dirty="0"/>
        </a:p>
      </dsp:txBody>
      <dsp:txXfrm>
        <a:off x="0" y="2714625"/>
        <a:ext cx="1833562" cy="1100137"/>
      </dsp:txXfrm>
    </dsp:sp>
    <dsp:sp modelId="{D41FC8DF-B3D9-4C7D-9B55-388F24B37F16}">
      <dsp:nvSpPr>
        <dsp:cNvPr id="0" name=""/>
        <dsp:cNvSpPr/>
      </dsp:nvSpPr>
      <dsp:spPr>
        <a:xfrm>
          <a:off x="2016918" y="2714625"/>
          <a:ext cx="1833562" cy="11001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Physiobiological Activity</a:t>
          </a:r>
          <a:endParaRPr lang="en-US" sz="2000" kern="1200" dirty="0"/>
        </a:p>
      </dsp:txBody>
      <dsp:txXfrm>
        <a:off x="2016918" y="2714625"/>
        <a:ext cx="1833562" cy="1100137"/>
      </dsp:txXfrm>
    </dsp:sp>
    <dsp:sp modelId="{F0EE2ABF-55E0-4B32-8490-9A1D8D4809E2}">
      <dsp:nvSpPr>
        <dsp:cNvPr id="0" name=""/>
        <dsp:cNvSpPr/>
      </dsp:nvSpPr>
      <dsp:spPr>
        <a:xfrm>
          <a:off x="4033837" y="2714624"/>
          <a:ext cx="1833562" cy="110013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Adverse Effects</a:t>
          </a:r>
          <a:endParaRPr lang="en-US" sz="2000" kern="1200" dirty="0"/>
        </a:p>
      </dsp:txBody>
      <dsp:txXfrm>
        <a:off x="4033837" y="2714624"/>
        <a:ext cx="1833562" cy="11001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3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3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3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3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3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3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53" name="Picture 7" descr="Droplets-SD-Title-R1d.png"/>
          <p:cNvPicPr>
            <a:picLocks noChangeAspect="1"/>
          </p:cNvPicPr>
          <p:nvPr/>
        </p:nvPicPr>
        <p:blipFill>
          <a:blip r:embed="rId2"/>
          <a:stretch>
            <a:fillRect/>
          </a:stretch>
        </p:blipFill>
        <p:spPr>
          <a:xfrm>
            <a:off x="0" y="0"/>
            <a:ext cx="9144000" cy="6858000"/>
          </a:xfrm>
          <a:prstGeom prst="rect">
            <a:avLst/>
          </a:prstGeom>
        </p:spPr>
      </p:pic>
      <p:sp>
        <p:nvSpPr>
          <p:cNvPr id="1048581"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1048582"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48583" name="Date Placeholder 3"/>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097171"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728"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1048729"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8730"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731"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732" name="Footer Placeholder 5"/>
          <p:cNvSpPr>
            <a:spLocks noGrp="1"/>
          </p:cNvSpPr>
          <p:nvPr>
            <p:ph type="ftr" sz="quarter" idx="11"/>
          </p:nvPr>
        </p:nvSpPr>
        <p:spPr/>
        <p:txBody>
          <a:bodyPr/>
          <a:lstStyle/>
          <a:p>
            <a:endParaRPr lang="en-US"/>
          </a:p>
        </p:txBody>
      </p:sp>
      <p:sp>
        <p:nvSpPr>
          <p:cNvPr id="1048733"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097163"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81"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1048682"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83"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84" name="Footer Placeholder 5"/>
          <p:cNvSpPr>
            <a:spLocks noGrp="1"/>
          </p:cNvSpPr>
          <p:nvPr>
            <p:ph type="ftr" sz="quarter" idx="11"/>
          </p:nvPr>
        </p:nvSpPr>
        <p:spPr/>
        <p:txBody>
          <a:bodyPr/>
          <a:lstStyle/>
          <a:p>
            <a:endParaRPr lang="en-US"/>
          </a:p>
        </p:txBody>
      </p:sp>
      <p:sp>
        <p:nvSpPr>
          <p:cNvPr id="1048685"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097162" name="Picture 12"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73"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048674"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75"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76"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77" name="Footer Placeholder 5"/>
          <p:cNvSpPr>
            <a:spLocks noGrp="1"/>
          </p:cNvSpPr>
          <p:nvPr>
            <p:ph type="ftr" sz="quarter" idx="11"/>
          </p:nvPr>
        </p:nvSpPr>
        <p:spPr/>
        <p:txBody>
          <a:bodyPr/>
          <a:lstStyle/>
          <a:p>
            <a:endParaRPr lang="en-US"/>
          </a:p>
        </p:txBody>
      </p:sp>
      <p:sp>
        <p:nvSpPr>
          <p:cNvPr id="1048678"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
        <p:nvSpPr>
          <p:cNvPr id="1048679"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48680"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097164"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86"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1048687"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88"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89" name="Footer Placeholder 5"/>
          <p:cNvSpPr>
            <a:spLocks noGrp="1"/>
          </p:cNvSpPr>
          <p:nvPr>
            <p:ph type="ftr" sz="quarter" idx="11"/>
          </p:nvPr>
        </p:nvSpPr>
        <p:spPr/>
        <p:txBody>
          <a:bodyPr/>
          <a:lstStyle/>
          <a:p>
            <a:endParaRPr lang="en-US"/>
          </a:p>
        </p:txBody>
      </p:sp>
      <p:sp>
        <p:nvSpPr>
          <p:cNvPr id="1048690"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097170" name="Picture 13"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718"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1048719"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20"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1"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22"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3"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24"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25" name="Date Placeholder 2"/>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726" name="Footer Placeholder 3"/>
          <p:cNvSpPr>
            <a:spLocks noGrp="1"/>
          </p:cNvSpPr>
          <p:nvPr>
            <p:ph type="ftr" sz="quarter" idx="11"/>
          </p:nvPr>
        </p:nvSpPr>
        <p:spPr/>
        <p:txBody>
          <a:bodyPr/>
          <a:lstStyle/>
          <a:p>
            <a:endParaRPr lang="en-US"/>
          </a:p>
        </p:txBody>
      </p:sp>
      <p:sp>
        <p:nvSpPr>
          <p:cNvPr id="1048727" name="Slide Number Placeholder 4"/>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097158" name="Picture 16"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42"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048643"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44"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645"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46"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47"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648"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49"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50"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651"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52" name="Date Placeholder 2"/>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53" name="Footer Placeholder 3"/>
          <p:cNvSpPr>
            <a:spLocks noGrp="1"/>
          </p:cNvSpPr>
          <p:nvPr>
            <p:ph type="ftr" sz="quarter" idx="11"/>
          </p:nvPr>
        </p:nvSpPr>
        <p:spPr/>
        <p:txBody>
          <a:bodyPr/>
          <a:lstStyle/>
          <a:p>
            <a:endParaRPr lang="en-US"/>
          </a:p>
        </p:txBody>
      </p:sp>
      <p:sp>
        <p:nvSpPr>
          <p:cNvPr id="1048654" name="Slide Number Placeholder 4"/>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097161"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68" name="Title 1"/>
          <p:cNvSpPr>
            <a:spLocks noGrp="1"/>
          </p:cNvSpPr>
          <p:nvPr>
            <p:ph type="title"/>
          </p:nvPr>
        </p:nvSpPr>
        <p:spPr/>
        <p:txBody>
          <a:bodyPr/>
          <a:lstStyle/>
          <a:p>
            <a:r>
              <a:rPr lang="en-US" smtClean="0"/>
              <a:t>Click to edit Master title style</a:t>
            </a:r>
            <a:endParaRPr lang="en-US" dirty="0"/>
          </a:p>
        </p:txBody>
      </p:sp>
      <p:sp>
        <p:nvSpPr>
          <p:cNvPr id="1048669"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70" name="Date Placeholder 3"/>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71" name="Footer Placeholder 4"/>
          <p:cNvSpPr>
            <a:spLocks noGrp="1"/>
          </p:cNvSpPr>
          <p:nvPr>
            <p:ph type="ftr" sz="quarter" idx="11"/>
          </p:nvPr>
        </p:nvSpPr>
        <p:spPr/>
        <p:txBody>
          <a:bodyPr/>
          <a:lstStyle/>
          <a:p>
            <a:endParaRPr lang="en-US"/>
          </a:p>
        </p:txBody>
      </p:sp>
      <p:sp>
        <p:nvSpPr>
          <p:cNvPr id="1048672" name="Slide Number Placeholder 5"/>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097159" name="Picture 9"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55" name="Vertical Title 1"/>
          <p:cNvSpPr>
            <a:spLocks noGrp="1"/>
          </p:cNvSpPr>
          <p:nvPr>
            <p:ph type="title" orient="vert"/>
          </p:nvPr>
        </p:nvSpPr>
        <p:spPr>
          <a:xfrm>
            <a:off x="6543675" y="609602"/>
            <a:ext cx="1914995" cy="5181599"/>
          </a:xfrm>
        </p:spPr>
        <p:txBody>
          <a:bodyPr vert="eaVert"/>
          <a:lstStyle>
            <a:lvl1pPr algn="l"/>
          </a:lstStyle>
          <a:p>
            <a:r>
              <a:rPr lang="en-US" smtClean="0"/>
              <a:t>Click to edit Master title style</a:t>
            </a:r>
            <a:endParaRPr lang="en-US" dirty="0"/>
          </a:p>
        </p:txBody>
      </p:sp>
      <p:sp>
        <p:nvSpPr>
          <p:cNvPr id="1048656"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57" name="Date Placeholder 3"/>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58" name="Footer Placeholder 4"/>
          <p:cNvSpPr>
            <a:spLocks noGrp="1"/>
          </p:cNvSpPr>
          <p:nvPr>
            <p:ph type="ftr" sz="quarter" idx="11"/>
          </p:nvPr>
        </p:nvSpPr>
        <p:spPr/>
        <p:txBody>
          <a:bodyPr/>
          <a:lstStyle/>
          <a:p>
            <a:endParaRPr lang="en-US"/>
          </a:p>
        </p:txBody>
      </p:sp>
      <p:sp>
        <p:nvSpPr>
          <p:cNvPr id="1048659" name="Slide Number Placeholder 5"/>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97154" name="Picture 6"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588" name="Title 1"/>
          <p:cNvSpPr>
            <a:spLocks noGrp="1"/>
          </p:cNvSpPr>
          <p:nvPr>
            <p:ph type="title"/>
          </p:nvPr>
        </p:nvSpPr>
        <p:spPr/>
        <p:txBody>
          <a:bodyPr/>
          <a:lstStyle/>
          <a:p>
            <a:r>
              <a:rPr lang="en-US" smtClean="0"/>
              <a:t>Click to edit Master title style</a:t>
            </a:r>
            <a:endParaRPr lang="en-US" dirty="0"/>
          </a:p>
        </p:txBody>
      </p:sp>
      <p:sp>
        <p:nvSpPr>
          <p:cNvPr id="1048589"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90" name="Date Placeholder 3"/>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97165" name="Picture 7"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91"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1048692"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8693" name="Date Placeholder 3"/>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94" name="Footer Placeholder 4"/>
          <p:cNvSpPr>
            <a:spLocks noGrp="1"/>
          </p:cNvSpPr>
          <p:nvPr>
            <p:ph type="ftr" sz="quarter" idx="11"/>
          </p:nvPr>
        </p:nvSpPr>
        <p:spPr/>
        <p:txBody>
          <a:bodyPr/>
          <a:lstStyle/>
          <a:p>
            <a:endParaRPr lang="en-US"/>
          </a:p>
        </p:txBody>
      </p:sp>
      <p:sp>
        <p:nvSpPr>
          <p:cNvPr id="1048695" name="Slide Number Placeholder 5"/>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097167"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702"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048703"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4"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05"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706" name="Footer Placeholder 5"/>
          <p:cNvSpPr>
            <a:spLocks noGrp="1"/>
          </p:cNvSpPr>
          <p:nvPr>
            <p:ph type="ftr" sz="quarter" idx="11"/>
          </p:nvPr>
        </p:nvSpPr>
        <p:spPr/>
        <p:txBody>
          <a:bodyPr/>
          <a:lstStyle/>
          <a:p>
            <a:endParaRPr lang="en-US"/>
          </a:p>
        </p:txBody>
      </p:sp>
      <p:sp>
        <p:nvSpPr>
          <p:cNvPr id="1048707"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97160" name="Picture 10"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60"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048661"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6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63"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64"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65" name="Date Placeholder 6"/>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66" name="Footer Placeholder 7"/>
          <p:cNvSpPr>
            <a:spLocks noGrp="1"/>
          </p:cNvSpPr>
          <p:nvPr>
            <p:ph type="ftr" sz="quarter" idx="11"/>
          </p:nvPr>
        </p:nvSpPr>
        <p:spPr/>
        <p:txBody>
          <a:bodyPr/>
          <a:lstStyle/>
          <a:p>
            <a:endParaRPr lang="en-US"/>
          </a:p>
        </p:txBody>
      </p:sp>
      <p:sp>
        <p:nvSpPr>
          <p:cNvPr id="1048667" name="Slide Number Placeholder 8"/>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097168" name="Picture 6"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708" name="Title 1"/>
          <p:cNvSpPr>
            <a:spLocks noGrp="1"/>
          </p:cNvSpPr>
          <p:nvPr>
            <p:ph type="title"/>
          </p:nvPr>
        </p:nvSpPr>
        <p:spPr/>
        <p:txBody>
          <a:bodyPr/>
          <a:lstStyle/>
          <a:p>
            <a:r>
              <a:rPr lang="en-US" smtClean="0"/>
              <a:t>Click to edit Master title style</a:t>
            </a:r>
            <a:endParaRPr lang="en-US" dirty="0"/>
          </a:p>
        </p:txBody>
      </p:sp>
      <p:sp>
        <p:nvSpPr>
          <p:cNvPr id="1048709" name="Date Placeholder 2"/>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710" name="Footer Placeholder 3"/>
          <p:cNvSpPr>
            <a:spLocks noGrp="1"/>
          </p:cNvSpPr>
          <p:nvPr>
            <p:ph type="ftr" sz="quarter" idx="11"/>
          </p:nvPr>
        </p:nvSpPr>
        <p:spPr/>
        <p:txBody>
          <a:bodyPr/>
          <a:lstStyle/>
          <a:p>
            <a:endParaRPr lang="en-US"/>
          </a:p>
        </p:txBody>
      </p:sp>
      <p:sp>
        <p:nvSpPr>
          <p:cNvPr id="1048711" name="Slide Number Placeholder 4"/>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97155" name="Picture 5"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07" name="Date Placeholder 1"/>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608" name="Footer Placeholder 2"/>
          <p:cNvSpPr>
            <a:spLocks noGrp="1"/>
          </p:cNvSpPr>
          <p:nvPr>
            <p:ph type="ftr" sz="quarter" idx="11"/>
          </p:nvPr>
        </p:nvSpPr>
        <p:spPr/>
        <p:txBody>
          <a:bodyPr/>
          <a:lstStyle/>
          <a:p>
            <a:endParaRPr lang="en-US"/>
          </a:p>
        </p:txBody>
      </p:sp>
      <p:sp>
        <p:nvSpPr>
          <p:cNvPr id="1048609" name="Slide Number Placeholder 3"/>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097166"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696"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48697"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98"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99"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700" name="Footer Placeholder 5"/>
          <p:cNvSpPr>
            <a:spLocks noGrp="1"/>
          </p:cNvSpPr>
          <p:nvPr>
            <p:ph type="ftr" sz="quarter" idx="11"/>
          </p:nvPr>
        </p:nvSpPr>
        <p:spPr/>
        <p:txBody>
          <a:bodyPr/>
          <a:lstStyle/>
          <a:p>
            <a:endParaRPr lang="en-US"/>
          </a:p>
        </p:txBody>
      </p:sp>
      <p:sp>
        <p:nvSpPr>
          <p:cNvPr id="1048701"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097169" name="Picture 8" descr="Droplets-SD-Content-R1d.png"/>
          <p:cNvPicPr>
            <a:picLocks noChangeAspect="1"/>
          </p:cNvPicPr>
          <p:nvPr/>
        </p:nvPicPr>
        <p:blipFill>
          <a:blip r:embed="rId2"/>
          <a:stretch>
            <a:fillRect/>
          </a:stretch>
        </p:blipFill>
        <p:spPr>
          <a:xfrm>
            <a:off x="0" y="0"/>
            <a:ext cx="9144000" cy="6858000"/>
          </a:xfrm>
          <a:prstGeom prst="rect">
            <a:avLst/>
          </a:prstGeom>
        </p:spPr>
      </p:pic>
      <p:sp>
        <p:nvSpPr>
          <p:cNvPr id="104871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104871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871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715" name="Date Placeholder 4"/>
          <p:cNvSpPr>
            <a:spLocks noGrp="1"/>
          </p:cNvSpPr>
          <p:nvPr>
            <p:ph type="dt" sz="half" idx="10"/>
          </p:nvPr>
        </p:nvSpPr>
        <p:spPr/>
        <p:txBody>
          <a:bodyPr/>
          <a:lstStyle/>
          <a:p>
            <a:fld id="{688D50BC-8A09-484F-B38A-D9EEF648E055}" type="datetimeFigureOut">
              <a:rPr lang="en-US" smtClean="0"/>
              <a:pPr/>
              <a:t>5/8/2020</a:t>
            </a:fld>
            <a:endParaRPr lang="en-US"/>
          </a:p>
        </p:txBody>
      </p:sp>
      <p:sp>
        <p:nvSpPr>
          <p:cNvPr id="1048716" name="Footer Placeholder 5"/>
          <p:cNvSpPr>
            <a:spLocks noGrp="1"/>
          </p:cNvSpPr>
          <p:nvPr>
            <p:ph type="ftr" sz="quarter" idx="11"/>
          </p:nvPr>
        </p:nvSpPr>
        <p:spPr/>
        <p:txBody>
          <a:bodyPr/>
          <a:lstStyle/>
          <a:p>
            <a:endParaRPr lang="en-US"/>
          </a:p>
        </p:txBody>
      </p:sp>
      <p:sp>
        <p:nvSpPr>
          <p:cNvPr id="1048717" name="Slide Number Placeholder 6"/>
          <p:cNvSpPr>
            <a:spLocks noGrp="1"/>
          </p:cNvSpPr>
          <p:nvPr>
            <p:ph type="sldNum" sz="quarter" idx="12"/>
          </p:nvPr>
        </p:nvSpPr>
        <p:spPr/>
        <p:txBody>
          <a:bodyPr/>
          <a:lstStyle/>
          <a:p>
            <a:fld id="{3DD5B826-0E38-44EC-A813-A5B9494387ED}" type="slidenum">
              <a:rPr lang="en-US" smtClean="0"/>
              <a:pPr/>
              <a:t>‹#›</a:t>
            </a:fld>
            <a:endParaRPr 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097152" name="Picture 2" descr="\\DROBO-FS\QuickDrops\JB\PPTX NG\Droplets\LightingOverlay.png"/>
          <p:cNvPicPr>
            <a:picLocks noChangeAspect="1" noChangeArrowheads="1"/>
          </p:cNvPicPr>
          <p:nvPr/>
        </p:nvPicPr>
        <p:blipFill>
          <a:blip r:embed="rId19">
            <a:alphaModFix amt="70000"/>
          </a:blip>
          <a:srcRect/>
          <a:stretch>
            <a:fillRect/>
          </a:stretch>
        </p:blipFill>
        <p:spPr bwMode="auto">
          <a:xfrm>
            <a:off x="1" y="-1"/>
            <a:ext cx="9144002" cy="6858001"/>
          </a:xfrm>
          <a:prstGeom prst="rect">
            <a:avLst/>
          </a:prstGeom>
          <a:noFill/>
        </p:spPr>
      </p:pic>
      <p:sp>
        <p:nvSpPr>
          <p:cNvPr id="1048576"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48577"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78"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88D50BC-8A09-484F-B38A-D9EEF648E055}" type="datetimeFigureOut">
              <a:rPr lang="en-US" smtClean="0"/>
              <a:pPr/>
              <a:t>5/8/2020</a:t>
            </a:fld>
            <a:endParaRPr lang="en-US"/>
          </a:p>
        </p:txBody>
      </p:sp>
      <p:sp>
        <p:nvSpPr>
          <p:cNvPr id="1048579"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1048580"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DD5B826-0E38-44EC-A813-A5B9494387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randomBar dir="vert"/>
  </p:transition>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lstStyle/>
          <a:p>
            <a:r>
              <a:rPr lang="en-US" dirty="0" smtClean="0">
                <a:solidFill>
                  <a:schemeClr val="accent4">
                    <a:lumMod val="75000"/>
                  </a:schemeClr>
                </a:solidFill>
              </a:rPr>
              <a:t>Role of water in plant growth</a:t>
            </a:r>
            <a:endParaRPr lang="en-US" dirty="0">
              <a:solidFill>
                <a:schemeClr val="accent4">
                  <a:lumMod val="75000"/>
                </a:schemeClr>
              </a:solidFill>
            </a:endParaRPr>
          </a:p>
        </p:txBody>
      </p:sp>
      <p:sp>
        <p:nvSpPr>
          <p:cNvPr id="4" name="Subtitle 3"/>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a:xfrm>
            <a:off x="685332" y="618519"/>
            <a:ext cx="7773338" cy="448282"/>
          </a:xfrm>
        </p:spPr>
        <p:txBody>
          <a:bodyPr>
            <a:normAutofit fontScale="90000"/>
          </a:bodyPr>
          <a:lstStyle/>
          <a:p>
            <a:r>
              <a:rPr lang="en-US" dirty="0"/>
              <a:t>Physiochemical properties of water</a:t>
            </a:r>
          </a:p>
        </p:txBody>
      </p:sp>
      <p:sp>
        <p:nvSpPr>
          <p:cNvPr id="1048611" name="Content Placeholder 2"/>
          <p:cNvSpPr>
            <a:spLocks noGrp="1"/>
          </p:cNvSpPr>
          <p:nvPr>
            <p:ph sz="quarter" idx="13"/>
          </p:nvPr>
        </p:nvSpPr>
        <p:spPr>
          <a:xfrm>
            <a:off x="838200" y="1828800"/>
            <a:ext cx="7315200" cy="4414707"/>
          </a:xfrm>
        </p:spPr>
        <p:txBody>
          <a:bodyPr>
            <a:normAutofit fontScale="95000"/>
          </a:bodyPr>
          <a:lstStyle/>
          <a:p>
            <a:pPr marL="0" indent="0">
              <a:lnSpc>
                <a:spcPct val="150000"/>
              </a:lnSpc>
              <a:buNone/>
            </a:pPr>
            <a:r>
              <a:rPr lang="en-US" b="1" dirty="0" smtClean="0"/>
              <a:t>4. </a:t>
            </a:r>
            <a:r>
              <a:rPr lang="en-US" b="1" dirty="0"/>
              <a:t>Universal solvent</a:t>
            </a:r>
          </a:p>
          <a:p>
            <a:pPr>
              <a:lnSpc>
                <a:spcPct val="150000"/>
              </a:lnSpc>
              <a:buFont typeface="Wingdings" panose="05000000000000000000" pitchFamily="2" charset="2"/>
              <a:buChar char="Ø"/>
            </a:pPr>
            <a:r>
              <a:rPr lang="en-US" dirty="0" smtClean="0"/>
              <a:t>dissolves </a:t>
            </a:r>
            <a:r>
              <a:rPr lang="en-US" dirty="0"/>
              <a:t>more different kinds </a:t>
            </a:r>
            <a:r>
              <a:rPr lang="en-US" dirty="0" smtClean="0"/>
              <a:t>of substances </a:t>
            </a:r>
            <a:r>
              <a:rPr lang="en-US" dirty="0"/>
              <a:t>than any other solvent</a:t>
            </a:r>
          </a:p>
          <a:p>
            <a:pPr>
              <a:lnSpc>
                <a:spcPct val="150000"/>
              </a:lnSpc>
              <a:buFont typeface="Wingdings" panose="05000000000000000000" pitchFamily="2" charset="2"/>
              <a:buChar char="Ø"/>
            </a:pPr>
            <a:r>
              <a:rPr lang="en-US" dirty="0" smtClean="0"/>
              <a:t>Hydrogen </a:t>
            </a:r>
            <a:r>
              <a:rPr lang="en-US" dirty="0"/>
              <a:t>bonds make water </a:t>
            </a:r>
            <a:r>
              <a:rPr lang="en-US" dirty="0" smtClean="0"/>
              <a:t>an excellent </a:t>
            </a:r>
            <a:r>
              <a:rPr lang="en-US" dirty="0"/>
              <a:t>solvent</a:t>
            </a:r>
          </a:p>
          <a:p>
            <a:pPr>
              <a:lnSpc>
                <a:spcPct val="150000"/>
              </a:lnSpc>
              <a:buFont typeface="Wingdings" panose="05000000000000000000" pitchFamily="2" charset="2"/>
              <a:buChar char="Ø"/>
            </a:pPr>
            <a:r>
              <a:rPr lang="en-US" dirty="0" smtClean="0"/>
              <a:t>wherever </a:t>
            </a:r>
            <a:r>
              <a:rPr lang="en-US" dirty="0"/>
              <a:t>water goes, either through </a:t>
            </a:r>
            <a:r>
              <a:rPr lang="en-US" dirty="0" smtClean="0"/>
              <a:t>the ground </a:t>
            </a:r>
            <a:r>
              <a:rPr lang="en-US" dirty="0"/>
              <a:t>or through plant body, it </a:t>
            </a:r>
            <a:r>
              <a:rPr lang="en-US" dirty="0" smtClean="0"/>
              <a:t>takes along </a:t>
            </a:r>
            <a:r>
              <a:rPr lang="en-US" dirty="0"/>
              <a:t>valuable chemicals, minerals, </a:t>
            </a:r>
            <a:r>
              <a:rPr lang="en-US" dirty="0" smtClean="0"/>
              <a:t>and nutrients</a:t>
            </a:r>
            <a:r>
              <a:rPr lang="en-US" dirty="0"/>
              <a:t>.</a:t>
            </a:r>
            <a:endParaRPr lang="en-US" dirty="0" smtClean="0"/>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685332" y="618519"/>
            <a:ext cx="7773338" cy="829282"/>
          </a:xfrm>
        </p:spPr>
        <p:txBody>
          <a:bodyPr>
            <a:normAutofit fontScale="90000"/>
          </a:bodyPr>
          <a:lstStyle/>
          <a:p>
            <a:r>
              <a:rPr lang="en-US" dirty="0"/>
              <a:t>Physiochemical properties of water</a:t>
            </a:r>
          </a:p>
        </p:txBody>
      </p:sp>
      <p:sp>
        <p:nvSpPr>
          <p:cNvPr id="1048613" name="Content Placeholder 2"/>
          <p:cNvSpPr>
            <a:spLocks noGrp="1"/>
          </p:cNvSpPr>
          <p:nvPr>
            <p:ph sz="quarter" idx="13"/>
          </p:nvPr>
        </p:nvSpPr>
        <p:spPr>
          <a:xfrm>
            <a:off x="838200" y="2286000"/>
            <a:ext cx="7087068" cy="3576507"/>
          </a:xfrm>
        </p:spPr>
        <p:txBody>
          <a:bodyPr>
            <a:normAutofit/>
          </a:bodyPr>
          <a:lstStyle/>
          <a:p>
            <a:pPr marL="0" indent="0">
              <a:lnSpc>
                <a:spcPct val="150000"/>
              </a:lnSpc>
              <a:buNone/>
            </a:pPr>
            <a:r>
              <a:rPr lang="en-US" b="1" dirty="0" smtClean="0"/>
              <a:t>5. </a:t>
            </a:r>
            <a:r>
              <a:rPr lang="en-US" b="1" dirty="0"/>
              <a:t>Transparent to Light</a:t>
            </a:r>
            <a:endParaRPr lang="zh-CN" altLang="en-US"/>
          </a:p>
          <a:p>
            <a:pPr>
              <a:lnSpc>
                <a:spcPct val="150000"/>
              </a:lnSpc>
              <a:buFont typeface="Wingdings" panose="05000000000000000000" pitchFamily="2" charset="2"/>
              <a:buChar char="Ø"/>
            </a:pPr>
            <a:r>
              <a:rPr lang="en-US" dirty="0" smtClean="0"/>
              <a:t>Chloroplasts </a:t>
            </a:r>
            <a:r>
              <a:rPr lang="en-US" dirty="0"/>
              <a:t>inside a cell </a:t>
            </a:r>
            <a:r>
              <a:rPr lang="en-US" dirty="0" smtClean="0"/>
              <a:t>are surrounded </a:t>
            </a:r>
            <a:r>
              <a:rPr lang="en-US" dirty="0"/>
              <a:t>by water</a:t>
            </a:r>
          </a:p>
          <a:p>
            <a:pPr>
              <a:lnSpc>
                <a:spcPct val="150000"/>
              </a:lnSpc>
              <a:buFont typeface="Wingdings" panose="05000000000000000000" pitchFamily="2" charset="2"/>
              <a:buChar char="Ø"/>
            </a:pPr>
            <a:r>
              <a:rPr lang="en-US" dirty="0" smtClean="0"/>
              <a:t>the </a:t>
            </a:r>
            <a:r>
              <a:rPr lang="en-US" dirty="0"/>
              <a:t>penetration of light in </a:t>
            </a:r>
            <a:r>
              <a:rPr lang="en-US" dirty="0" smtClean="0"/>
              <a:t>water determines </a:t>
            </a:r>
            <a:r>
              <a:rPr lang="en-US" dirty="0"/>
              <a:t>the distribution of </a:t>
            </a:r>
            <a:r>
              <a:rPr lang="en-US" dirty="0" smtClean="0"/>
              <a:t>aquatic plants</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685332" y="618519"/>
            <a:ext cx="7773338" cy="67282"/>
          </a:xfrm>
        </p:spPr>
        <p:txBody>
          <a:bodyPr>
            <a:normAutofit fontScale="90000"/>
          </a:bodyPr>
          <a:lstStyle/>
          <a:p>
            <a:r>
              <a:rPr lang="en-US" dirty="0"/>
              <a:t>Physiochemical properties of water</a:t>
            </a:r>
          </a:p>
        </p:txBody>
      </p:sp>
      <p:sp>
        <p:nvSpPr>
          <p:cNvPr id="1048615" name="Content Placeholder 2"/>
          <p:cNvSpPr>
            <a:spLocks noGrp="1"/>
          </p:cNvSpPr>
          <p:nvPr>
            <p:ph sz="quarter" idx="13"/>
          </p:nvPr>
        </p:nvSpPr>
        <p:spPr>
          <a:xfrm>
            <a:off x="803212" y="1600200"/>
            <a:ext cx="7537578" cy="3424107"/>
          </a:xfrm>
        </p:spPr>
        <p:txBody>
          <a:bodyPr>
            <a:normAutofit fontScale="94444" lnSpcReduction="20000"/>
          </a:bodyPr>
          <a:lstStyle/>
          <a:p>
            <a:pPr marL="0" indent="0">
              <a:lnSpc>
                <a:spcPct val="200000"/>
              </a:lnSpc>
              <a:buNone/>
            </a:pPr>
            <a:r>
              <a:rPr lang="en-US" b="1" dirty="0"/>
              <a:t>6. Chemically inert:</a:t>
            </a:r>
            <a:endParaRPr lang="zh-CN" altLang="en-US"/>
          </a:p>
          <a:p>
            <a:pPr lvl="1">
              <a:lnSpc>
                <a:spcPct val="200000"/>
              </a:lnSpc>
              <a:buFont typeface="Wingdings" panose="05000000000000000000" pitchFamily="2" charset="2"/>
              <a:buChar char="Ø"/>
            </a:pPr>
            <a:r>
              <a:rPr lang="en-US" dirty="0" smtClean="0"/>
              <a:t>water </a:t>
            </a:r>
            <a:r>
              <a:rPr lang="en-US" dirty="0"/>
              <a:t>does not react unless </a:t>
            </a:r>
            <a:r>
              <a:rPr lang="en-US" dirty="0" smtClean="0"/>
              <a:t>enzymatically designed </a:t>
            </a:r>
            <a:r>
              <a:rPr lang="en-US" dirty="0"/>
              <a:t>to react</a:t>
            </a:r>
          </a:p>
          <a:p>
            <a:pPr marL="0" indent="0">
              <a:lnSpc>
                <a:spcPct val="200000"/>
              </a:lnSpc>
              <a:buNone/>
            </a:pPr>
            <a:r>
              <a:rPr lang="en-US" b="1" dirty="0" smtClean="0"/>
              <a:t>7. </a:t>
            </a:r>
            <a:r>
              <a:rPr lang="en-US" b="1" dirty="0"/>
              <a:t>Affect the shape, stability </a:t>
            </a:r>
            <a:r>
              <a:rPr lang="en-US" b="1" dirty="0" smtClean="0"/>
              <a:t>and properties </a:t>
            </a:r>
            <a:r>
              <a:rPr lang="en-US" b="1" dirty="0"/>
              <a:t>of biological molecules.</a:t>
            </a:r>
            <a:endParaRPr lang="zh-CN" altLang="en-US"/>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696686" y="457200"/>
            <a:ext cx="7773338" cy="1596177"/>
          </a:xfrm>
        </p:spPr>
        <p:txBody>
          <a:bodyPr/>
          <a:lstStyle/>
          <a:p>
            <a:r>
              <a:rPr lang="en-US" dirty="0"/>
              <a:t>Role of Water in plants</a:t>
            </a:r>
            <a:br>
              <a:rPr lang="en-US" dirty="0"/>
            </a:br>
            <a:endParaRPr lang="en-US" dirty="0"/>
          </a:p>
        </p:txBody>
      </p:sp>
      <p:sp>
        <p:nvSpPr>
          <p:cNvPr id="1048617" name="Content Placeholder 2"/>
          <p:cNvSpPr>
            <a:spLocks noGrp="1"/>
          </p:cNvSpPr>
          <p:nvPr>
            <p:ph sz="quarter" idx="13"/>
          </p:nvPr>
        </p:nvSpPr>
        <p:spPr>
          <a:xfrm>
            <a:off x="685800" y="1524000"/>
            <a:ext cx="7772870" cy="4800600"/>
          </a:xfrm>
        </p:spPr>
        <p:txBody>
          <a:bodyPr>
            <a:normAutofit fontScale="60000" lnSpcReduction="20000"/>
          </a:bodyPr>
          <a:lstStyle/>
          <a:p>
            <a:pPr>
              <a:lnSpc>
                <a:spcPct val="170000"/>
              </a:lnSpc>
              <a:buFont typeface="Wingdings" panose="05000000000000000000" pitchFamily="2" charset="2"/>
              <a:buChar char="§"/>
            </a:pPr>
            <a:r>
              <a:rPr lang="en-US" dirty="0" smtClean="0"/>
              <a:t>Solvent </a:t>
            </a:r>
            <a:r>
              <a:rPr lang="en-US" dirty="0"/>
              <a:t>for the uptake and transport of molecules</a:t>
            </a:r>
          </a:p>
          <a:p>
            <a:pPr>
              <a:lnSpc>
                <a:spcPct val="170000"/>
              </a:lnSpc>
              <a:buFont typeface="Wingdings" panose="05000000000000000000" pitchFamily="2" charset="2"/>
              <a:buChar char="§"/>
            </a:pPr>
            <a:r>
              <a:rPr lang="en-US" dirty="0" smtClean="0"/>
              <a:t>Water </a:t>
            </a:r>
            <a:r>
              <a:rPr lang="en-US" dirty="0"/>
              <a:t>is major component of cells</a:t>
            </a:r>
          </a:p>
          <a:p>
            <a:pPr>
              <a:lnSpc>
                <a:spcPct val="170000"/>
              </a:lnSpc>
              <a:buFont typeface="Wingdings" panose="05000000000000000000" pitchFamily="2" charset="2"/>
              <a:buChar char="§"/>
            </a:pPr>
            <a:r>
              <a:rPr lang="en-US" dirty="0" smtClean="0"/>
              <a:t>Good </a:t>
            </a:r>
            <a:r>
              <a:rPr lang="en-US" dirty="0"/>
              <a:t>medium for biochemical reactions</a:t>
            </a:r>
          </a:p>
          <a:p>
            <a:pPr>
              <a:lnSpc>
                <a:spcPct val="170000"/>
              </a:lnSpc>
              <a:buFont typeface="Wingdings" panose="05000000000000000000" pitchFamily="2" charset="2"/>
              <a:buChar char="§"/>
            </a:pPr>
            <a:r>
              <a:rPr lang="en-US" dirty="0" smtClean="0"/>
              <a:t>React </a:t>
            </a:r>
            <a:r>
              <a:rPr lang="en-US" dirty="0"/>
              <a:t>in many biochemical reaction</a:t>
            </a:r>
          </a:p>
          <a:p>
            <a:pPr>
              <a:lnSpc>
                <a:spcPct val="170000"/>
              </a:lnSpc>
              <a:buFont typeface="Wingdings" panose="05000000000000000000" pitchFamily="2" charset="2"/>
              <a:buChar char="§"/>
            </a:pPr>
            <a:r>
              <a:rPr lang="en-US" dirty="0" smtClean="0"/>
              <a:t>Provide </a:t>
            </a:r>
            <a:r>
              <a:rPr lang="en-US" dirty="0"/>
              <a:t>structural support via </a:t>
            </a:r>
            <a:r>
              <a:rPr lang="en-US" dirty="0" err="1"/>
              <a:t>turger</a:t>
            </a:r>
            <a:r>
              <a:rPr lang="en-US" dirty="0"/>
              <a:t> pressure in leaves</a:t>
            </a:r>
          </a:p>
          <a:p>
            <a:pPr>
              <a:lnSpc>
                <a:spcPct val="170000"/>
              </a:lnSpc>
              <a:buFont typeface="Wingdings" panose="05000000000000000000" pitchFamily="2" charset="2"/>
              <a:buChar char="§"/>
            </a:pPr>
            <a:r>
              <a:rPr lang="en-US" dirty="0" smtClean="0"/>
              <a:t>The </a:t>
            </a:r>
            <a:r>
              <a:rPr lang="en-US" dirty="0"/>
              <a:t>medium for the transfer of plant gamete</a:t>
            </a:r>
          </a:p>
          <a:p>
            <a:pPr>
              <a:lnSpc>
                <a:spcPct val="170000"/>
              </a:lnSpc>
              <a:buFont typeface="Wingdings" panose="05000000000000000000" pitchFamily="2" charset="2"/>
              <a:buChar char="§"/>
            </a:pPr>
            <a:r>
              <a:rPr lang="en-US" dirty="0" smtClean="0"/>
              <a:t>Plant </a:t>
            </a:r>
            <a:r>
              <a:rPr lang="en-US" dirty="0"/>
              <a:t>movements are the result of water moving in </a:t>
            </a:r>
            <a:r>
              <a:rPr lang="en-US" dirty="0" smtClean="0"/>
              <a:t>to and </a:t>
            </a:r>
            <a:r>
              <a:rPr lang="en-US" dirty="0"/>
              <a:t>out of those plants</a:t>
            </a:r>
          </a:p>
          <a:p>
            <a:pPr>
              <a:lnSpc>
                <a:spcPct val="170000"/>
              </a:lnSpc>
              <a:buFont typeface="Wingdings" panose="05000000000000000000" pitchFamily="2" charset="2"/>
              <a:buChar char="§"/>
            </a:pPr>
            <a:r>
              <a:rPr lang="en-US" dirty="0" smtClean="0"/>
              <a:t>Temperature stabilization</a:t>
            </a:r>
          </a:p>
          <a:p>
            <a:pPr>
              <a:lnSpc>
                <a:spcPct val="170000"/>
              </a:lnSpc>
              <a:buFont typeface="Wingdings" panose="05000000000000000000" pitchFamily="2" charset="2"/>
              <a:buChar char="§"/>
            </a:pPr>
            <a:r>
              <a:rPr lang="en-US" dirty="0" smtClean="0"/>
              <a:t> </a:t>
            </a:r>
            <a:r>
              <a:rPr lang="en-US" dirty="0"/>
              <a:t>Plays a role </a:t>
            </a:r>
            <a:r>
              <a:rPr lang="en-US" dirty="0" smtClean="0"/>
              <a:t>in cellular elongation and growth</a:t>
            </a:r>
            <a:endParaRPr lang="en-US" dirty="0"/>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Content Placeholder 2"/>
          <p:cNvSpPr>
            <a:spLocks noGrp="1"/>
          </p:cNvSpPr>
          <p:nvPr>
            <p:ph sz="quarter" idx="13"/>
          </p:nvPr>
        </p:nvSpPr>
        <p:spPr>
          <a:xfrm>
            <a:off x="685332" y="866719"/>
            <a:ext cx="7544268" cy="5229281"/>
          </a:xfrm>
        </p:spPr>
        <p:txBody>
          <a:bodyPr>
            <a:normAutofit fontScale="70000" lnSpcReduction="20000"/>
          </a:bodyPr>
          <a:lstStyle/>
          <a:p>
            <a:pPr>
              <a:lnSpc>
                <a:spcPct val="170000"/>
              </a:lnSpc>
              <a:buFont typeface="Wingdings" panose="05000000000000000000" pitchFamily="2" charset="2"/>
              <a:buChar char="§"/>
            </a:pPr>
            <a:r>
              <a:rPr lang="en-US" dirty="0"/>
              <a:t>Water is essential for the germination of seeds and growth of plants.</a:t>
            </a:r>
          </a:p>
          <a:p>
            <a:pPr>
              <a:lnSpc>
                <a:spcPct val="170000"/>
              </a:lnSpc>
              <a:buFont typeface="Wingdings" panose="05000000000000000000" pitchFamily="2" charset="2"/>
              <a:buChar char="§"/>
            </a:pPr>
            <a:r>
              <a:rPr lang="en-US" dirty="0" smtClean="0"/>
              <a:t> </a:t>
            </a:r>
            <a:r>
              <a:rPr lang="en-US" dirty="0"/>
              <a:t>During the process of photosynthesis, plants synthesize </a:t>
            </a:r>
            <a:r>
              <a:rPr lang="en-US" dirty="0" smtClean="0"/>
              <a:t>carbohydrates from </a:t>
            </a:r>
            <a:r>
              <a:rPr lang="en-US" dirty="0"/>
              <a:t>carbon dioxide and water</a:t>
            </a:r>
          </a:p>
          <a:p>
            <a:pPr>
              <a:lnSpc>
                <a:spcPct val="170000"/>
              </a:lnSpc>
              <a:buFont typeface="Wingdings" panose="05000000000000000000" pitchFamily="2" charset="2"/>
              <a:buChar char="§"/>
            </a:pPr>
            <a:r>
              <a:rPr lang="en-US" dirty="0" smtClean="0"/>
              <a:t>Water </a:t>
            </a:r>
            <a:r>
              <a:rPr lang="en-US" dirty="0"/>
              <a:t>act as a solvent for fertilizers and other minerals, which </a:t>
            </a:r>
            <a:r>
              <a:rPr lang="en-US" dirty="0" smtClean="0"/>
              <a:t>are taken </a:t>
            </a:r>
            <a:r>
              <a:rPr lang="en-US" dirty="0"/>
              <a:t>up by the plant roots in the from of solution.</a:t>
            </a:r>
          </a:p>
          <a:p>
            <a:pPr>
              <a:lnSpc>
                <a:spcPct val="170000"/>
              </a:lnSpc>
              <a:buFont typeface="Wingdings" panose="05000000000000000000" pitchFamily="2" charset="2"/>
              <a:buChar char="§"/>
            </a:pPr>
            <a:r>
              <a:rPr lang="en-US" dirty="0" smtClean="0"/>
              <a:t>Water </a:t>
            </a:r>
            <a:r>
              <a:rPr lang="en-US" dirty="0"/>
              <a:t>serves as medium for transport of chemicals to and from cell.</a:t>
            </a:r>
          </a:p>
          <a:p>
            <a:pPr>
              <a:lnSpc>
                <a:spcPct val="170000"/>
              </a:lnSpc>
              <a:buFont typeface="Wingdings" panose="05000000000000000000" pitchFamily="2" charset="2"/>
              <a:buChar char="§"/>
            </a:pPr>
            <a:r>
              <a:rPr lang="en-US" dirty="0" smtClean="0"/>
              <a:t>Aquatic </a:t>
            </a:r>
            <a:r>
              <a:rPr lang="en-US" dirty="0"/>
              <a:t>life is possible in water only</a:t>
            </a:r>
            <a:r>
              <a:rPr lang="en-US" dirty="0" smtClean="0"/>
              <a:t>.</a:t>
            </a:r>
          </a:p>
          <a:p>
            <a:pPr lvl="0">
              <a:buFont typeface="Wingdings" panose="05000000000000000000" pitchFamily="2" charset="2"/>
              <a:buChar char="§"/>
            </a:pPr>
            <a:r>
              <a:rPr lang="en-US" dirty="0"/>
              <a:t>Water is essential for the growth of plant roots, and nutrition and multiplication of soil organism.</a:t>
            </a:r>
            <a:endParaRPr lang="zh-CN" altLang="en-US"/>
          </a:p>
          <a:p>
            <a:pPr lvl="0">
              <a:buFont typeface="Wingdings" panose="05000000000000000000" pitchFamily="2" charset="2"/>
              <a:buChar char="§"/>
            </a:pPr>
            <a:r>
              <a:rPr lang="en-US" dirty="0"/>
              <a:t>Water is essential in hydraulic process in the plant. It helps in the conversion of starch to sugar.</a:t>
            </a:r>
          </a:p>
          <a:p>
            <a:pPr>
              <a:lnSpc>
                <a:spcPct val="170000"/>
              </a:lnSpc>
              <a:buFont typeface="Wingdings" panose="05000000000000000000" pitchFamily="2" charset="2"/>
              <a:buChar char="§"/>
            </a:pPr>
            <a:endParaRPr lang="en-US" dirty="0" smtClean="0"/>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Content Placeholder 2"/>
          <p:cNvSpPr>
            <a:spLocks noGrp="1"/>
          </p:cNvSpPr>
          <p:nvPr>
            <p:ph sz="quarter" idx="13"/>
          </p:nvPr>
        </p:nvSpPr>
        <p:spPr>
          <a:xfrm>
            <a:off x="914400" y="781738"/>
            <a:ext cx="6629400" cy="5542862"/>
          </a:xfrm>
        </p:spPr>
        <p:txBody>
          <a:bodyPr>
            <a:normAutofit fontScale="80000" lnSpcReduction="20000"/>
          </a:bodyPr>
          <a:lstStyle/>
          <a:p>
            <a:pPr lvl="0">
              <a:buFont typeface="Wingdings" panose="05000000000000000000" pitchFamily="2" charset="2"/>
              <a:buChar char="§"/>
            </a:pPr>
            <a:r>
              <a:rPr lang="en-US" dirty="0" smtClean="0"/>
              <a:t>water </a:t>
            </a:r>
            <a:r>
              <a:rPr lang="en-US" dirty="0"/>
              <a:t>is a constituent of protoplasm</a:t>
            </a:r>
          </a:p>
          <a:p>
            <a:pPr lvl="0">
              <a:buFont typeface="Wingdings" panose="05000000000000000000" pitchFamily="2" charset="2"/>
              <a:buChar char="§"/>
            </a:pPr>
            <a:r>
              <a:rPr lang="en-US" dirty="0" smtClean="0"/>
              <a:t>water </a:t>
            </a:r>
            <a:r>
              <a:rPr lang="en-US" dirty="0"/>
              <a:t>acts as a solvent. Plants can absorb nutrients when these nutrients are dissolved in water</a:t>
            </a:r>
          </a:p>
          <a:p>
            <a:pPr lvl="0">
              <a:buFont typeface="Wingdings" panose="05000000000000000000" pitchFamily="2" charset="2"/>
              <a:buChar char="§"/>
            </a:pPr>
            <a:r>
              <a:rPr lang="en-US" dirty="0" smtClean="0"/>
              <a:t>water </a:t>
            </a:r>
            <a:r>
              <a:rPr lang="en-US" dirty="0"/>
              <a:t>is used for transpiration carrier of nutrients from the soil to green plant tissues.</a:t>
            </a:r>
          </a:p>
          <a:p>
            <a:pPr lvl="0">
              <a:buFont typeface="Wingdings" panose="05000000000000000000" pitchFamily="2" charset="2"/>
              <a:buChar char="§"/>
            </a:pPr>
            <a:r>
              <a:rPr lang="en-US" dirty="0" smtClean="0"/>
              <a:t>They </a:t>
            </a:r>
            <a:r>
              <a:rPr lang="en-US" dirty="0"/>
              <a:t>are used for photosynthesis and the end product is also conveyed through water to various plant parts</a:t>
            </a:r>
          </a:p>
          <a:p>
            <a:pPr lvl="0">
              <a:buFont typeface="Wingdings" panose="05000000000000000000" pitchFamily="2" charset="2"/>
              <a:buChar char="§"/>
            </a:pPr>
            <a:r>
              <a:rPr lang="en-US" dirty="0" smtClean="0"/>
              <a:t>water </a:t>
            </a:r>
            <a:r>
              <a:rPr lang="en-US" dirty="0"/>
              <a:t>forms over 90% of the plant body by green or fresh weight basis.</a:t>
            </a:r>
          </a:p>
          <a:p>
            <a:pPr lvl="0">
              <a:buFont typeface="Wingdings" panose="05000000000000000000" pitchFamily="2" charset="2"/>
              <a:buChar char="§"/>
            </a:pPr>
            <a:r>
              <a:rPr lang="en-US" dirty="0"/>
              <a:t>Plants can synthesize food through photosynthesis only in the presence of water in their system.</a:t>
            </a:r>
            <a:endParaRPr lang="zh-CN" altLang="en-US"/>
          </a:p>
          <a:p>
            <a:pPr lvl="0">
              <a:buFont typeface="Wingdings" panose="05000000000000000000" pitchFamily="2" charset="2"/>
              <a:buChar char="§"/>
            </a:pPr>
            <a:r>
              <a:rPr lang="en-US" dirty="0" smtClean="0"/>
              <a:t>Water </a:t>
            </a:r>
            <a:r>
              <a:rPr lang="en-US" dirty="0"/>
              <a:t>helps to maintain the turgidity of cell walls. </a:t>
            </a:r>
            <a:endParaRPr lang="en-US" dirty="0" smtClean="0"/>
          </a:p>
          <a:p>
            <a:pPr lvl="0">
              <a:buFont typeface="Wingdings" panose="05000000000000000000" pitchFamily="2" charset="2"/>
              <a:buChar char="§"/>
            </a:pPr>
            <a:r>
              <a:rPr lang="en-US" dirty="0" smtClean="0"/>
              <a:t>Water </a:t>
            </a:r>
            <a:r>
              <a:rPr lang="en-US" dirty="0"/>
              <a:t>helps in cell enlargement due to turgor pressure and cell division </a:t>
            </a:r>
            <a:r>
              <a:rPr lang="en-US" dirty="0" smtClean="0"/>
              <a:t>which ultimately </a:t>
            </a:r>
            <a:r>
              <a:rPr lang="en-US" dirty="0"/>
              <a:t>increase the growth of plant</a:t>
            </a:r>
            <a:r>
              <a:rPr lang="en-US" dirty="0" smtClean="0"/>
              <a:t>.</a:t>
            </a:r>
            <a:endParaRPr lang="en-US" dirty="0"/>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Content Placeholder 2"/>
          <p:cNvSpPr>
            <a:spLocks noGrp="1"/>
          </p:cNvSpPr>
          <p:nvPr>
            <p:ph sz="quarter" idx="13"/>
          </p:nvPr>
        </p:nvSpPr>
        <p:spPr>
          <a:xfrm>
            <a:off x="761765" y="1142999"/>
            <a:ext cx="7620470" cy="4572000"/>
          </a:xfrm>
        </p:spPr>
        <p:txBody>
          <a:bodyPr>
            <a:noAutofit/>
          </a:bodyPr>
          <a:lstStyle/>
          <a:p>
            <a:pPr lvl="0">
              <a:buFont typeface="Wingdings" panose="05000000000000000000" pitchFamily="2" charset="2"/>
              <a:buChar char="§"/>
            </a:pPr>
            <a:r>
              <a:rPr lang="en-US" sz="1800" dirty="0"/>
              <a:t>Water helps in the transpiration, which is very essential for maintaining the absorption of nutrient from the soil</a:t>
            </a:r>
            <a:r>
              <a:rPr lang="en-US" sz="1800" dirty="0" smtClean="0"/>
              <a:t>.</a:t>
            </a:r>
          </a:p>
          <a:p>
            <a:pPr lvl="0">
              <a:buFont typeface="Wingdings" panose="05000000000000000000" pitchFamily="2" charset="2"/>
              <a:buChar char="§"/>
            </a:pPr>
            <a:r>
              <a:rPr lang="en-US" sz="1800" dirty="0"/>
              <a:t>Water regulates the temperature and cools the plant.</a:t>
            </a:r>
          </a:p>
          <a:p>
            <a:pPr lvl="0">
              <a:buFont typeface="Wingdings" panose="05000000000000000000" pitchFamily="2" charset="2"/>
              <a:buChar char="§"/>
            </a:pPr>
            <a:r>
              <a:rPr lang="en-US" sz="1800" dirty="0"/>
              <a:t>Water helps in the chemical, physical and biological reaction in soil.</a:t>
            </a:r>
          </a:p>
          <a:p>
            <a:pPr>
              <a:buFont typeface="Wingdings" panose="05000000000000000000" pitchFamily="2" charset="2"/>
              <a:buChar char="§"/>
            </a:pPr>
            <a:r>
              <a:rPr lang="en-US" sz="1800" dirty="0"/>
              <a:t>So, water is applied externally, if availability seems limited through soil, not sufficient to meet the requirement due to drought or excess losses. </a:t>
            </a:r>
            <a:endParaRPr lang="en-US" sz="1800" dirty="0" smtClean="0"/>
          </a:p>
          <a:p>
            <a:pPr>
              <a:buFont typeface="Wingdings" panose="05000000000000000000" pitchFamily="2" charset="2"/>
              <a:buChar char="§"/>
            </a:pPr>
            <a:r>
              <a:rPr lang="en-US" sz="1800" dirty="0" smtClean="0"/>
              <a:t>We </a:t>
            </a:r>
            <a:r>
              <a:rPr lang="en-US" sz="1800" dirty="0"/>
              <a:t>call the external application of water to the soil to supplement the requirement as `</a:t>
            </a:r>
            <a:r>
              <a:rPr lang="en-US" sz="1800" b="1" dirty="0"/>
              <a:t>Irrigation</a:t>
            </a:r>
            <a:r>
              <a:rPr lang="en-US" sz="1800" dirty="0"/>
              <a:t>'. </a:t>
            </a:r>
            <a:endParaRPr lang="en-US" sz="1800" dirty="0" smtClean="0"/>
          </a:p>
          <a:p>
            <a:pPr lvl="0">
              <a:buFont typeface="Wingdings" panose="05000000000000000000" pitchFamily="2" charset="2"/>
              <a:buChar char="§"/>
            </a:pPr>
            <a:endParaRPr lang="en-US" dirty="0"/>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Content Placeholder 3"/>
          <p:cNvPicPr>
            <a:picLocks noGrp="1" noChangeAspect="1"/>
          </p:cNvPicPr>
          <p:nvPr>
            <p:ph sz="quarter" idx="13"/>
          </p:nvPr>
        </p:nvPicPr>
        <p:blipFill>
          <a:blip r:embed="rId2"/>
          <a:stretch>
            <a:fillRect/>
          </a:stretch>
        </p:blipFill>
        <p:spPr>
          <a:xfrm>
            <a:off x="1214235" y="523199"/>
            <a:ext cx="6567822" cy="5629106"/>
          </a:xfrm>
        </p:spPr>
      </p:pic>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Content Placeholder 2"/>
          <p:cNvSpPr>
            <a:spLocks noGrp="1"/>
          </p:cNvSpPr>
          <p:nvPr>
            <p:ph sz="quarter" idx="13"/>
          </p:nvPr>
        </p:nvSpPr>
        <p:spPr>
          <a:xfrm>
            <a:off x="609367" y="1113119"/>
            <a:ext cx="7925268" cy="1553881"/>
          </a:xfrm>
        </p:spPr>
        <p:txBody>
          <a:bodyPr>
            <a:normAutofit fontScale="70000" lnSpcReduction="20000"/>
          </a:bodyPr>
          <a:lstStyle/>
          <a:p>
            <a:pPr marL="0" indent="0">
              <a:lnSpc>
                <a:spcPct val="160000"/>
              </a:lnSpc>
              <a:buNone/>
            </a:pPr>
            <a:r>
              <a:rPr lang="en-US" b="1" dirty="0" smtClean="0"/>
              <a:t>Cont.</a:t>
            </a:r>
          </a:p>
          <a:p>
            <a:pPr marL="0" indent="0">
              <a:lnSpc>
                <a:spcPct val="160000"/>
              </a:lnSpc>
              <a:buNone/>
            </a:pPr>
            <a:r>
              <a:rPr lang="en-US" dirty="0"/>
              <a:t>Water plays a very important role in soil and plant growth relationship. </a:t>
            </a:r>
            <a:r>
              <a:rPr lang="en-US" dirty="0" smtClean="0"/>
              <a:t>Some of the following functions </a:t>
            </a:r>
            <a:r>
              <a:rPr lang="en-US" dirty="0"/>
              <a:t>of water </a:t>
            </a:r>
            <a:r>
              <a:rPr lang="en-US" dirty="0" smtClean="0"/>
              <a:t>important </a:t>
            </a:r>
            <a:r>
              <a:rPr lang="en-US" dirty="0"/>
              <a:t>for plant growth and crop </a:t>
            </a:r>
            <a:r>
              <a:rPr lang="en-US" dirty="0" smtClean="0"/>
              <a:t>production</a:t>
            </a:r>
            <a:r>
              <a:rPr lang="en-US" dirty="0"/>
              <a:t> </a:t>
            </a:r>
            <a:r>
              <a:rPr lang="en-US" dirty="0" smtClean="0"/>
              <a:t>are:</a:t>
            </a:r>
          </a:p>
        </p:txBody>
      </p:sp>
      <p:graphicFrame>
        <p:nvGraphicFramePr>
          <p:cNvPr id="4194304" name="Diagram 7"/>
          <p:cNvGraphicFramePr>
            <a:graphicFrameLocks/>
          </p:cNvGraphicFramePr>
          <p:nvPr/>
        </p:nvGraphicFramePr>
        <p:xfrm>
          <a:off x="1752600" y="2667000"/>
          <a:ext cx="5867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Content Placeholder 2"/>
          <p:cNvSpPr>
            <a:spLocks noGrp="1"/>
          </p:cNvSpPr>
          <p:nvPr>
            <p:ph sz="quarter" idx="13"/>
          </p:nvPr>
        </p:nvSpPr>
        <p:spPr>
          <a:xfrm>
            <a:off x="609366" y="917864"/>
            <a:ext cx="7925268" cy="5022272"/>
          </a:xfrm>
        </p:spPr>
        <p:txBody>
          <a:bodyPr>
            <a:normAutofit fontScale="75000" lnSpcReduction="20000"/>
          </a:bodyPr>
          <a:lstStyle/>
          <a:p>
            <a:pPr marL="0" indent="0">
              <a:lnSpc>
                <a:spcPct val="160000"/>
              </a:lnSpc>
              <a:buNone/>
            </a:pPr>
            <a:r>
              <a:rPr lang="en-US" b="1" dirty="0" smtClean="0"/>
              <a:t>Cont.</a:t>
            </a:r>
          </a:p>
          <a:p>
            <a:pPr marL="0" indent="0">
              <a:lnSpc>
                <a:spcPct val="160000"/>
              </a:lnSpc>
              <a:buNone/>
            </a:pPr>
            <a:r>
              <a:rPr lang="en-US" dirty="0"/>
              <a:t>Water plays a very important role in soil and plant growth relationship. </a:t>
            </a:r>
            <a:r>
              <a:rPr lang="en-US" dirty="0" smtClean="0"/>
              <a:t>Some of the following functions </a:t>
            </a:r>
            <a:r>
              <a:rPr lang="en-US" dirty="0"/>
              <a:t>of water </a:t>
            </a:r>
            <a:r>
              <a:rPr lang="en-US" dirty="0" smtClean="0"/>
              <a:t>important </a:t>
            </a:r>
            <a:r>
              <a:rPr lang="en-US" dirty="0"/>
              <a:t>for plant growth and crop </a:t>
            </a:r>
            <a:r>
              <a:rPr lang="en-US" dirty="0" smtClean="0"/>
              <a:t>production</a:t>
            </a:r>
            <a:r>
              <a:rPr lang="en-US" dirty="0"/>
              <a:t> </a:t>
            </a:r>
            <a:r>
              <a:rPr lang="en-US" dirty="0" smtClean="0"/>
              <a:t>are:</a:t>
            </a:r>
          </a:p>
          <a:p>
            <a:pPr>
              <a:lnSpc>
                <a:spcPct val="160000"/>
              </a:lnSpc>
              <a:buFont typeface="Wingdings" panose="05000000000000000000" pitchFamily="2" charset="2"/>
              <a:buChar char="v"/>
            </a:pPr>
            <a:r>
              <a:rPr lang="en-US" b="1" dirty="0" smtClean="0"/>
              <a:t>Plant Nutrients</a:t>
            </a:r>
          </a:p>
          <a:p>
            <a:pPr marL="0" indent="0">
              <a:lnSpc>
                <a:spcPct val="160000"/>
              </a:lnSpc>
              <a:buNone/>
            </a:pPr>
            <a:r>
              <a:rPr lang="en-US" dirty="0" smtClean="0"/>
              <a:t>Water </a:t>
            </a:r>
            <a:r>
              <a:rPr lang="en-US" dirty="0"/>
              <a:t>serves as the solvent and carrier of food nutrients for the  growth of plants. Water itself acts as a nutrient also</a:t>
            </a:r>
            <a:r>
              <a:rPr lang="en-US" dirty="0" smtClean="0"/>
              <a:t>.</a:t>
            </a:r>
          </a:p>
          <a:p>
            <a:pPr>
              <a:lnSpc>
                <a:spcPct val="160000"/>
              </a:lnSpc>
              <a:buFont typeface="Wingdings" panose="05000000000000000000" pitchFamily="2" charset="2"/>
              <a:buChar char="v"/>
            </a:pPr>
            <a:r>
              <a:rPr lang="en-US" b="1" dirty="0"/>
              <a:t>Weathering </a:t>
            </a:r>
            <a:r>
              <a:rPr lang="en-US" b="1" dirty="0" smtClean="0"/>
              <a:t>Progress</a:t>
            </a:r>
          </a:p>
          <a:p>
            <a:pPr marL="0" indent="0">
              <a:lnSpc>
                <a:spcPct val="160000"/>
              </a:lnSpc>
              <a:buNone/>
            </a:pPr>
            <a:r>
              <a:rPr lang="en-US" dirty="0"/>
              <a:t>The process of weathering and soil formation depend on the water</a:t>
            </a:r>
            <a:endParaRPr lang="en-US" b="1" dirty="0" smtClean="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685332" y="618519"/>
            <a:ext cx="7773338" cy="1057882"/>
          </a:xfrm>
        </p:spPr>
        <p:txBody>
          <a:bodyPr>
            <a:normAutofit fontScale="90000"/>
          </a:bodyPr>
          <a:lstStyle/>
          <a:p>
            <a:r>
              <a:rPr lang="en-US" sz="3100" b="1" dirty="0" smtClean="0"/>
              <a:t>Water </a:t>
            </a:r>
            <a:r>
              <a:rPr lang="en-US" sz="3100" b="1" dirty="0"/>
              <a:t>is absolutely essential for all living</a:t>
            </a:r>
            <a:br>
              <a:rPr lang="en-US" sz="3100" b="1" dirty="0"/>
            </a:br>
            <a:r>
              <a:rPr lang="en-US" sz="3100" b="1" dirty="0" smtClean="0"/>
              <a:t>organisms.</a:t>
            </a:r>
            <a:r>
              <a:rPr lang="en-US" sz="3100" b="1" dirty="0"/>
              <a:t/>
            </a:r>
            <a:br>
              <a:rPr lang="en-US" sz="3100" b="1" dirty="0"/>
            </a:br>
            <a:endParaRPr lang="en-US" sz="3100" b="1" dirty="0"/>
          </a:p>
        </p:txBody>
      </p:sp>
      <p:sp>
        <p:nvSpPr>
          <p:cNvPr id="1048594" name="Content Placeholder 2"/>
          <p:cNvSpPr>
            <a:spLocks noGrp="1"/>
          </p:cNvSpPr>
          <p:nvPr>
            <p:ph sz="quarter" idx="13"/>
          </p:nvPr>
        </p:nvSpPr>
        <p:spPr>
          <a:xfrm>
            <a:off x="698500" y="1828800"/>
            <a:ext cx="7772870" cy="4267199"/>
          </a:xfrm>
        </p:spPr>
        <p:txBody>
          <a:bodyPr>
            <a:normAutofit lnSpcReduction="10000"/>
          </a:bodyPr>
          <a:lstStyle/>
          <a:p>
            <a:pPr marL="0" indent="0">
              <a:buNone/>
            </a:pPr>
            <a:r>
              <a:rPr lang="en-US" b="1" dirty="0"/>
              <a:t>Why is water important</a:t>
            </a:r>
            <a:r>
              <a:rPr lang="en-US" b="1" dirty="0" smtClean="0"/>
              <a:t>?</a:t>
            </a:r>
          </a:p>
          <a:p>
            <a:pPr>
              <a:buFont typeface="Wingdings" panose="05000000000000000000" pitchFamily="2" charset="2"/>
              <a:buChar char="§"/>
            </a:pPr>
            <a:r>
              <a:rPr lang="en-US" dirty="0" smtClean="0"/>
              <a:t>Living </a:t>
            </a:r>
            <a:r>
              <a:rPr lang="en-US" dirty="0"/>
              <a:t>cells are composed of 70-95 % water</a:t>
            </a:r>
          </a:p>
          <a:p>
            <a:pPr>
              <a:buFont typeface="Wingdings" panose="05000000000000000000" pitchFamily="2" charset="2"/>
              <a:buChar char="§"/>
            </a:pPr>
            <a:r>
              <a:rPr lang="en-US" dirty="0" smtClean="0"/>
              <a:t>Life </a:t>
            </a:r>
            <a:r>
              <a:rPr lang="en-US" dirty="0"/>
              <a:t>absolutely depends on the properties </a:t>
            </a:r>
            <a:r>
              <a:rPr lang="en-US" dirty="0" smtClean="0"/>
              <a:t>of water</a:t>
            </a:r>
            <a:r>
              <a:rPr lang="en-US" dirty="0"/>
              <a:t>.</a:t>
            </a:r>
          </a:p>
          <a:p>
            <a:pPr>
              <a:buFont typeface="Wingdings" panose="05000000000000000000" pitchFamily="2" charset="2"/>
              <a:buChar char="§"/>
            </a:pPr>
            <a:r>
              <a:rPr lang="en-US" dirty="0" smtClean="0"/>
              <a:t>Life </a:t>
            </a:r>
            <a:r>
              <a:rPr lang="en-US" dirty="0"/>
              <a:t>probably evolved in water.</a:t>
            </a:r>
          </a:p>
          <a:p>
            <a:pPr>
              <a:buFont typeface="Wingdings" panose="05000000000000000000" pitchFamily="2" charset="2"/>
              <a:buChar char="§"/>
            </a:pPr>
            <a:r>
              <a:rPr lang="en-US" dirty="0" smtClean="0"/>
              <a:t>water </a:t>
            </a:r>
            <a:r>
              <a:rPr lang="en-US" dirty="0"/>
              <a:t>covers ¾ of the earth</a:t>
            </a:r>
          </a:p>
          <a:p>
            <a:pPr>
              <a:buFont typeface="Wingdings" panose="05000000000000000000" pitchFamily="2" charset="2"/>
              <a:buChar char="§"/>
            </a:pPr>
            <a:r>
              <a:rPr lang="en-US" dirty="0" smtClean="0"/>
              <a:t>When </a:t>
            </a:r>
            <a:r>
              <a:rPr lang="en-US" dirty="0"/>
              <a:t>organisms go dormant, they loose most </a:t>
            </a:r>
            <a:r>
              <a:rPr lang="en-US" dirty="0" smtClean="0"/>
              <a:t>of their </a:t>
            </a:r>
            <a:r>
              <a:rPr lang="en-US" dirty="0"/>
              <a:t>water</a:t>
            </a:r>
          </a:p>
          <a:p>
            <a:pPr>
              <a:buFont typeface="Wingdings" panose="05000000000000000000" pitchFamily="2" charset="2"/>
              <a:buChar char="§"/>
            </a:pPr>
            <a:r>
              <a:rPr lang="en-US" dirty="0" smtClean="0"/>
              <a:t>Limiting </a:t>
            </a:r>
            <a:r>
              <a:rPr lang="en-US" dirty="0"/>
              <a:t>resource for crop productivity</a:t>
            </a:r>
          </a:p>
          <a:p>
            <a:pPr>
              <a:buFont typeface="Wingdings" panose="05000000000000000000" pitchFamily="2" charset="2"/>
              <a:buChar char="§"/>
            </a:pPr>
            <a:r>
              <a:rPr lang="en-US" dirty="0"/>
              <a:t>Agriculture</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Content Placeholder 2"/>
          <p:cNvSpPr>
            <a:spLocks noGrp="1"/>
          </p:cNvSpPr>
          <p:nvPr>
            <p:ph sz="quarter" idx="13"/>
          </p:nvPr>
        </p:nvSpPr>
        <p:spPr>
          <a:xfrm>
            <a:off x="685332" y="1447800"/>
            <a:ext cx="7773338" cy="4572000"/>
          </a:xfrm>
        </p:spPr>
        <p:txBody>
          <a:bodyPr>
            <a:normAutofit fontScale="90000" lnSpcReduction="20000"/>
          </a:bodyPr>
          <a:lstStyle/>
          <a:p>
            <a:pPr>
              <a:lnSpc>
                <a:spcPct val="150000"/>
              </a:lnSpc>
              <a:buFont typeface="Wingdings" panose="05000000000000000000" pitchFamily="2" charset="2"/>
              <a:buChar char="v"/>
            </a:pPr>
            <a:r>
              <a:rPr lang="en-US" b="1" dirty="0"/>
              <a:t>Tillage </a:t>
            </a:r>
            <a:r>
              <a:rPr lang="en-US" b="1" dirty="0" smtClean="0"/>
              <a:t>Operation</a:t>
            </a:r>
          </a:p>
          <a:p>
            <a:pPr marL="0" indent="0">
              <a:lnSpc>
                <a:spcPct val="150000"/>
              </a:lnSpc>
              <a:buNone/>
            </a:pPr>
            <a:r>
              <a:rPr lang="en-US" dirty="0" smtClean="0"/>
              <a:t>Good </a:t>
            </a:r>
            <a:r>
              <a:rPr lang="en-US" dirty="0"/>
              <a:t>tilth can be secured at right stage of moisture content</a:t>
            </a:r>
            <a:r>
              <a:rPr lang="en-US" dirty="0" smtClean="0"/>
              <a:t>.</a:t>
            </a:r>
          </a:p>
          <a:p>
            <a:pPr>
              <a:lnSpc>
                <a:spcPct val="150000"/>
              </a:lnSpc>
              <a:buFont typeface="Wingdings" panose="05000000000000000000" pitchFamily="2" charset="2"/>
              <a:buChar char="v"/>
            </a:pPr>
            <a:r>
              <a:rPr lang="en-US" b="1" dirty="0"/>
              <a:t>Structural </a:t>
            </a:r>
            <a:r>
              <a:rPr lang="en-US" b="1" dirty="0" smtClean="0"/>
              <a:t>Formation</a:t>
            </a:r>
          </a:p>
          <a:p>
            <a:pPr marL="0" indent="0">
              <a:lnSpc>
                <a:spcPct val="150000"/>
              </a:lnSpc>
              <a:buNone/>
            </a:pPr>
            <a:r>
              <a:rPr lang="en-US" dirty="0" smtClean="0"/>
              <a:t>Water </a:t>
            </a:r>
            <a:r>
              <a:rPr lang="en-US" dirty="0"/>
              <a:t>helps the good structural formation</a:t>
            </a:r>
            <a:r>
              <a:rPr lang="en-US" dirty="0" smtClean="0"/>
              <a:t>.</a:t>
            </a:r>
          </a:p>
          <a:p>
            <a:pPr>
              <a:lnSpc>
                <a:spcPct val="150000"/>
              </a:lnSpc>
              <a:buFont typeface="Wingdings" panose="05000000000000000000" pitchFamily="2" charset="2"/>
              <a:buChar char="v"/>
            </a:pPr>
            <a:r>
              <a:rPr lang="en-US" b="1" dirty="0"/>
              <a:t>Physical Chemical and Biological  </a:t>
            </a:r>
            <a:r>
              <a:rPr lang="en-US" b="1" dirty="0" smtClean="0"/>
              <a:t>Activity</a:t>
            </a:r>
          </a:p>
          <a:p>
            <a:pPr marL="0" indent="0">
              <a:lnSpc>
                <a:spcPct val="150000"/>
              </a:lnSpc>
              <a:buNone/>
            </a:pPr>
            <a:r>
              <a:rPr lang="en-US" dirty="0" smtClean="0"/>
              <a:t>The </a:t>
            </a:r>
            <a:r>
              <a:rPr lang="en-US" dirty="0"/>
              <a:t>soil water is great regulator of physical, chemical and biological activities in the soil.</a:t>
            </a:r>
            <a:endParaRPr lang="en-US" b="1" dirty="0" smtClean="0"/>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Content Placeholder 2"/>
          <p:cNvSpPr>
            <a:spLocks noGrp="1"/>
          </p:cNvSpPr>
          <p:nvPr>
            <p:ph sz="quarter" idx="13"/>
          </p:nvPr>
        </p:nvSpPr>
        <p:spPr>
          <a:xfrm>
            <a:off x="609367" y="1295400"/>
            <a:ext cx="7925268" cy="5029199"/>
          </a:xfrm>
        </p:spPr>
        <p:txBody>
          <a:bodyPr>
            <a:normAutofit fontScale="90000" lnSpcReduction="20000"/>
          </a:bodyPr>
          <a:lstStyle/>
          <a:p>
            <a:pPr>
              <a:lnSpc>
                <a:spcPct val="160000"/>
              </a:lnSpc>
              <a:buFont typeface="Wingdings" panose="05000000000000000000" pitchFamily="2" charset="2"/>
              <a:buChar char="v"/>
            </a:pPr>
            <a:r>
              <a:rPr lang="en-US" b="1" dirty="0"/>
              <a:t>Microorganism </a:t>
            </a:r>
            <a:r>
              <a:rPr lang="en-US" b="1" dirty="0" smtClean="0"/>
              <a:t>Activities</a:t>
            </a:r>
          </a:p>
          <a:p>
            <a:pPr marL="0" indent="0">
              <a:lnSpc>
                <a:spcPct val="160000"/>
              </a:lnSpc>
              <a:buNone/>
            </a:pPr>
            <a:r>
              <a:rPr lang="en-US" dirty="0"/>
              <a:t>The microorganism inhabiting the soil also require water for their metabolic </a:t>
            </a:r>
            <a:r>
              <a:rPr lang="en-US" dirty="0" smtClean="0"/>
              <a:t>activities</a:t>
            </a:r>
          </a:p>
          <a:p>
            <a:pPr>
              <a:lnSpc>
                <a:spcPct val="160000"/>
              </a:lnSpc>
              <a:buFont typeface="Wingdings" panose="05000000000000000000" pitchFamily="2" charset="2"/>
              <a:buChar char="v"/>
            </a:pPr>
            <a:r>
              <a:rPr lang="en-US" b="1" dirty="0" smtClean="0"/>
              <a:t>Photosynthesis</a:t>
            </a:r>
          </a:p>
          <a:p>
            <a:pPr marL="0" indent="0">
              <a:lnSpc>
                <a:spcPct val="160000"/>
              </a:lnSpc>
              <a:buNone/>
            </a:pPr>
            <a:r>
              <a:rPr lang="en-US" dirty="0"/>
              <a:t>Water is essential for the process of photosynthesis</a:t>
            </a:r>
            <a:r>
              <a:rPr lang="en-US" dirty="0" smtClean="0"/>
              <a:t>.</a:t>
            </a:r>
          </a:p>
          <a:p>
            <a:pPr>
              <a:lnSpc>
                <a:spcPct val="160000"/>
              </a:lnSpc>
              <a:buFont typeface="Wingdings" panose="05000000000000000000" pitchFamily="2" charset="2"/>
              <a:buChar char="v"/>
            </a:pPr>
            <a:r>
              <a:rPr lang="en-US" b="1" dirty="0"/>
              <a:t>Plant </a:t>
            </a:r>
            <a:r>
              <a:rPr lang="en-US" b="1" dirty="0" smtClean="0"/>
              <a:t>Turgidity</a:t>
            </a:r>
          </a:p>
          <a:p>
            <a:pPr marL="0" indent="0">
              <a:lnSpc>
                <a:spcPct val="160000"/>
              </a:lnSpc>
              <a:buNone/>
            </a:pPr>
            <a:r>
              <a:rPr lang="en-US" dirty="0"/>
              <a:t>Water also maintains the turgidity of plant</a:t>
            </a:r>
            <a:endParaRPr lang="en-US" b="1" dirty="0" smtClean="0"/>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
          <p:cNvSpPr>
            <a:spLocks noGrp="1"/>
          </p:cNvSpPr>
          <p:nvPr>
            <p:ph type="title"/>
          </p:nvPr>
        </p:nvSpPr>
        <p:spPr>
          <a:xfrm>
            <a:off x="1370662" y="-2229571"/>
            <a:ext cx="7773338" cy="67282"/>
          </a:xfrm>
        </p:spPr>
        <p:txBody>
          <a:bodyPr>
            <a:normAutofit fontScale="90000"/>
          </a:bodyPr>
          <a:lstStyle/>
          <a:p>
            <a:endParaRPr lang="en-US" dirty="0"/>
          </a:p>
        </p:txBody>
      </p:sp>
      <p:sp>
        <p:nvSpPr>
          <p:cNvPr id="1048626" name="Content Placeholder 2"/>
          <p:cNvSpPr>
            <a:spLocks noGrp="1"/>
          </p:cNvSpPr>
          <p:nvPr>
            <p:ph sz="quarter" idx="13"/>
          </p:nvPr>
        </p:nvSpPr>
        <p:spPr>
          <a:xfrm>
            <a:off x="609367" y="1524001"/>
            <a:ext cx="7925268" cy="4800600"/>
          </a:xfrm>
        </p:spPr>
        <p:txBody>
          <a:bodyPr>
            <a:normAutofit fontScale="95000" lnSpcReduction="20000"/>
          </a:bodyPr>
          <a:lstStyle/>
          <a:p>
            <a:pPr>
              <a:lnSpc>
                <a:spcPct val="160000"/>
              </a:lnSpc>
              <a:buFont typeface="Wingdings" panose="05000000000000000000" pitchFamily="2" charset="2"/>
              <a:buChar char="v"/>
            </a:pPr>
            <a:r>
              <a:rPr lang="en-US" b="1" dirty="0"/>
              <a:t>Seed Germination and Plant  </a:t>
            </a:r>
            <a:r>
              <a:rPr lang="en-US" b="1" dirty="0" smtClean="0"/>
              <a:t>Growth</a:t>
            </a:r>
          </a:p>
          <a:p>
            <a:pPr marL="0" indent="0">
              <a:lnSpc>
                <a:spcPct val="160000"/>
              </a:lnSpc>
              <a:buNone/>
            </a:pPr>
            <a:r>
              <a:rPr lang="en-US" dirty="0"/>
              <a:t>Often an excess are deficit of water in the soil is a limiting factor in seed germination and plant </a:t>
            </a:r>
            <a:r>
              <a:rPr lang="en-US" dirty="0" smtClean="0"/>
              <a:t>growth</a:t>
            </a:r>
          </a:p>
          <a:p>
            <a:pPr>
              <a:lnSpc>
                <a:spcPct val="160000"/>
              </a:lnSpc>
              <a:buFont typeface="Wingdings" panose="05000000000000000000" pitchFamily="2" charset="2"/>
              <a:buChar char="v"/>
            </a:pPr>
            <a:r>
              <a:rPr lang="en-US" b="1" dirty="0"/>
              <a:t>Adverse </a:t>
            </a:r>
            <a:r>
              <a:rPr lang="en-US" b="1" dirty="0" smtClean="0"/>
              <a:t>Effect</a:t>
            </a:r>
          </a:p>
          <a:p>
            <a:pPr marL="0" indent="0">
              <a:lnSpc>
                <a:spcPct val="160000"/>
              </a:lnSpc>
              <a:buNone/>
            </a:pPr>
            <a:r>
              <a:rPr lang="en-US" dirty="0"/>
              <a:t>Water protects plant from adverse condition like drought, frost etc. </a:t>
            </a:r>
            <a:r>
              <a:rPr lang="en-US" b="1" dirty="0"/>
              <a:t>  </a:t>
            </a:r>
            <a:endParaRPr lang="en-US" b="1" dirty="0" smtClean="0"/>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normAutofit fontScale="90000"/>
          </a:bodyPr>
          <a:lstStyle/>
          <a:p>
            <a:r>
              <a:rPr lang="en-US" b="1" dirty="0"/>
              <a:t>IMPORTANCE OF ATMOSPHERIC MOISTURE TO</a:t>
            </a:r>
            <a:br>
              <a:rPr lang="en-US" b="1" dirty="0"/>
            </a:br>
            <a:r>
              <a:rPr lang="en-US" b="1" dirty="0"/>
              <a:t>PLANTS</a:t>
            </a:r>
            <a:br>
              <a:rPr lang="en-US" b="1" dirty="0"/>
            </a:br>
            <a:endParaRPr lang="en-US" dirty="0"/>
          </a:p>
        </p:txBody>
      </p:sp>
      <p:sp>
        <p:nvSpPr>
          <p:cNvPr id="1048629" name="Content Placeholder 2"/>
          <p:cNvSpPr>
            <a:spLocks noGrp="1"/>
          </p:cNvSpPr>
          <p:nvPr>
            <p:ph sz="quarter" idx="13"/>
          </p:nvPr>
        </p:nvSpPr>
        <p:spPr/>
        <p:txBody>
          <a:bodyPr>
            <a:normAutofit fontScale="90000" lnSpcReduction="20000"/>
          </a:bodyPr>
          <a:lstStyle/>
          <a:p>
            <a:pPr marL="0" indent="0">
              <a:buNone/>
            </a:pPr>
            <a:r>
              <a:rPr lang="en-US" b="1" dirty="0" smtClean="0"/>
              <a:t>1. Effect on intensity of solar radiations:</a:t>
            </a:r>
          </a:p>
          <a:p>
            <a:pPr>
              <a:buFont typeface="Courier New" panose="02070309020205020404" pitchFamily="49" charset="0"/>
              <a:buChar char="o"/>
            </a:pPr>
            <a:r>
              <a:rPr lang="en-US" dirty="0" err="1" smtClean="0"/>
              <a:t>Vapour</a:t>
            </a:r>
            <a:r>
              <a:rPr lang="en-US" dirty="0" smtClean="0"/>
              <a:t> </a:t>
            </a:r>
            <a:r>
              <a:rPr lang="en-US" dirty="0"/>
              <a:t>in atmosphere intercept with </a:t>
            </a:r>
            <a:r>
              <a:rPr lang="en-US" dirty="0" smtClean="0"/>
              <a:t>solar radiations</a:t>
            </a:r>
            <a:r>
              <a:rPr lang="en-US" dirty="0"/>
              <a:t>, before it reaches the earth hence </a:t>
            </a:r>
            <a:r>
              <a:rPr lang="en-US" dirty="0" smtClean="0"/>
              <a:t>less energy </a:t>
            </a:r>
            <a:r>
              <a:rPr lang="en-US" dirty="0"/>
              <a:t>is available for photosynthesis </a:t>
            </a:r>
            <a:r>
              <a:rPr lang="en-US" dirty="0" smtClean="0"/>
              <a:t>and respiration</a:t>
            </a:r>
            <a:r>
              <a:rPr lang="en-US" dirty="0"/>
              <a:t>. E.g. slow growing dwarfed trees.</a:t>
            </a:r>
          </a:p>
          <a:p>
            <a:pPr marL="0" indent="0">
              <a:buNone/>
            </a:pPr>
            <a:r>
              <a:rPr lang="en-US" b="1" dirty="0"/>
              <a:t>2. </a:t>
            </a:r>
            <a:r>
              <a:rPr lang="en-US" b="1" dirty="0" smtClean="0"/>
              <a:t>Effects </a:t>
            </a:r>
            <a:r>
              <a:rPr lang="en-US" b="1" dirty="0"/>
              <a:t>on evaporation and transpiration:</a:t>
            </a:r>
          </a:p>
          <a:p>
            <a:pPr>
              <a:buFont typeface="Courier New" panose="02070309020205020404" pitchFamily="49" charset="0"/>
              <a:buChar char="o"/>
            </a:pPr>
            <a:r>
              <a:rPr lang="en-US" dirty="0" smtClean="0"/>
              <a:t>With </a:t>
            </a:r>
            <a:r>
              <a:rPr lang="en-US" dirty="0"/>
              <a:t>the increase in relative humidity ,reduces </a:t>
            </a:r>
            <a:r>
              <a:rPr lang="en-US" dirty="0" smtClean="0"/>
              <a:t>the rate </a:t>
            </a:r>
            <a:r>
              <a:rPr lang="en-US" dirty="0"/>
              <a:t>of evaporation and transpiration and </a:t>
            </a:r>
            <a:r>
              <a:rPr lang="en-US" dirty="0" smtClean="0"/>
              <a:t>vice versa</a:t>
            </a:r>
            <a:r>
              <a:rPr lang="en-US" dirty="0"/>
              <a:t>.</a:t>
            </a:r>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Content Placeholder 2"/>
          <p:cNvSpPr>
            <a:spLocks noGrp="1"/>
          </p:cNvSpPr>
          <p:nvPr>
            <p:ph sz="quarter" idx="13"/>
          </p:nvPr>
        </p:nvSpPr>
        <p:spPr>
          <a:xfrm>
            <a:off x="685331" y="450490"/>
            <a:ext cx="7773338" cy="5831099"/>
          </a:xfrm>
        </p:spPr>
        <p:txBody>
          <a:bodyPr>
            <a:normAutofit fontScale="95000" lnSpcReduction="20000"/>
          </a:bodyPr>
          <a:lstStyle/>
          <a:p>
            <a:pPr marL="0" indent="0">
              <a:buNone/>
            </a:pPr>
            <a:endParaRPr lang="en-US" b="1" dirty="0" smtClean="0"/>
          </a:p>
          <a:p>
            <a:pPr marL="0" indent="0">
              <a:buNone/>
            </a:pPr>
            <a:r>
              <a:rPr lang="en-US" b="1" dirty="0"/>
              <a:t>CONT</a:t>
            </a:r>
            <a:r>
              <a:rPr lang="en-US" b="1" dirty="0" smtClean="0"/>
              <a:t>.</a:t>
            </a:r>
          </a:p>
          <a:p>
            <a:pPr marL="0" indent="0">
              <a:buNone/>
            </a:pPr>
            <a:r>
              <a:rPr lang="en-US" b="1" dirty="0" smtClean="0"/>
              <a:t>3</a:t>
            </a:r>
            <a:r>
              <a:rPr lang="en-US" b="1" dirty="0"/>
              <a:t>. Source of soil moisture :</a:t>
            </a:r>
          </a:p>
          <a:p>
            <a:pPr marL="0" indent="0">
              <a:buNone/>
            </a:pPr>
            <a:r>
              <a:rPr lang="en-US" dirty="0" smtClean="0"/>
              <a:t>When </a:t>
            </a:r>
            <a:r>
              <a:rPr lang="en-US" dirty="0"/>
              <a:t>fog moves horizontally, or clouds come </a:t>
            </a:r>
            <a:r>
              <a:rPr lang="en-US" dirty="0" smtClean="0"/>
              <a:t>in contact </a:t>
            </a:r>
            <a:r>
              <a:rPr lang="en-US" dirty="0"/>
              <a:t>with earth , minute water droplets </a:t>
            </a:r>
            <a:r>
              <a:rPr lang="en-US" dirty="0" smtClean="0"/>
              <a:t>deposits as </a:t>
            </a:r>
            <a:r>
              <a:rPr lang="en-US" dirty="0"/>
              <a:t>they pass through foliage and absorbed by soil.</a:t>
            </a:r>
          </a:p>
          <a:p>
            <a:pPr marL="0" indent="0">
              <a:buNone/>
            </a:pPr>
            <a:r>
              <a:rPr lang="en-US" b="1" dirty="0"/>
              <a:t>4. Direct use by plants :</a:t>
            </a:r>
          </a:p>
          <a:p>
            <a:pPr marL="0" indent="0">
              <a:buNone/>
            </a:pPr>
            <a:r>
              <a:rPr lang="en-US" dirty="0" smtClean="0"/>
              <a:t>Mosses </a:t>
            </a:r>
            <a:r>
              <a:rPr lang="en-US" dirty="0"/>
              <a:t>and lichens absorb moisture from </a:t>
            </a:r>
            <a:r>
              <a:rPr lang="en-US" dirty="0" smtClean="0"/>
              <a:t>humid atmosphere </a:t>
            </a:r>
            <a:r>
              <a:rPr lang="en-US" dirty="0"/>
              <a:t>without waiting for </a:t>
            </a:r>
            <a:r>
              <a:rPr lang="en-US" dirty="0" smtClean="0"/>
              <a:t>condensation. When </a:t>
            </a:r>
            <a:r>
              <a:rPr lang="en-US" dirty="0"/>
              <a:t>relative humidity rises above 85%, </a:t>
            </a:r>
            <a:r>
              <a:rPr lang="en-US" dirty="0" smtClean="0"/>
              <a:t>epiphytes and </a:t>
            </a:r>
            <a:r>
              <a:rPr lang="en-US" dirty="0"/>
              <a:t>xerophytes absorb water directly.</a:t>
            </a: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Title 1"/>
          <p:cNvSpPr>
            <a:spLocks noGrp="1"/>
          </p:cNvSpPr>
          <p:nvPr>
            <p:ph type="title"/>
          </p:nvPr>
        </p:nvSpPr>
        <p:spPr>
          <a:xfrm>
            <a:off x="533400" y="1371600"/>
            <a:ext cx="7773338" cy="448282"/>
          </a:xfrm>
        </p:spPr>
        <p:txBody>
          <a:bodyPr>
            <a:normAutofit fontScale="90000"/>
          </a:bodyPr>
          <a:lstStyle/>
          <a:p>
            <a:r>
              <a:rPr lang="en-US" b="1" dirty="0"/>
              <a:t>PRECIPITATION</a:t>
            </a:r>
            <a:br>
              <a:rPr lang="en-US" b="1" dirty="0"/>
            </a:br>
            <a:endParaRPr lang="en-US" dirty="0"/>
          </a:p>
        </p:txBody>
      </p:sp>
      <p:sp>
        <p:nvSpPr>
          <p:cNvPr id="1048632" name="Content Placeholder 2"/>
          <p:cNvSpPr>
            <a:spLocks noGrp="1"/>
          </p:cNvSpPr>
          <p:nvPr>
            <p:ph sz="quarter" idx="13"/>
          </p:nvPr>
        </p:nvSpPr>
        <p:spPr>
          <a:xfrm>
            <a:off x="838200" y="1981200"/>
            <a:ext cx="7772870" cy="4038600"/>
          </a:xfrm>
        </p:spPr>
        <p:txBody>
          <a:bodyPr>
            <a:normAutofit/>
          </a:bodyPr>
          <a:lstStyle/>
          <a:p>
            <a:pPr>
              <a:buFont typeface="Wingdings" panose="05000000000000000000" pitchFamily="2" charset="2"/>
              <a:buChar char="§"/>
            </a:pPr>
            <a:r>
              <a:rPr lang="en-US" dirty="0" smtClean="0"/>
              <a:t>Precipitation </a:t>
            </a:r>
            <a:r>
              <a:rPr lang="en-US" dirty="0"/>
              <a:t>is condensation of water </a:t>
            </a:r>
            <a:r>
              <a:rPr lang="en-US" dirty="0" err="1"/>
              <a:t>vapours</a:t>
            </a:r>
            <a:r>
              <a:rPr lang="en-US" dirty="0"/>
              <a:t> </a:t>
            </a:r>
            <a:r>
              <a:rPr lang="en-US" dirty="0" smtClean="0"/>
              <a:t>in the </a:t>
            </a:r>
            <a:r>
              <a:rPr lang="en-US" dirty="0"/>
              <a:t>form of rain ,hail and snow etc.</a:t>
            </a:r>
          </a:p>
          <a:p>
            <a:pPr>
              <a:buFont typeface="Wingdings" panose="05000000000000000000" pitchFamily="2" charset="2"/>
              <a:buChar char="§"/>
            </a:pPr>
            <a:r>
              <a:rPr lang="en-US" dirty="0" smtClean="0"/>
              <a:t> </a:t>
            </a:r>
            <a:r>
              <a:rPr lang="en-US" dirty="0"/>
              <a:t>It is source of soil moisture.</a:t>
            </a:r>
          </a:p>
          <a:p>
            <a:pPr>
              <a:buFont typeface="Wingdings" panose="05000000000000000000" pitchFamily="2" charset="2"/>
              <a:buChar char="§"/>
            </a:pPr>
            <a:r>
              <a:rPr lang="en-US" dirty="0" smtClean="0"/>
              <a:t>It </a:t>
            </a:r>
            <a:r>
              <a:rPr lang="en-US" dirty="0"/>
              <a:t>is major driving force of water cycle as well.</a:t>
            </a:r>
          </a:p>
          <a:p>
            <a:pPr>
              <a:buFont typeface="Wingdings" panose="05000000000000000000" pitchFamily="2" charset="2"/>
              <a:buChar char="§"/>
            </a:pPr>
            <a:r>
              <a:rPr lang="en-US" dirty="0" smtClean="0"/>
              <a:t>Precipitation </a:t>
            </a:r>
            <a:r>
              <a:rPr lang="en-US" dirty="0"/>
              <a:t>directly or indirectly affects the </a:t>
            </a:r>
            <a:r>
              <a:rPr lang="en-US" dirty="0" smtClean="0"/>
              <a:t>plant life </a:t>
            </a:r>
            <a:r>
              <a:rPr lang="en-US" dirty="0"/>
              <a:t>through humidity and water content of the soil </a:t>
            </a:r>
            <a:r>
              <a:rPr lang="en-US" dirty="0" smtClean="0"/>
              <a:t>, therefore </a:t>
            </a:r>
            <a:r>
              <a:rPr lang="en-US" dirty="0"/>
              <a:t>important ecological factor.</a:t>
            </a: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Content Placeholder 2"/>
          <p:cNvSpPr>
            <a:spLocks noGrp="1"/>
          </p:cNvSpPr>
          <p:nvPr>
            <p:ph sz="quarter" idx="13"/>
          </p:nvPr>
        </p:nvSpPr>
        <p:spPr>
          <a:xfrm rot="21593898">
            <a:off x="326773" y="1212489"/>
            <a:ext cx="7321514" cy="5355610"/>
          </a:xfrm>
        </p:spPr>
        <p:txBody>
          <a:bodyPr>
            <a:normAutofit/>
          </a:bodyPr>
          <a:lstStyle/>
          <a:p>
            <a:pPr marL="0" indent="0">
              <a:buNone/>
            </a:pPr>
            <a:r>
              <a:rPr lang="en-US" b="1" dirty="0"/>
              <a:t>IMPORTANCE OF PRECIPITATION TO PLANTS</a:t>
            </a:r>
          </a:p>
          <a:p>
            <a:pPr marL="0" indent="0">
              <a:buNone/>
            </a:pPr>
            <a:r>
              <a:rPr lang="en-US" b="1" dirty="0"/>
              <a:t>1. Snow:</a:t>
            </a:r>
          </a:p>
          <a:p>
            <a:pPr>
              <a:buFont typeface="Courier New" panose="02070309020205020404" pitchFamily="49" charset="0"/>
              <a:buChar char="o"/>
            </a:pPr>
            <a:r>
              <a:rPr lang="en-US" dirty="0" smtClean="0"/>
              <a:t>It </a:t>
            </a:r>
            <a:r>
              <a:rPr lang="en-US" dirty="0"/>
              <a:t>may be injurious or beneficial.</a:t>
            </a:r>
          </a:p>
          <a:p>
            <a:pPr>
              <a:buFont typeface="Courier New" panose="02070309020205020404" pitchFamily="49" charset="0"/>
              <a:buChar char="o"/>
            </a:pPr>
            <a:r>
              <a:rPr lang="en-US" dirty="0" smtClean="0"/>
              <a:t>Snow </a:t>
            </a:r>
            <a:r>
              <a:rPr lang="en-US" dirty="0"/>
              <a:t>that melt is a source of water.</a:t>
            </a:r>
          </a:p>
          <a:p>
            <a:pPr>
              <a:buFont typeface="Courier New" panose="02070309020205020404" pitchFamily="49" charset="0"/>
              <a:buChar char="o"/>
            </a:pPr>
            <a:r>
              <a:rPr lang="en-US" dirty="0" smtClean="0"/>
              <a:t>By </a:t>
            </a:r>
            <a:r>
              <a:rPr lang="en-US" dirty="0"/>
              <a:t>wind and by rain break off tree branches.</a:t>
            </a:r>
          </a:p>
          <a:p>
            <a:pPr>
              <a:buFont typeface="Courier New" panose="02070309020205020404" pitchFamily="49" charset="0"/>
              <a:buChar char="o"/>
            </a:pPr>
            <a:r>
              <a:rPr lang="en-US" dirty="0" smtClean="0"/>
              <a:t>At </a:t>
            </a:r>
            <a:r>
              <a:rPr lang="en-US" dirty="0"/>
              <a:t>high altitude and latitude it damage vegetation.</a:t>
            </a:r>
          </a:p>
          <a:p>
            <a:pPr>
              <a:buFont typeface="Courier New" panose="02070309020205020404" pitchFamily="49" charset="0"/>
              <a:buChar char="o"/>
            </a:pPr>
            <a:r>
              <a:rPr lang="en-US" dirty="0" smtClean="0"/>
              <a:t>Snow </a:t>
            </a:r>
            <a:r>
              <a:rPr lang="en-US" dirty="0"/>
              <a:t>press seedlings down-may attacked </a:t>
            </a:r>
            <a:r>
              <a:rPr lang="en-US" dirty="0" smtClean="0"/>
              <a:t>by fungus </a:t>
            </a:r>
            <a:r>
              <a:rPr lang="en-US" dirty="0"/>
              <a:t>easily.</a:t>
            </a: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Content Placeholder 2"/>
          <p:cNvSpPr>
            <a:spLocks noGrp="1"/>
          </p:cNvSpPr>
          <p:nvPr>
            <p:ph sz="quarter" idx="13"/>
          </p:nvPr>
        </p:nvSpPr>
        <p:spPr>
          <a:xfrm>
            <a:off x="685330" y="843617"/>
            <a:ext cx="7772870" cy="5328583"/>
          </a:xfrm>
        </p:spPr>
        <p:txBody>
          <a:bodyPr>
            <a:normAutofit/>
          </a:bodyPr>
          <a:lstStyle/>
          <a:p>
            <a:pPr marL="0" indent="0">
              <a:buNone/>
            </a:pPr>
            <a:r>
              <a:rPr lang="en-US" b="1" dirty="0"/>
              <a:t>2. Rainfall:</a:t>
            </a:r>
          </a:p>
          <a:p>
            <a:pPr>
              <a:buFont typeface="Courier New" panose="02070309020205020404" pitchFamily="49" charset="0"/>
              <a:buChar char="o"/>
            </a:pPr>
            <a:r>
              <a:rPr lang="en-US" dirty="0" smtClean="0"/>
              <a:t>Source </a:t>
            </a:r>
            <a:r>
              <a:rPr lang="en-US" dirty="0"/>
              <a:t>of moisture for soil.</a:t>
            </a:r>
          </a:p>
          <a:p>
            <a:pPr>
              <a:buFont typeface="Courier New" panose="02070309020205020404" pitchFamily="49" charset="0"/>
              <a:buChar char="o"/>
            </a:pPr>
            <a:r>
              <a:rPr lang="en-US" dirty="0" smtClean="0"/>
              <a:t>Helps </a:t>
            </a:r>
            <a:r>
              <a:rPr lang="en-US" dirty="0"/>
              <a:t>to crack open thin skinned fruits e.g. </a:t>
            </a:r>
            <a:r>
              <a:rPr lang="en-US" dirty="0" smtClean="0"/>
              <a:t>cherries and </a:t>
            </a:r>
            <a:r>
              <a:rPr lang="en-US" dirty="0"/>
              <a:t>tomatoes and release seeds.</a:t>
            </a:r>
          </a:p>
          <a:p>
            <a:pPr>
              <a:buFont typeface="Courier New" panose="02070309020205020404" pitchFamily="49" charset="0"/>
              <a:buChar char="o"/>
            </a:pPr>
            <a:r>
              <a:rPr lang="en-US" dirty="0" smtClean="0"/>
              <a:t>The </a:t>
            </a:r>
            <a:r>
              <a:rPr lang="en-US" dirty="0"/>
              <a:t>amount of rain determine </a:t>
            </a:r>
            <a:r>
              <a:rPr lang="en-US" dirty="0" err="1"/>
              <a:t>vegetational</a:t>
            </a:r>
            <a:r>
              <a:rPr lang="en-US" dirty="0"/>
              <a:t> </a:t>
            </a:r>
            <a:r>
              <a:rPr lang="en-US" dirty="0" smtClean="0"/>
              <a:t>zones e.g</a:t>
            </a:r>
            <a:r>
              <a:rPr lang="en-US" dirty="0"/>
              <a:t>. Subtropical forests ,rain forest etc.</a:t>
            </a:r>
          </a:p>
          <a:p>
            <a:pPr marL="0" indent="0">
              <a:buNone/>
            </a:pPr>
            <a:r>
              <a:rPr lang="en-US" b="1" dirty="0"/>
              <a:t>3. Hail and steel:</a:t>
            </a:r>
          </a:p>
          <a:p>
            <a:pPr>
              <a:buFont typeface="Courier New" panose="02070309020205020404" pitchFamily="49" charset="0"/>
              <a:buChar char="o"/>
            </a:pPr>
            <a:r>
              <a:rPr lang="en-US" dirty="0" smtClean="0"/>
              <a:t>Cause </a:t>
            </a:r>
            <a:r>
              <a:rPr lang="en-US" dirty="0"/>
              <a:t>damage to aerial parts of plants.</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a:xfrm>
            <a:off x="685332" y="618519"/>
            <a:ext cx="7773338" cy="753082"/>
          </a:xfrm>
        </p:spPr>
        <p:txBody>
          <a:bodyPr>
            <a:normAutofit fontScale="90000"/>
          </a:bodyPr>
          <a:lstStyle/>
          <a:p>
            <a:r>
              <a:rPr lang="en-US" b="1" dirty="0"/>
              <a:t>water affect plant growth?</a:t>
            </a:r>
            <a:br>
              <a:rPr lang="en-US" b="1" dirty="0"/>
            </a:br>
            <a:endParaRPr lang="en-US" dirty="0"/>
          </a:p>
        </p:txBody>
      </p:sp>
      <p:sp>
        <p:nvSpPr>
          <p:cNvPr id="1048636" name="Content Placeholder 2"/>
          <p:cNvSpPr>
            <a:spLocks noGrp="1"/>
          </p:cNvSpPr>
          <p:nvPr>
            <p:ph sz="quarter" idx="13"/>
          </p:nvPr>
        </p:nvSpPr>
        <p:spPr>
          <a:xfrm>
            <a:off x="457200" y="1600200"/>
            <a:ext cx="8305800" cy="5029199"/>
          </a:xfrm>
        </p:spPr>
        <p:txBody>
          <a:bodyPr>
            <a:normAutofit fontScale="75000" lnSpcReduction="20000"/>
          </a:bodyPr>
          <a:lstStyle/>
          <a:p>
            <a:pPr marL="0" indent="0">
              <a:buNone/>
            </a:pPr>
            <a:r>
              <a:rPr lang="en-US" dirty="0" smtClean="0"/>
              <a:t>There </a:t>
            </a:r>
            <a:r>
              <a:rPr lang="en-US" dirty="0"/>
              <a:t>are three potential situations with water: too much, too little and, of course, just enough.!!!</a:t>
            </a:r>
          </a:p>
          <a:p>
            <a:pPr>
              <a:buFont typeface="Wingdings" panose="05000000000000000000" pitchFamily="2" charset="2"/>
              <a:buChar char="§"/>
            </a:pPr>
            <a:r>
              <a:rPr lang="en-US" dirty="0"/>
              <a:t>If a plant’s soil has too much water, the roots can rot, and the plant can’t get enough oxygen from the soil.</a:t>
            </a:r>
          </a:p>
          <a:p>
            <a:pPr>
              <a:buFont typeface="Wingdings" panose="05000000000000000000" pitchFamily="2" charset="2"/>
              <a:buChar char="§"/>
            </a:pPr>
            <a:r>
              <a:rPr lang="en-US" dirty="0"/>
              <a:t>If there is not enough water for a plant, the nutrients it needs cannot travel through the plant. </a:t>
            </a:r>
          </a:p>
          <a:p>
            <a:pPr>
              <a:buFont typeface="Wingdings" panose="05000000000000000000" pitchFamily="2" charset="2"/>
              <a:buChar char="§"/>
            </a:pPr>
            <a:r>
              <a:rPr lang="en-US" dirty="0"/>
              <a:t>A plant cannot grow if it doesn’t have healthy roots.</a:t>
            </a:r>
          </a:p>
          <a:p>
            <a:pPr marL="0" indent="0">
              <a:buNone/>
            </a:pPr>
            <a:r>
              <a:rPr lang="en-US" dirty="0" smtClean="0"/>
              <a:t>to </a:t>
            </a:r>
            <a:r>
              <a:rPr lang="en-US" dirty="0"/>
              <a:t>check the amount of water in the soil and ensure that there is the correct entry of water in a </a:t>
            </a:r>
            <a:r>
              <a:rPr lang="en-US" dirty="0" smtClean="0"/>
              <a:t>plant</a:t>
            </a:r>
            <a:r>
              <a:rPr lang="en-US" dirty="0"/>
              <a:t>:</a:t>
            </a:r>
          </a:p>
          <a:p>
            <a:pPr>
              <a:buFont typeface="Wingdings" panose="05000000000000000000" pitchFamily="2" charset="2"/>
              <a:buChar char="§"/>
            </a:pPr>
            <a:r>
              <a:rPr lang="en-US" dirty="0"/>
              <a:t>One of the quickest ways is to just put your finger in the soil, up to your knuckle. If the soil is moist, it has enough water; if it is dry, you need to water the plant. </a:t>
            </a:r>
          </a:p>
          <a:p>
            <a:pPr>
              <a:buFont typeface="Wingdings" panose="05000000000000000000" pitchFamily="2" charset="2"/>
              <a:buChar char="§"/>
            </a:pPr>
            <a:r>
              <a:rPr lang="en-US" dirty="0"/>
              <a:t>If the pot feels lighter than usual, or if the soil is pulling away from the sides of the pot, it needs more water and may even be in need of rehydration.</a:t>
            </a:r>
          </a:p>
          <a:p>
            <a:endParaRPr lang="en-US" dirty="0"/>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a:xfrm>
            <a:off x="1828800" y="762000"/>
            <a:ext cx="7773338" cy="838200"/>
          </a:xfrm>
        </p:spPr>
        <p:txBody>
          <a:bodyPr>
            <a:normAutofit fontScale="90000"/>
          </a:bodyPr>
          <a:lstStyle/>
          <a:p>
            <a:pPr algn="l"/>
            <a:r>
              <a:rPr lang="en-US" sz="2700" b="1" dirty="0"/>
              <a:t>How Does Water Help a Plant?</a:t>
            </a:r>
            <a:r>
              <a:rPr lang="en-US" b="1" dirty="0"/>
              <a:t/>
            </a:r>
            <a:br>
              <a:rPr lang="en-US" b="1" dirty="0"/>
            </a:br>
            <a:endParaRPr lang="en-US" dirty="0"/>
          </a:p>
        </p:txBody>
      </p:sp>
      <p:sp>
        <p:nvSpPr>
          <p:cNvPr id="1048638" name="Content Placeholder 2"/>
          <p:cNvSpPr>
            <a:spLocks noGrp="1"/>
          </p:cNvSpPr>
          <p:nvPr>
            <p:ph sz="quarter" idx="13"/>
          </p:nvPr>
        </p:nvSpPr>
        <p:spPr>
          <a:xfrm>
            <a:off x="702436" y="1524000"/>
            <a:ext cx="7450964" cy="4191000"/>
          </a:xfrm>
        </p:spPr>
        <p:txBody>
          <a:bodyPr>
            <a:normAutofit fontScale="75000" lnSpcReduction="20000"/>
          </a:bodyPr>
          <a:lstStyle/>
          <a:p>
            <a:pPr>
              <a:buFont typeface="Wingdings" panose="05000000000000000000" pitchFamily="2" charset="2"/>
              <a:buChar char="§"/>
            </a:pPr>
            <a:r>
              <a:rPr lang="en-US" dirty="0" smtClean="0"/>
              <a:t>Water </a:t>
            </a:r>
            <a:r>
              <a:rPr lang="en-US" dirty="0"/>
              <a:t>helps a plant by transporting important nutrients through the plant. </a:t>
            </a:r>
          </a:p>
          <a:p>
            <a:pPr>
              <a:buFont typeface="Wingdings" panose="05000000000000000000" pitchFamily="2" charset="2"/>
              <a:buChar char="§"/>
            </a:pPr>
            <a:r>
              <a:rPr lang="en-US" dirty="0"/>
              <a:t>Nutrients are drawn from the soil and used by the plant. Without enough water in the cells, the plants droop, so water helps a plant stand. </a:t>
            </a:r>
          </a:p>
          <a:p>
            <a:pPr>
              <a:buFont typeface="Wingdings" panose="05000000000000000000" pitchFamily="2" charset="2"/>
              <a:buChar char="§"/>
            </a:pPr>
            <a:r>
              <a:rPr lang="en-US" dirty="0"/>
              <a:t>Water carries the dissolved sugar and other nutrients through the plant. So without the proper balance of water, the plant not only is malnourished, but it is also physically weak and cannot support its own weight. </a:t>
            </a:r>
          </a:p>
          <a:p>
            <a:pPr>
              <a:buFont typeface="Wingdings" panose="05000000000000000000" pitchFamily="2" charset="2"/>
              <a:buChar char="§"/>
            </a:pPr>
            <a:r>
              <a:rPr lang="en-US" dirty="0"/>
              <a:t>Different types of plants require different amounts of water. With outdoor plants, you can’t control the plants getting too much water if your area gets a lot of rain, so you need to make sure that the soil has the proper drainage, because too much water will affect plant growth just as much as too little. </a:t>
            </a:r>
          </a:p>
          <a:p>
            <a:endParaRPr lang="en-US" dirty="0"/>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p:txBody>
          <a:bodyPr>
            <a:normAutofit/>
          </a:bodyPr>
          <a:lstStyle/>
          <a:p>
            <a:r>
              <a:rPr lang="en-US" sz="3400" dirty="0"/>
              <a:t>Properties of water important to</a:t>
            </a:r>
            <a:br>
              <a:rPr lang="en-US" sz="3400" dirty="0"/>
            </a:br>
            <a:r>
              <a:rPr lang="en-US" sz="3400" dirty="0"/>
              <a:t>plant</a:t>
            </a:r>
          </a:p>
        </p:txBody>
      </p:sp>
      <p:sp>
        <p:nvSpPr>
          <p:cNvPr id="1048596" name="Content Placeholder 2"/>
          <p:cNvSpPr>
            <a:spLocks noGrp="1"/>
          </p:cNvSpPr>
          <p:nvPr>
            <p:ph sz="quarter" idx="13"/>
          </p:nvPr>
        </p:nvSpPr>
        <p:spPr>
          <a:xfrm>
            <a:off x="698032" y="2214695"/>
            <a:ext cx="7531568" cy="3424107"/>
          </a:xfrm>
        </p:spPr>
        <p:txBody>
          <a:bodyPr>
            <a:normAutofit fontScale="95000"/>
          </a:bodyPr>
          <a:lstStyle/>
          <a:p>
            <a:pPr>
              <a:lnSpc>
                <a:spcPct val="200000"/>
              </a:lnSpc>
              <a:buFont typeface="Wingdings" panose="05000000000000000000" pitchFamily="2" charset="2"/>
              <a:buChar char="v"/>
            </a:pPr>
            <a:r>
              <a:rPr lang="en-US" dirty="0" smtClean="0"/>
              <a:t> </a:t>
            </a:r>
            <a:r>
              <a:rPr lang="en-US" b="1" dirty="0"/>
              <a:t>Life is absolutely dependent on the properties of </a:t>
            </a:r>
            <a:r>
              <a:rPr lang="en-US" b="1" dirty="0" smtClean="0"/>
              <a:t>water</a:t>
            </a:r>
            <a:endParaRPr lang="en-US" b="1" dirty="0"/>
          </a:p>
          <a:p>
            <a:pPr>
              <a:lnSpc>
                <a:spcPct val="200000"/>
              </a:lnSpc>
              <a:buFont typeface="Wingdings" panose="05000000000000000000" pitchFamily="2" charset="2"/>
              <a:buChar char="v"/>
            </a:pPr>
            <a:r>
              <a:rPr lang="en-US" dirty="0" smtClean="0"/>
              <a:t> </a:t>
            </a:r>
            <a:r>
              <a:rPr lang="en-US" b="1" dirty="0"/>
              <a:t>Pure water: </a:t>
            </a:r>
            <a:r>
              <a:rPr lang="en-US" b="1" dirty="0" err="1"/>
              <a:t>Colourless</a:t>
            </a:r>
            <a:r>
              <a:rPr lang="en-US" b="1" dirty="0"/>
              <a:t> and has no smell and taste</a:t>
            </a:r>
          </a:p>
          <a:p>
            <a:pPr>
              <a:lnSpc>
                <a:spcPct val="200000"/>
              </a:lnSpc>
              <a:buFont typeface="Wingdings" panose="05000000000000000000" pitchFamily="2" charset="2"/>
              <a:buChar char="v"/>
            </a:pPr>
            <a:r>
              <a:rPr lang="en-US" dirty="0" smtClean="0"/>
              <a:t> </a:t>
            </a:r>
            <a:r>
              <a:rPr lang="en-US" b="1" dirty="0"/>
              <a:t>The hidden qualities of water makes it most </a:t>
            </a:r>
            <a:r>
              <a:rPr lang="en-US" b="1" dirty="0" smtClean="0"/>
              <a:t>interesting.</a:t>
            </a:r>
            <a:endParaRPr lang="en-US" b="1" dirty="0"/>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a:xfrm>
            <a:off x="381000" y="1600200"/>
            <a:ext cx="7620000" cy="457200"/>
          </a:xfrm>
        </p:spPr>
        <p:txBody>
          <a:bodyPr>
            <a:normAutofit fontScale="90000"/>
          </a:bodyPr>
          <a:lstStyle/>
          <a:p>
            <a:r>
              <a:rPr lang="en-US" sz="3100" b="1" dirty="0"/>
              <a:t>Entry of Water in a Plant</a:t>
            </a:r>
            <a:r>
              <a:rPr lang="en-US" b="1" dirty="0"/>
              <a:t/>
            </a:r>
            <a:br>
              <a:rPr lang="en-US" b="1" dirty="0"/>
            </a:br>
            <a:endParaRPr lang="en-US" dirty="0"/>
          </a:p>
        </p:txBody>
      </p:sp>
      <p:sp>
        <p:nvSpPr>
          <p:cNvPr id="1048640" name="Content Placeholder 2"/>
          <p:cNvSpPr>
            <a:spLocks noGrp="1"/>
          </p:cNvSpPr>
          <p:nvPr>
            <p:ph sz="quarter" idx="13"/>
          </p:nvPr>
        </p:nvSpPr>
        <p:spPr/>
        <p:txBody>
          <a:bodyPr>
            <a:normAutofit fontScale="94444" lnSpcReduction="10000"/>
          </a:bodyPr>
          <a:lstStyle/>
          <a:p>
            <a:pPr marL="0" indent="0">
              <a:buNone/>
            </a:pPr>
            <a:r>
              <a:rPr lang="en-US" sz="1800" b="1" dirty="0" smtClean="0"/>
              <a:t>How </a:t>
            </a:r>
            <a:r>
              <a:rPr lang="en-US" sz="1800" b="1" dirty="0"/>
              <a:t>does water travel up a plant?</a:t>
            </a:r>
          </a:p>
          <a:p>
            <a:pPr>
              <a:buFont typeface="Wingdings" panose="05000000000000000000" pitchFamily="2" charset="2"/>
              <a:buChar char="§"/>
            </a:pPr>
            <a:r>
              <a:rPr lang="en-US" dirty="0"/>
              <a:t>The water a plant needs enters through the root system.</a:t>
            </a:r>
          </a:p>
          <a:p>
            <a:pPr>
              <a:buFont typeface="Wingdings" panose="05000000000000000000" pitchFamily="2" charset="2"/>
              <a:buChar char="§"/>
            </a:pPr>
            <a:r>
              <a:rPr lang="en-US" dirty="0"/>
              <a:t>The water then travels up a plant through the stem and into the leaves, flowers or fruit. </a:t>
            </a:r>
          </a:p>
          <a:p>
            <a:pPr>
              <a:buFont typeface="Wingdings" panose="05000000000000000000" pitchFamily="2" charset="2"/>
              <a:buChar char="§"/>
            </a:pPr>
            <a:r>
              <a:rPr lang="en-US" dirty="0"/>
              <a:t>The water travels up a plant through xylem vessels, which are like capillaries, that move the water into the different parts of the plant.</a:t>
            </a:r>
            <a:br>
              <a:rPr lang="en-US" dirty="0"/>
            </a:br>
            <a:r>
              <a:rPr lang="en-US" dirty="0"/>
              <a:t/>
            </a:r>
            <a:br>
              <a:rPr lang="en-US" dirty="0"/>
            </a:br>
            <a:endParaRPr lang="en-US" dirty="0"/>
          </a:p>
          <a:p>
            <a:pPr marL="0" indent="0">
              <a:buNone/>
            </a:pPr>
            <a:endParaRPr lang="en-US" dirty="0"/>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Content Placeholder 2"/>
          <p:cNvSpPr>
            <a:spLocks noGrp="1"/>
          </p:cNvSpPr>
          <p:nvPr>
            <p:ph sz="quarter" idx="13"/>
          </p:nvPr>
        </p:nvSpPr>
        <p:spPr>
          <a:xfrm>
            <a:off x="914582" y="691068"/>
            <a:ext cx="7314837" cy="5743030"/>
          </a:xfrm>
        </p:spPr>
        <p:txBody>
          <a:bodyPr>
            <a:normAutofit/>
          </a:bodyPr>
          <a:lstStyle/>
          <a:p>
            <a:pPr marL="0" indent="0">
              <a:buNone/>
            </a:pPr>
            <a:r>
              <a:rPr lang="en-US" dirty="0"/>
              <a:t> </a:t>
            </a:r>
            <a:r>
              <a:rPr lang="en-US" b="1" dirty="0"/>
              <a:t>What does water do for a plant in other ways</a:t>
            </a:r>
            <a:r>
              <a:rPr lang="en-US" b="1" dirty="0" smtClean="0"/>
              <a:t>?</a:t>
            </a:r>
          </a:p>
          <a:p>
            <a:pPr marL="0" indent="0">
              <a:buNone/>
            </a:pPr>
            <a:r>
              <a:rPr lang="en-US" b="1" dirty="0" smtClean="0"/>
              <a:t> </a:t>
            </a:r>
            <a:r>
              <a:rPr lang="en-US" dirty="0" smtClean="0"/>
              <a:t>It </a:t>
            </a:r>
            <a:r>
              <a:rPr lang="en-US" dirty="0"/>
              <a:t>helps the plant maintain the proper temperature as water evaporates. </a:t>
            </a:r>
          </a:p>
          <a:p>
            <a:pPr>
              <a:buFont typeface="Wingdings" panose="05000000000000000000" pitchFamily="2" charset="2"/>
              <a:buChar char="§"/>
            </a:pPr>
            <a:r>
              <a:rPr lang="en-US" dirty="0"/>
              <a:t>When the moisture evaporates from the surface area, it causes the plant to draw more water up through the roots, to replace what was lost.</a:t>
            </a:r>
            <a:endParaRPr lang="zh-CN" altLang="en-US"/>
          </a:p>
          <a:p>
            <a:pPr>
              <a:buFont typeface="Wingdings" panose="05000000000000000000" pitchFamily="2" charset="2"/>
              <a:buChar char="§"/>
            </a:pPr>
            <a:r>
              <a:rPr lang="en-US" dirty="0"/>
              <a:t>This helps to provide a circulatory system.</a:t>
            </a:r>
            <a:endParaRPr lang="zh-CN" altLang="en-US"/>
          </a:p>
          <a:p>
            <a:pPr marL="0" indent="0">
              <a:buNone/>
            </a:pPr>
            <a:r>
              <a:rPr lang="en-US" dirty="0"/>
              <a:t> </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a:bodyPr>
          <a:lstStyle/>
          <a:p>
            <a:r>
              <a:rPr lang="en-US" b="1" dirty="0" smtClean="0"/>
              <a:t>Physiochemical </a:t>
            </a:r>
            <a:r>
              <a:rPr lang="en-US" b="1" dirty="0"/>
              <a:t>properties of water</a:t>
            </a:r>
            <a:br>
              <a:rPr lang="en-US" b="1" dirty="0"/>
            </a:br>
            <a:endParaRPr lang="en-US" dirty="0"/>
          </a:p>
        </p:txBody>
      </p:sp>
      <p:sp>
        <p:nvSpPr>
          <p:cNvPr id="1048598" name="Content Placeholder 2"/>
          <p:cNvSpPr>
            <a:spLocks noGrp="1"/>
          </p:cNvSpPr>
          <p:nvPr>
            <p:ph sz="quarter" idx="13"/>
          </p:nvPr>
        </p:nvSpPr>
        <p:spPr>
          <a:xfrm>
            <a:off x="685565" y="1980250"/>
            <a:ext cx="7772870" cy="4266741"/>
          </a:xfrm>
        </p:spPr>
        <p:txBody>
          <a:bodyPr>
            <a:normAutofit fontScale="97500"/>
          </a:bodyPr>
          <a:lstStyle/>
          <a:p>
            <a:pPr marL="0" indent="0">
              <a:lnSpc>
                <a:spcPct val="150000"/>
              </a:lnSpc>
              <a:buNone/>
            </a:pPr>
            <a:r>
              <a:rPr lang="en-US" b="1" dirty="0" smtClean="0"/>
              <a:t>I</a:t>
            </a:r>
            <a:r>
              <a:rPr lang="en-US" b="1" dirty="0"/>
              <a:t>. Water is polar</a:t>
            </a:r>
          </a:p>
          <a:p>
            <a:pPr>
              <a:lnSpc>
                <a:spcPct val="150000"/>
              </a:lnSpc>
            </a:pPr>
            <a:r>
              <a:rPr lang="en-US" dirty="0" smtClean="0"/>
              <a:t> </a:t>
            </a:r>
            <a:r>
              <a:rPr lang="en-US" dirty="0"/>
              <a:t>Water's unique properties due to its simple composition </a:t>
            </a:r>
            <a:r>
              <a:rPr lang="en-US" dirty="0" smtClean="0"/>
              <a:t>and structure</a:t>
            </a:r>
            <a:endParaRPr lang="en-US" dirty="0"/>
          </a:p>
          <a:p>
            <a:pPr>
              <a:lnSpc>
                <a:spcPct val="150000"/>
              </a:lnSpc>
            </a:pPr>
            <a:r>
              <a:rPr lang="en-US" dirty="0" smtClean="0"/>
              <a:t>hydrogen </a:t>
            </a:r>
            <a:r>
              <a:rPr lang="en-US" dirty="0"/>
              <a:t>atoms are "attached" to one side of the </a:t>
            </a:r>
            <a:r>
              <a:rPr lang="en-US" dirty="0" smtClean="0"/>
              <a:t>oxygen atom</a:t>
            </a:r>
            <a:endParaRPr lang="en-US" dirty="0"/>
          </a:p>
          <a:p>
            <a:pPr>
              <a:lnSpc>
                <a:spcPct val="150000"/>
              </a:lnSpc>
            </a:pPr>
            <a:r>
              <a:rPr lang="en-US" dirty="0" smtClean="0"/>
              <a:t> </a:t>
            </a:r>
            <a:r>
              <a:rPr lang="en-US" dirty="0"/>
              <a:t>Positive and negative charge</a:t>
            </a:r>
          </a:p>
          <a:p>
            <a:pPr>
              <a:lnSpc>
                <a:spcPct val="150000"/>
              </a:lnSpc>
            </a:pPr>
            <a:r>
              <a:rPr lang="en-US" dirty="0" smtClean="0"/>
              <a:t>The </a:t>
            </a:r>
            <a:r>
              <a:rPr lang="en-US" dirty="0"/>
              <a:t>separation between negative and positive charges</a:t>
            </a:r>
          </a:p>
          <a:p>
            <a:endParaRPr lang="en-US" dirty="0"/>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a:xfrm>
            <a:off x="668226" y="228600"/>
            <a:ext cx="7773338" cy="981682"/>
          </a:xfrm>
        </p:spPr>
        <p:txBody>
          <a:bodyPr>
            <a:normAutofit fontScale="90000"/>
          </a:bodyPr>
          <a:lstStyle/>
          <a:p>
            <a:r>
              <a:rPr lang="en-US" dirty="0"/>
              <a:t>Physiochemical properties of water</a:t>
            </a:r>
          </a:p>
        </p:txBody>
      </p:sp>
      <p:sp>
        <p:nvSpPr>
          <p:cNvPr id="1048600" name="Content Placeholder 2"/>
          <p:cNvSpPr>
            <a:spLocks noGrp="1"/>
          </p:cNvSpPr>
          <p:nvPr>
            <p:ph sz="quarter" idx="13"/>
          </p:nvPr>
        </p:nvSpPr>
        <p:spPr>
          <a:xfrm rot="21590874">
            <a:off x="667694" y="1789487"/>
            <a:ext cx="7772870" cy="3509984"/>
          </a:xfrm>
        </p:spPr>
        <p:txBody>
          <a:bodyPr>
            <a:normAutofit/>
          </a:bodyPr>
          <a:lstStyle/>
          <a:p>
            <a:pPr marL="0" indent="0">
              <a:buNone/>
            </a:pPr>
            <a:r>
              <a:rPr lang="en-US" b="1" dirty="0"/>
              <a:t>II. Hydrogen bonds</a:t>
            </a:r>
          </a:p>
          <a:p>
            <a:pPr>
              <a:buFont typeface="Wingdings" panose="05000000000000000000" pitchFamily="2" charset="2"/>
              <a:buChar char="v"/>
            </a:pPr>
            <a:r>
              <a:rPr lang="en-US" dirty="0" smtClean="0"/>
              <a:t> </a:t>
            </a:r>
            <a:r>
              <a:rPr lang="en-US" dirty="0"/>
              <a:t>A weak bond that forms between a hydrogen </a:t>
            </a:r>
            <a:r>
              <a:rPr lang="en-US" dirty="0" smtClean="0"/>
              <a:t>atom and </a:t>
            </a:r>
            <a:r>
              <a:rPr lang="en-US" dirty="0"/>
              <a:t>electronegative atom</a:t>
            </a:r>
          </a:p>
          <a:p>
            <a:pPr>
              <a:buFont typeface="Wingdings" panose="05000000000000000000" pitchFamily="2" charset="2"/>
              <a:buChar char="v"/>
            </a:pPr>
            <a:r>
              <a:rPr lang="en-US" dirty="0" smtClean="0"/>
              <a:t> </a:t>
            </a:r>
            <a:r>
              <a:rPr lang="en-US" dirty="0"/>
              <a:t>Water can bond both to itself and to other molecules</a:t>
            </a:r>
          </a:p>
          <a:p>
            <a:pPr>
              <a:buFont typeface="Wingdings" panose="05000000000000000000" pitchFamily="2" charset="2"/>
              <a:buChar char="v"/>
            </a:pPr>
            <a:r>
              <a:rPr lang="en-US" dirty="0" smtClean="0"/>
              <a:t> </a:t>
            </a:r>
            <a:r>
              <a:rPr lang="en-US" dirty="0"/>
              <a:t>responsible for the thermal properties of </a:t>
            </a:r>
            <a:r>
              <a:rPr lang="en-US" dirty="0" smtClean="0"/>
              <a:t>water</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685332" y="618519"/>
            <a:ext cx="7773338" cy="905482"/>
          </a:xfrm>
        </p:spPr>
        <p:txBody>
          <a:bodyPr>
            <a:normAutofit fontScale="90000"/>
          </a:bodyPr>
          <a:lstStyle/>
          <a:p>
            <a:r>
              <a:rPr lang="en-US" dirty="0"/>
              <a:t>Physiochemical properties of water</a:t>
            </a:r>
          </a:p>
        </p:txBody>
      </p:sp>
      <p:sp>
        <p:nvSpPr>
          <p:cNvPr id="1048602" name="Content Placeholder 2"/>
          <p:cNvSpPr>
            <a:spLocks noGrp="1"/>
          </p:cNvSpPr>
          <p:nvPr>
            <p:ph sz="quarter" idx="13"/>
          </p:nvPr>
        </p:nvSpPr>
        <p:spPr>
          <a:xfrm>
            <a:off x="685800" y="1524001"/>
            <a:ext cx="7772870" cy="4191000"/>
          </a:xfrm>
        </p:spPr>
        <p:txBody>
          <a:bodyPr>
            <a:normAutofit fontScale="97500"/>
          </a:bodyPr>
          <a:lstStyle/>
          <a:p>
            <a:pPr marL="0" indent="0">
              <a:lnSpc>
                <a:spcPct val="150000"/>
              </a:lnSpc>
              <a:buNone/>
            </a:pPr>
            <a:endParaRPr/>
          </a:p>
          <a:p>
            <a:pPr marL="0" indent="0">
              <a:lnSpc>
                <a:spcPct val="150000"/>
              </a:lnSpc>
              <a:buNone/>
            </a:pPr>
            <a:r>
              <a:rPr lang="en-US" altLang="en-US" b="1" dirty="0" smtClean="0"/>
              <a:t>》 c</a:t>
            </a:r>
            <a:r>
              <a:rPr lang="en-US" b="1" dirty="0"/>
              <a:t>ohesion</a:t>
            </a:r>
            <a:endParaRPr lang="zh-CN" altLang="en-US"/>
          </a:p>
          <a:p>
            <a:pPr>
              <a:lnSpc>
                <a:spcPct val="150000"/>
              </a:lnSpc>
              <a:buFont typeface="Wingdings" panose="05000000000000000000" pitchFamily="2" charset="2"/>
              <a:buChar char="Ø"/>
            </a:pPr>
            <a:r>
              <a:rPr lang="en-US" dirty="0" smtClean="0"/>
              <a:t> </a:t>
            </a:r>
            <a:r>
              <a:rPr lang="en-US" dirty="0"/>
              <a:t>hydrogen bonds between water molecules </a:t>
            </a:r>
            <a:r>
              <a:rPr lang="en-US" dirty="0" smtClean="0"/>
              <a:t>make liquid </a:t>
            </a:r>
            <a:r>
              <a:rPr lang="en-US" dirty="0"/>
              <a:t>water self-sticky</a:t>
            </a:r>
          </a:p>
          <a:p>
            <a:pPr>
              <a:lnSpc>
                <a:spcPct val="150000"/>
              </a:lnSpc>
              <a:buFont typeface="Wingdings" panose="05000000000000000000" pitchFamily="2" charset="2"/>
              <a:buChar char="Ø"/>
            </a:pPr>
            <a:r>
              <a:rPr lang="en-US" dirty="0" smtClean="0"/>
              <a:t>The </a:t>
            </a:r>
            <a:r>
              <a:rPr lang="en-US" dirty="0"/>
              <a:t>hydrogens of one water molecule are </a:t>
            </a:r>
            <a:r>
              <a:rPr lang="en-US" dirty="0" smtClean="0"/>
              <a:t>attracted to </a:t>
            </a:r>
            <a:r>
              <a:rPr lang="en-US" dirty="0"/>
              <a:t>the oxygen from other water molecules</a:t>
            </a:r>
          </a:p>
          <a:p>
            <a:pPr>
              <a:lnSpc>
                <a:spcPct val="150000"/>
              </a:lnSpc>
              <a:buFont typeface="Wingdings" panose="05000000000000000000" pitchFamily="2" charset="2"/>
              <a:buChar char="Ø"/>
            </a:pPr>
            <a:r>
              <a:rPr lang="en-US" dirty="0" smtClean="0"/>
              <a:t>makes </a:t>
            </a:r>
            <a:r>
              <a:rPr lang="en-US" dirty="0"/>
              <a:t>water bead up more on a surface</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a:xfrm>
            <a:off x="685330" y="457200"/>
            <a:ext cx="7773338" cy="600682"/>
          </a:xfrm>
        </p:spPr>
        <p:txBody>
          <a:bodyPr>
            <a:normAutofit fontScale="90000"/>
          </a:bodyPr>
          <a:lstStyle/>
          <a:p>
            <a:r>
              <a:rPr lang="en-US" dirty="0"/>
              <a:t>Physiochemical properties of water</a:t>
            </a:r>
          </a:p>
        </p:txBody>
      </p:sp>
      <p:sp>
        <p:nvSpPr>
          <p:cNvPr id="1048604" name="Content Placeholder 2"/>
          <p:cNvSpPr>
            <a:spLocks noGrp="1"/>
          </p:cNvSpPr>
          <p:nvPr>
            <p:ph sz="quarter" idx="13"/>
          </p:nvPr>
        </p:nvSpPr>
        <p:spPr>
          <a:xfrm>
            <a:off x="685330" y="1676400"/>
            <a:ext cx="6858470" cy="4572000"/>
          </a:xfrm>
        </p:spPr>
        <p:txBody>
          <a:bodyPr>
            <a:normAutofit/>
          </a:bodyPr>
          <a:lstStyle/>
          <a:p>
            <a:pPr marL="0" indent="0">
              <a:lnSpc>
                <a:spcPct val="150000"/>
              </a:lnSpc>
              <a:buNone/>
            </a:pPr>
            <a:r>
              <a:rPr lang="en-US" altLang="en-US" b="1" dirty="0" smtClean="0"/>
              <a:t>》 ad</a:t>
            </a:r>
            <a:r>
              <a:rPr lang="en-US" b="1" dirty="0"/>
              <a:t>hesion</a:t>
            </a:r>
            <a:endParaRPr lang="zh-CN" altLang="en-US"/>
          </a:p>
          <a:p>
            <a:pPr>
              <a:lnSpc>
                <a:spcPct val="150000"/>
              </a:lnSpc>
              <a:buFont typeface="Wingdings" panose="05000000000000000000" pitchFamily="2" charset="2"/>
              <a:buChar char="Ø"/>
            </a:pPr>
            <a:r>
              <a:rPr lang="en-US" dirty="0" smtClean="0"/>
              <a:t>the </a:t>
            </a:r>
            <a:r>
              <a:rPr lang="en-US" dirty="0"/>
              <a:t>attraction of water molecules to </a:t>
            </a:r>
            <a:r>
              <a:rPr lang="en-US" dirty="0" smtClean="0"/>
              <a:t>non-water hydrophilic </a:t>
            </a:r>
            <a:r>
              <a:rPr lang="en-US" dirty="0"/>
              <a:t>substances</a:t>
            </a:r>
          </a:p>
          <a:p>
            <a:pPr>
              <a:lnSpc>
                <a:spcPct val="150000"/>
              </a:lnSpc>
              <a:buFont typeface="Wingdings" panose="05000000000000000000" pitchFamily="2" charset="2"/>
              <a:buChar char="Ø"/>
            </a:pPr>
            <a:r>
              <a:rPr lang="en-US" dirty="0" smtClean="0"/>
              <a:t>This </a:t>
            </a:r>
            <a:r>
              <a:rPr lang="en-US" dirty="0"/>
              <a:t>property of water gives it the ability to </a:t>
            </a:r>
            <a:r>
              <a:rPr lang="en-US" dirty="0" smtClean="0"/>
              <a:t>climb the </a:t>
            </a:r>
            <a:r>
              <a:rPr lang="en-US" dirty="0"/>
              <a:t>wall of any container it is in</a:t>
            </a:r>
          </a:p>
          <a:p>
            <a:pPr>
              <a:lnSpc>
                <a:spcPct val="150000"/>
              </a:lnSpc>
              <a:buFont typeface="Wingdings" panose="05000000000000000000" pitchFamily="2" charset="2"/>
              <a:buChar char="Ø"/>
            </a:pPr>
            <a:r>
              <a:rPr lang="en-US" dirty="0" smtClean="0"/>
              <a:t>The </a:t>
            </a:r>
            <a:r>
              <a:rPr lang="en-US" dirty="0"/>
              <a:t>top of the water column assumes a u-shape</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a:xfrm>
            <a:off x="685332" y="618519"/>
            <a:ext cx="7773338" cy="448282"/>
          </a:xfrm>
        </p:spPr>
        <p:txBody>
          <a:bodyPr>
            <a:normAutofit fontScale="90000"/>
          </a:bodyPr>
          <a:lstStyle/>
          <a:p>
            <a:r>
              <a:rPr lang="en-US" dirty="0"/>
              <a:t>Physiochemical properties of water</a:t>
            </a:r>
          </a:p>
        </p:txBody>
      </p:sp>
      <p:sp>
        <p:nvSpPr>
          <p:cNvPr id="1048606" name="Content Placeholder 2"/>
          <p:cNvSpPr>
            <a:spLocks noGrp="1"/>
          </p:cNvSpPr>
          <p:nvPr>
            <p:ph sz="quarter" idx="13"/>
          </p:nvPr>
        </p:nvSpPr>
        <p:spPr>
          <a:xfrm>
            <a:off x="850900" y="1524000"/>
            <a:ext cx="7620470" cy="4724400"/>
          </a:xfrm>
        </p:spPr>
        <p:txBody>
          <a:bodyPr>
            <a:normAutofit fontScale="85000" lnSpcReduction="20000"/>
          </a:bodyPr>
          <a:lstStyle/>
          <a:p>
            <a:pPr marL="0" indent="0">
              <a:lnSpc>
                <a:spcPct val="160000"/>
              </a:lnSpc>
              <a:buNone/>
            </a:pPr>
            <a:r>
              <a:rPr lang="en-US" b="1" dirty="0"/>
              <a:t>3</a:t>
            </a:r>
            <a:r>
              <a:rPr lang="en-US" sz="2300" b="1" dirty="0" smtClean="0"/>
              <a:t>. </a:t>
            </a:r>
            <a:r>
              <a:rPr lang="en-US" sz="2300" b="1" dirty="0"/>
              <a:t>Surface tension</a:t>
            </a:r>
          </a:p>
          <a:p>
            <a:pPr>
              <a:lnSpc>
                <a:spcPct val="170000"/>
              </a:lnSpc>
              <a:buFont typeface="Wingdings" panose="05000000000000000000" pitchFamily="2" charset="2"/>
              <a:buChar char="Ø"/>
            </a:pPr>
            <a:r>
              <a:rPr lang="en-US" sz="2300" dirty="0" smtClean="0"/>
              <a:t>Water </a:t>
            </a:r>
            <a:r>
              <a:rPr lang="en-US" sz="2300" dirty="0"/>
              <a:t>has a very high surface </a:t>
            </a:r>
            <a:r>
              <a:rPr lang="en-US" sz="2300" dirty="0" smtClean="0"/>
              <a:t>tension</a:t>
            </a:r>
            <a:endParaRPr lang="en-US" sz="2300" dirty="0"/>
          </a:p>
          <a:p>
            <a:pPr>
              <a:lnSpc>
                <a:spcPct val="170000"/>
              </a:lnSpc>
              <a:buFont typeface="Wingdings" panose="05000000000000000000" pitchFamily="2" charset="2"/>
              <a:buChar char="Ø"/>
            </a:pPr>
            <a:r>
              <a:rPr lang="en-US" sz="2300" dirty="0" smtClean="0"/>
              <a:t>the </a:t>
            </a:r>
            <a:r>
              <a:rPr lang="en-US" sz="2300" dirty="0"/>
              <a:t>cohesion of water molecules to </a:t>
            </a:r>
            <a:r>
              <a:rPr lang="en-US" sz="2300" dirty="0" smtClean="0"/>
              <a:t>each other </a:t>
            </a:r>
            <a:r>
              <a:rPr lang="en-US" sz="2300" dirty="0"/>
              <a:t>and to the water molecules below at </a:t>
            </a:r>
            <a:r>
              <a:rPr lang="en-US" sz="2300" dirty="0" smtClean="0"/>
              <a:t>the surface </a:t>
            </a:r>
            <a:r>
              <a:rPr lang="en-US" sz="2300" dirty="0"/>
              <a:t>of a body of water</a:t>
            </a:r>
          </a:p>
          <a:p>
            <a:pPr>
              <a:lnSpc>
                <a:spcPct val="170000"/>
              </a:lnSpc>
              <a:buFont typeface="Wingdings" panose="05000000000000000000" pitchFamily="2" charset="2"/>
              <a:buChar char="Ø"/>
            </a:pPr>
            <a:r>
              <a:rPr lang="en-US" sz="2300" dirty="0" smtClean="0"/>
              <a:t>It </a:t>
            </a:r>
            <a:r>
              <a:rPr lang="en-US" sz="2300" dirty="0"/>
              <a:t>is a measure of how difficult it is to </a:t>
            </a:r>
            <a:r>
              <a:rPr lang="en-US" sz="2300" dirty="0" smtClean="0"/>
              <a:t>break the </a:t>
            </a:r>
            <a:r>
              <a:rPr lang="en-US" sz="2300" dirty="0"/>
              <a:t>surface of a liquid</a:t>
            </a:r>
          </a:p>
          <a:p>
            <a:pPr>
              <a:lnSpc>
                <a:spcPct val="170000"/>
              </a:lnSpc>
              <a:buFont typeface="Wingdings" panose="05000000000000000000" pitchFamily="2" charset="2"/>
              <a:buChar char="Ø"/>
            </a:pPr>
            <a:r>
              <a:rPr lang="en-US" sz="2300" dirty="0" smtClean="0"/>
              <a:t>Plants </a:t>
            </a:r>
            <a:r>
              <a:rPr lang="en-US" sz="2300" dirty="0"/>
              <a:t>take advantage of capillary action </a:t>
            </a:r>
            <a:r>
              <a:rPr lang="en-US" sz="2300" dirty="0" smtClean="0"/>
              <a:t>to pull </a:t>
            </a:r>
            <a:r>
              <a:rPr lang="en-US" sz="2300" dirty="0"/>
              <a:t>water from the root into themselves</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p:cNvPicPr>
            <a:picLocks noChangeAspect="1"/>
          </p:cNvPicPr>
          <p:nvPr/>
        </p:nvPicPr>
        <p:blipFill>
          <a:blip r:embed="rId2">
            <a:grayscl/>
          </a:blip>
          <a:stretch>
            <a:fillRect/>
          </a:stretch>
        </p:blipFill>
        <p:spPr>
          <a:xfrm>
            <a:off x="1179459" y="1245719"/>
            <a:ext cx="7043558" cy="4366561"/>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1761</Words>
  <Application>Microsoft Office PowerPoint</Application>
  <PresentationFormat>On-screen Show (4:3)</PresentationFormat>
  <Paragraphs>170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Tw Cen MT</vt:lpstr>
      <vt:lpstr>Wingdings</vt:lpstr>
      <vt:lpstr>宋体</vt:lpstr>
      <vt:lpstr>Courier New</vt:lpstr>
      <vt:lpstr>Calibri</vt:lpstr>
      <vt:lpstr>Droplet</vt:lpstr>
      <vt:lpstr>Role of water in plant growth</vt:lpstr>
      <vt:lpstr>Water is absolutely essential for all living organisms. </vt:lpstr>
      <vt:lpstr>Properties of water important to plant</vt:lpstr>
      <vt:lpstr>Physiochemical properties of water </vt:lpstr>
      <vt:lpstr>Physiochemical properties of water</vt:lpstr>
      <vt:lpstr>Physiochemical properties of water</vt:lpstr>
      <vt:lpstr>Physiochemical properties of water</vt:lpstr>
      <vt:lpstr>Physiochemical properties of water</vt:lpstr>
      <vt:lpstr>Slide 9</vt:lpstr>
      <vt:lpstr>Physiochemical properties of water</vt:lpstr>
      <vt:lpstr>Physiochemical properties of water</vt:lpstr>
      <vt:lpstr>Physiochemical properties of water</vt:lpstr>
      <vt:lpstr>Role of Water in plants </vt:lpstr>
      <vt:lpstr>Slide 14</vt:lpstr>
      <vt:lpstr>Slide 15</vt:lpstr>
      <vt:lpstr>Slide 16</vt:lpstr>
      <vt:lpstr>Slide 17</vt:lpstr>
      <vt:lpstr>Slide 18</vt:lpstr>
      <vt:lpstr>Slide 19</vt:lpstr>
      <vt:lpstr>Slide 20</vt:lpstr>
      <vt:lpstr>Slide 21</vt:lpstr>
      <vt:lpstr>Slide 22</vt:lpstr>
      <vt:lpstr>IMPORTANCE OF ATMOSPHERIC MOISTURE TO PLANTS </vt:lpstr>
      <vt:lpstr>Slide 24</vt:lpstr>
      <vt:lpstr>PRECIPITATION </vt:lpstr>
      <vt:lpstr>Slide 26</vt:lpstr>
      <vt:lpstr>Slide 27</vt:lpstr>
      <vt:lpstr>water affect plant growth? </vt:lpstr>
      <vt:lpstr>How Does Water Help a Plant? </vt:lpstr>
      <vt:lpstr>Entry of Water in a Plant </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dc:creator>
  <cp:lastModifiedBy>BASHARAT MAHMOOD</cp:lastModifiedBy>
  <cp:revision>1</cp:revision>
  <dcterms:created xsi:type="dcterms:W3CDTF">2013-02-18T22:24:20Z</dcterms:created>
  <dcterms:modified xsi:type="dcterms:W3CDTF">2020-05-08T05:54:47Z</dcterms:modified>
</cp:coreProperties>
</file>