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1" r:id="rId4"/>
    <p:sldId id="271" r:id="rId5"/>
    <p:sldId id="258"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1F76D-0EBA-4EC8-981C-FD8191C2F31C}" type="datetimeFigureOut">
              <a:rPr lang="en-US" smtClean="0"/>
              <a:t>09-Nov-20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5DFB44-6159-41FE-8447-78B5C0021317}" type="slidenum">
              <a:rPr lang="en-US" smtClean="0"/>
              <a:t>‹#›</a:t>
            </a:fld>
            <a:endParaRPr lang="en-US"/>
          </a:p>
        </p:txBody>
      </p:sp>
    </p:spTree>
    <p:extLst>
      <p:ext uri="{BB962C8B-B14F-4D97-AF65-F5344CB8AC3E}">
        <p14:creationId xmlns:p14="http://schemas.microsoft.com/office/powerpoint/2010/main" val="292618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2D82CD-5667-463F-B5C7-68CDD8E28BE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214121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2D82CD-5667-463F-B5C7-68CDD8E28BE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132184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2D82CD-5667-463F-B5C7-68CDD8E28BE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360722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2D82CD-5667-463F-B5C7-68CDD8E28BE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32687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2D82CD-5667-463F-B5C7-68CDD8E28BE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201420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2D82CD-5667-463F-B5C7-68CDD8E28BE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616550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2D82CD-5667-463F-B5C7-68CDD8E28BED}" type="datetimeFigureOut">
              <a:rPr lang="en-US" smtClean="0"/>
              <a:t>09-Nov-20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410325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2D82CD-5667-463F-B5C7-68CDD8E28BED}" type="datetimeFigureOut">
              <a:rPr lang="en-US" smtClean="0"/>
              <a:t>09-Nov-20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4128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D82CD-5667-463F-B5C7-68CDD8E28BED}" type="datetimeFigureOut">
              <a:rPr lang="en-US" smtClean="0"/>
              <a:t>09-Nov-20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4119680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2D82CD-5667-463F-B5C7-68CDD8E28BE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300293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2D82CD-5667-463F-B5C7-68CDD8E28BE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7BD3-22C0-4BAC-82F2-7493F8B5977F}" type="slidenum">
              <a:rPr lang="en-US" smtClean="0"/>
              <a:t>‹#›</a:t>
            </a:fld>
            <a:endParaRPr lang="en-US"/>
          </a:p>
        </p:txBody>
      </p:sp>
    </p:spTree>
    <p:extLst>
      <p:ext uri="{BB962C8B-B14F-4D97-AF65-F5344CB8AC3E}">
        <p14:creationId xmlns:p14="http://schemas.microsoft.com/office/powerpoint/2010/main" val="268623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D82CD-5667-463F-B5C7-68CDD8E28BED}" type="datetimeFigureOut">
              <a:rPr lang="en-US" smtClean="0"/>
              <a:t>09-Nov-20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C7BD3-22C0-4BAC-82F2-7493F8B5977F}" type="slidenum">
              <a:rPr lang="en-US" smtClean="0"/>
              <a:t>‹#›</a:t>
            </a:fld>
            <a:endParaRPr lang="en-US"/>
          </a:p>
        </p:txBody>
      </p:sp>
    </p:spTree>
    <p:extLst>
      <p:ext uri="{BB962C8B-B14F-4D97-AF65-F5344CB8AC3E}">
        <p14:creationId xmlns:p14="http://schemas.microsoft.com/office/powerpoint/2010/main" val="2621348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Bases of </a:t>
            </a:r>
            <a:r>
              <a:rPr lang="en-US" dirty="0" smtClean="0"/>
              <a:t>curriculum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9603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477000"/>
          </a:xfrm>
        </p:spPr>
        <p:txBody>
          <a:bodyPr>
            <a:noAutofit/>
          </a:bodyPr>
          <a:lstStyle/>
          <a:p>
            <a:endParaRPr lang="en-US" sz="2400" dirty="0" smtClean="0"/>
          </a:p>
          <a:p>
            <a:pPr marL="0" indent="0" algn="ctr">
              <a:buNone/>
            </a:pPr>
            <a:r>
              <a:rPr lang="en-US" b="1" dirty="0" smtClean="0"/>
              <a:t>Bases of Curriculum</a:t>
            </a:r>
            <a:endParaRPr lang="en-US" sz="2400" b="1" dirty="0" smtClean="0"/>
          </a:p>
          <a:p>
            <a:r>
              <a:rPr lang="en-US" dirty="0" smtClean="0"/>
              <a:t>Bases </a:t>
            </a:r>
            <a:r>
              <a:rPr lang="en-US" dirty="0"/>
              <a:t>are the pillars upon which the building lies. Curriculum development also has several bases. When planning for curriculum, two categories of basis are</a:t>
            </a:r>
            <a:br>
              <a:rPr lang="en-US" dirty="0"/>
            </a:br>
            <a:r>
              <a:rPr lang="en-US" dirty="0"/>
              <a:t>1. that is instructional in nature</a:t>
            </a:r>
            <a:br>
              <a:rPr lang="en-US" dirty="0"/>
            </a:br>
            <a:r>
              <a:rPr lang="en-US" dirty="0"/>
              <a:t>2. Those that affect people directly</a:t>
            </a:r>
          </a:p>
          <a:p>
            <a:r>
              <a:rPr lang="en-US" dirty="0"/>
              <a:t>The instructional bases of curriculum planning include planning domains, the context or characteristics of the school situation, the impact of current trends and issues, and the use of strategic planning</a:t>
            </a:r>
            <a:r>
              <a:rPr lang="en-US" dirty="0" smtClean="0"/>
              <a:t>.</a:t>
            </a:r>
            <a:endParaRPr lang="en-US" dirty="0"/>
          </a:p>
        </p:txBody>
      </p:sp>
    </p:spTree>
    <p:extLst>
      <p:ext uri="{BB962C8B-B14F-4D97-AF65-F5344CB8AC3E}">
        <p14:creationId xmlns:p14="http://schemas.microsoft.com/office/powerpoint/2010/main" val="45389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dirty="0"/>
              <a:t>Bases of </a:t>
            </a:r>
            <a:r>
              <a:rPr lang="en-US" b="1" dirty="0" smtClean="0"/>
              <a:t>Curriculum</a:t>
            </a:r>
            <a:endParaRPr lang="en-US" dirty="0"/>
          </a:p>
        </p:txBody>
      </p:sp>
      <p:sp>
        <p:nvSpPr>
          <p:cNvPr id="3" name="Content Placeholder 2"/>
          <p:cNvSpPr>
            <a:spLocks noGrp="1"/>
          </p:cNvSpPr>
          <p:nvPr>
            <p:ph idx="1"/>
          </p:nvPr>
        </p:nvSpPr>
        <p:spPr>
          <a:xfrm>
            <a:off x="457200" y="914400"/>
            <a:ext cx="8229600" cy="5486400"/>
          </a:xfrm>
        </p:spPr>
        <p:txBody>
          <a:bodyPr>
            <a:noAutofit/>
          </a:bodyPr>
          <a:lstStyle/>
          <a:p>
            <a:r>
              <a:rPr lang="en-US" sz="2800" dirty="0"/>
              <a:t>Those bases of curriculum planning that affect people directly include student and teacher needs, local curriculum problems to be addressed, competencies of planners, etc.</a:t>
            </a:r>
          </a:p>
          <a:p>
            <a:r>
              <a:rPr lang="en-US" sz="2800" dirty="0"/>
              <a:t>All these bases affect the curriculum planning process in various ways and to differing degrees. The curriculum should enable all young people to become successful learners who enjoy learning, make progress and achieve.</a:t>
            </a:r>
          </a:p>
          <a:p>
            <a:r>
              <a:rPr lang="en-US" sz="2800" dirty="0"/>
              <a:t>confident individuals who are able to live safe, healthy and fulfilling lives. responsible citizens who make positive contributions to society. </a:t>
            </a:r>
          </a:p>
        </p:txBody>
      </p:sp>
    </p:spTree>
    <p:extLst>
      <p:ext uri="{BB962C8B-B14F-4D97-AF65-F5344CB8AC3E}">
        <p14:creationId xmlns:p14="http://schemas.microsoft.com/office/powerpoint/2010/main" val="336488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commonly accepted foundations of curriculum include the following:</a:t>
            </a:r>
          </a:p>
          <a:p>
            <a:pPr lvl="0"/>
            <a:r>
              <a:rPr lang="en-US" dirty="0"/>
              <a:t>Philosophical</a:t>
            </a:r>
          </a:p>
          <a:p>
            <a:r>
              <a:rPr lang="en-US" dirty="0"/>
              <a:t>Sociological</a:t>
            </a:r>
          </a:p>
          <a:p>
            <a:pPr lvl="0"/>
            <a:r>
              <a:rPr lang="en-US" dirty="0" smtClean="0"/>
              <a:t>Psychological</a:t>
            </a:r>
            <a:endParaRPr lang="en-US" dirty="0"/>
          </a:p>
          <a:p>
            <a:pPr lvl="0"/>
            <a:r>
              <a:rPr lang="en-US" dirty="0" smtClean="0"/>
              <a:t>Historical</a:t>
            </a:r>
            <a:endParaRPr lang="en-US" dirty="0"/>
          </a:p>
        </p:txBody>
      </p:sp>
    </p:spTree>
    <p:extLst>
      <p:ext uri="{BB962C8B-B14F-4D97-AF65-F5344CB8AC3E}">
        <p14:creationId xmlns:p14="http://schemas.microsoft.com/office/powerpoint/2010/main" val="165903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dirty="0"/>
              <a:t>Philosophical bases of </a:t>
            </a:r>
            <a:r>
              <a:rPr lang="en-US" b="1" dirty="0" smtClean="0"/>
              <a:t>curriculum</a:t>
            </a:r>
            <a:endParaRPr lang="en-US" b="1" dirty="0"/>
          </a:p>
        </p:txBody>
      </p:sp>
      <p:sp>
        <p:nvSpPr>
          <p:cNvPr id="3" name="Content Placeholder 2"/>
          <p:cNvSpPr>
            <a:spLocks noGrp="1"/>
          </p:cNvSpPr>
          <p:nvPr>
            <p:ph idx="1"/>
          </p:nvPr>
        </p:nvSpPr>
        <p:spPr>
          <a:xfrm>
            <a:off x="152400" y="914400"/>
            <a:ext cx="8763000" cy="5791200"/>
          </a:xfrm>
        </p:spPr>
        <p:txBody>
          <a:bodyPr>
            <a:normAutofit fontScale="85000" lnSpcReduction="20000"/>
          </a:bodyPr>
          <a:lstStyle/>
          <a:p>
            <a:r>
              <a:rPr lang="en-US" dirty="0"/>
              <a:t>At the foundation of every curriculum, there is the educational philosophy of people directly involved in the process of curriculum development.</a:t>
            </a:r>
          </a:p>
          <a:p>
            <a:r>
              <a:rPr lang="en-US" dirty="0"/>
              <a:t>Philosophy is the end and education is the means to achieve that end.</a:t>
            </a:r>
          </a:p>
          <a:p>
            <a:r>
              <a:rPr lang="en-US" dirty="0"/>
              <a:t>Philosophy determines the goal of life and education tries to achieve that goal.</a:t>
            </a:r>
          </a:p>
          <a:p>
            <a:r>
              <a:rPr lang="en-US" dirty="0"/>
              <a:t>The contents of the curriculum change to suit the prevalent ideologies and social ways of thinking.</a:t>
            </a:r>
          </a:p>
          <a:p>
            <a:r>
              <a:rPr lang="en-US" dirty="0"/>
              <a:t>So, the curriculum is positively correlated with the needs and requirements of society.</a:t>
            </a:r>
          </a:p>
          <a:p>
            <a:r>
              <a:rPr lang="en-US" dirty="0"/>
              <a:t>Philosophy provides curriculum specialists with a framework for broad issues and tasks, in general, what experiences and activities to stress in school and classroom</a:t>
            </a:r>
            <a:r>
              <a:rPr lang="en-US" dirty="0" smtClean="0"/>
              <a:t>.</a:t>
            </a:r>
            <a:endParaRPr lang="en-US" dirty="0"/>
          </a:p>
        </p:txBody>
      </p:sp>
    </p:spTree>
    <p:extLst>
      <p:ext uri="{BB962C8B-B14F-4D97-AF65-F5344CB8AC3E}">
        <p14:creationId xmlns:p14="http://schemas.microsoft.com/office/powerpoint/2010/main" val="130468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smtClean="0"/>
              <a:t>Four Educational Philosophies Related to Curriculum</a:t>
            </a:r>
            <a:endParaRPr lang="en-US" b="1" dirty="0"/>
          </a:p>
        </p:txBody>
      </p:sp>
      <p:sp>
        <p:nvSpPr>
          <p:cNvPr id="3" name="Content Placeholder 2"/>
          <p:cNvSpPr>
            <a:spLocks noGrp="1"/>
          </p:cNvSpPr>
          <p:nvPr>
            <p:ph idx="1"/>
          </p:nvPr>
        </p:nvSpPr>
        <p:spPr>
          <a:xfrm>
            <a:off x="152400" y="1219200"/>
            <a:ext cx="8763000" cy="5410200"/>
          </a:xfrm>
        </p:spPr>
        <p:txBody>
          <a:bodyPr>
            <a:normAutofit lnSpcReduction="10000"/>
          </a:bodyPr>
          <a:lstStyle/>
          <a:p>
            <a:pPr lvl="0"/>
            <a:r>
              <a:rPr lang="en-US" b="1" dirty="0"/>
              <a:t>PERENNIALISM</a:t>
            </a:r>
            <a:endParaRPr lang="en-US" dirty="0"/>
          </a:p>
          <a:p>
            <a:pPr marL="0" indent="0">
              <a:buNone/>
            </a:pPr>
            <a:r>
              <a:rPr lang="en-US" dirty="0"/>
              <a:t>Aim of Education- to educate the rational person; to cultivate the intellect.</a:t>
            </a:r>
          </a:p>
          <a:p>
            <a:pPr marL="0" indent="0">
              <a:buNone/>
            </a:pPr>
            <a:r>
              <a:rPr lang="en-US" dirty="0"/>
              <a:t>Role of Education- Teachers help students think with reason based in the Socratic methods of oral exposition or recitation and explicit or deliberate teaching of traditional values.</a:t>
            </a:r>
          </a:p>
          <a:p>
            <a:pPr marL="0" indent="0">
              <a:buNone/>
            </a:pPr>
            <a:r>
              <a:rPr lang="en-US" dirty="0"/>
              <a:t>Focus in the curriculum- Classical subjects, literary analysis. Curriculum is constant.</a:t>
            </a:r>
          </a:p>
          <a:p>
            <a:pPr marL="0" indent="0">
              <a:buNone/>
            </a:pPr>
            <a:r>
              <a:rPr lang="en-US" dirty="0"/>
              <a:t>Curriculum trends- use of great books and return to liberal arts</a:t>
            </a:r>
            <a:r>
              <a:rPr lang="en-US" dirty="0" smtClean="0"/>
              <a:t>.</a:t>
            </a:r>
            <a:endParaRPr lang="en-US" dirty="0"/>
          </a:p>
        </p:txBody>
      </p:sp>
    </p:spTree>
    <p:extLst>
      <p:ext uri="{BB962C8B-B14F-4D97-AF65-F5344CB8AC3E}">
        <p14:creationId xmlns:p14="http://schemas.microsoft.com/office/powerpoint/2010/main" val="133459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ESSENTIALISM</a:t>
            </a:r>
            <a:endParaRPr lang="en-US" dirty="0"/>
          </a:p>
        </p:txBody>
      </p:sp>
      <p:sp>
        <p:nvSpPr>
          <p:cNvPr id="3" name="Content Placeholder 2"/>
          <p:cNvSpPr>
            <a:spLocks noGrp="1"/>
          </p:cNvSpPr>
          <p:nvPr>
            <p:ph idx="1"/>
          </p:nvPr>
        </p:nvSpPr>
        <p:spPr/>
        <p:txBody>
          <a:bodyPr>
            <a:normAutofit fontScale="92500" lnSpcReduction="20000"/>
          </a:bodyPr>
          <a:lstStyle/>
          <a:p>
            <a:r>
              <a:rPr lang="en-US" dirty="0"/>
              <a:t>Aim of Education- To promote the intellectual growth of the individual and educate a competent person</a:t>
            </a:r>
          </a:p>
          <a:p>
            <a:r>
              <a:rPr lang="en-US" dirty="0"/>
              <a:t>Role of Education- The teacher is the sole authority in his/her subject area or field of specialization.</a:t>
            </a:r>
          </a:p>
          <a:p>
            <a:r>
              <a:rPr lang="en-US" dirty="0"/>
              <a:t>Focus in the curriculum- Essential skills of the 3 </a:t>
            </a:r>
            <a:r>
              <a:rPr lang="en-US" dirty="0" err="1"/>
              <a:t>Rs</a:t>
            </a:r>
            <a:r>
              <a:rPr lang="en-US" dirty="0"/>
              <a:t> and essential subjects of English, science, history, math and foreign language</a:t>
            </a:r>
          </a:p>
          <a:p>
            <a:r>
              <a:rPr lang="en-US" dirty="0"/>
              <a:t>Curriculum Trends- Excellence in Education, back to basics, and cultural </a:t>
            </a:r>
            <a:r>
              <a:rPr lang="en-US" dirty="0" smtClean="0"/>
              <a:t>literacy</a:t>
            </a:r>
            <a:endParaRPr lang="en-US" dirty="0"/>
          </a:p>
        </p:txBody>
      </p:sp>
    </p:spTree>
    <p:extLst>
      <p:ext uri="{BB962C8B-B14F-4D97-AF65-F5344CB8AC3E}">
        <p14:creationId xmlns:p14="http://schemas.microsoft.com/office/powerpoint/2010/main" val="235500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PROGRESSIVISM</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10000"/>
          </a:bodyPr>
          <a:lstStyle/>
          <a:p>
            <a:r>
              <a:rPr lang="en-US" dirty="0"/>
              <a:t>Aim of Education- To promote democratic and social living</a:t>
            </a:r>
          </a:p>
          <a:p>
            <a:r>
              <a:rPr lang="en-US" dirty="0"/>
              <a:t>Role of Education- Knowledge leads to growth and development of lifelong learners who actively learn by doing.</a:t>
            </a:r>
          </a:p>
          <a:p>
            <a:r>
              <a:rPr lang="en-US" dirty="0"/>
              <a:t>Focuses in the curriculum-Subjects are interdisciplinary, integrative, and interactive. Curriculum is focused on students interest, human problems and affairs.</a:t>
            </a:r>
          </a:p>
          <a:p>
            <a:r>
              <a:rPr lang="en-US" dirty="0"/>
              <a:t>Curriculum Trends- School reforms, relevant and contextualized curriculum, and humanistic </a:t>
            </a:r>
            <a:r>
              <a:rPr lang="en-US" dirty="0" smtClean="0"/>
              <a:t>education</a:t>
            </a:r>
            <a:endParaRPr lang="en-US" dirty="0"/>
          </a:p>
        </p:txBody>
      </p:sp>
    </p:spTree>
    <p:extLst>
      <p:ext uri="{BB962C8B-B14F-4D97-AF65-F5344CB8AC3E}">
        <p14:creationId xmlns:p14="http://schemas.microsoft.com/office/powerpoint/2010/main" val="3245349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RECONSTRUCTIVISM</a:t>
            </a:r>
            <a:endParaRPr lang="en-US" dirty="0"/>
          </a:p>
        </p:txBody>
      </p:sp>
      <p:sp>
        <p:nvSpPr>
          <p:cNvPr id="3" name="Content Placeholder 2"/>
          <p:cNvSpPr>
            <a:spLocks noGrp="1"/>
          </p:cNvSpPr>
          <p:nvPr>
            <p:ph idx="1"/>
          </p:nvPr>
        </p:nvSpPr>
        <p:spPr/>
        <p:txBody>
          <a:bodyPr>
            <a:normAutofit fontScale="92500" lnSpcReduction="20000"/>
          </a:bodyPr>
          <a:lstStyle/>
          <a:p>
            <a:r>
              <a:rPr lang="en-US" dirty="0"/>
              <a:t>Aim of Education- To improve and reconstruct society, since education is for change</a:t>
            </a:r>
          </a:p>
          <a:p>
            <a:r>
              <a:rPr lang="en-US" dirty="0"/>
              <a:t>Role of Education- Teachers act as agents of change and reform in various educational projects, including research.</a:t>
            </a:r>
          </a:p>
          <a:p>
            <a:r>
              <a:rPr lang="en-US" dirty="0"/>
              <a:t>Focus in the Curriculum- Present and Future trends and issues of national and international interest.</a:t>
            </a:r>
          </a:p>
          <a:p>
            <a:r>
              <a:rPr lang="en-US" dirty="0"/>
              <a:t>Curriculum Trends- Equality of educational opportunities in education, and access to global education</a:t>
            </a:r>
            <a:r>
              <a:rPr lang="en-US" dirty="0" smtClean="0"/>
              <a:t>.</a:t>
            </a:r>
            <a:endParaRPr lang="en-US" dirty="0"/>
          </a:p>
        </p:txBody>
      </p:sp>
    </p:spTree>
    <p:extLst>
      <p:ext uri="{BB962C8B-B14F-4D97-AF65-F5344CB8AC3E}">
        <p14:creationId xmlns:p14="http://schemas.microsoft.com/office/powerpoint/2010/main" val="1088746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528</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Bases of curriculum</vt:lpstr>
      <vt:lpstr>PowerPoint Presentation</vt:lpstr>
      <vt:lpstr>Bases of Curriculum</vt:lpstr>
      <vt:lpstr>PowerPoint Presentation</vt:lpstr>
      <vt:lpstr>Philosophical bases of curriculum</vt:lpstr>
      <vt:lpstr>Four Educational Philosophies Related to Curriculum</vt:lpstr>
      <vt:lpstr>ESSENTIALISM</vt:lpstr>
      <vt:lpstr>PROGRESSIVISM</vt:lpstr>
      <vt:lpstr>RECONSTRUCTIVISM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Bases of curriculum</dc:title>
  <dc:creator>sultanhussain313@live.com</dc:creator>
  <cp:lastModifiedBy>Dr. Malik</cp:lastModifiedBy>
  <cp:revision>5</cp:revision>
  <dcterms:created xsi:type="dcterms:W3CDTF">2020-10-12T19:39:01Z</dcterms:created>
  <dcterms:modified xsi:type="dcterms:W3CDTF">2020-11-09T13:30:05Z</dcterms:modified>
</cp:coreProperties>
</file>