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83" r:id="rId4"/>
    <p:sldId id="273" r:id="rId5"/>
    <p:sldId id="258" r:id="rId6"/>
    <p:sldId id="274" r:id="rId7"/>
    <p:sldId id="259" r:id="rId8"/>
    <p:sldId id="264" r:id="rId9"/>
    <p:sldId id="260" r:id="rId10"/>
    <p:sldId id="284" r:id="rId11"/>
    <p:sldId id="275" r:id="rId12"/>
    <p:sldId id="276" r:id="rId13"/>
    <p:sldId id="277" r:id="rId14"/>
    <p:sldId id="278" r:id="rId15"/>
    <p:sldId id="279" r:id="rId16"/>
    <p:sldId id="261" r:id="rId17"/>
    <p:sldId id="265" r:id="rId18"/>
    <p:sldId id="266" r:id="rId19"/>
    <p:sldId id="267" r:id="rId20"/>
    <p:sldId id="268" r:id="rId21"/>
    <p:sldId id="262" r:id="rId22"/>
    <p:sldId id="269" r:id="rId23"/>
    <p:sldId id="270" r:id="rId24"/>
    <p:sldId id="263" r:id="rId25"/>
    <p:sldId id="271" r:id="rId26"/>
    <p:sldId id="282" r:id="rId27"/>
    <p:sldId id="272" r:id="rId28"/>
    <p:sldId id="281" r:id="rId29"/>
    <p:sldId id="280"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AB56180-239F-48FD-B666-482FD243E6FF}" type="datetimeFigureOut">
              <a:rPr lang="en-US" smtClean="0"/>
              <a:t>3/25/2021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C39312E-F935-4A24-AD28-D9874B14A78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AB56180-239F-48FD-B666-482FD243E6FF}"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39312E-F935-4A24-AD28-D9874B14A78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AB56180-239F-48FD-B666-482FD243E6FF}"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39312E-F935-4A24-AD28-D9874B14A78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AB56180-239F-48FD-B666-482FD243E6FF}"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39312E-F935-4A24-AD28-D9874B14A78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AB56180-239F-48FD-B666-482FD243E6FF}" type="datetimeFigureOut">
              <a:rPr lang="en-US" smtClean="0"/>
              <a:t>3/25/2021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39312E-F935-4A24-AD28-D9874B14A78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AB56180-239F-48FD-B666-482FD243E6FF}" type="datetimeFigureOut">
              <a:rPr lang="en-US" smtClean="0"/>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39312E-F935-4A24-AD28-D9874B14A78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AB56180-239F-48FD-B666-482FD243E6FF}" type="datetimeFigureOut">
              <a:rPr lang="en-US" smtClean="0"/>
              <a:t>3/25/2021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39312E-F935-4A24-AD28-D9874B14A78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AB56180-239F-48FD-B666-482FD243E6FF}" type="datetimeFigureOut">
              <a:rPr lang="en-US" smtClean="0"/>
              <a:t>3/25/2021</a:t>
            </a:fld>
            <a:endParaRPr lang="en-US"/>
          </a:p>
        </p:txBody>
      </p:sp>
      <p:sp>
        <p:nvSpPr>
          <p:cNvPr id="8" name="Slide Number Placeholder 7"/>
          <p:cNvSpPr>
            <a:spLocks noGrp="1"/>
          </p:cNvSpPr>
          <p:nvPr>
            <p:ph type="sldNum" sz="quarter" idx="11"/>
          </p:nvPr>
        </p:nvSpPr>
        <p:spPr/>
        <p:txBody>
          <a:bodyPr/>
          <a:lstStyle/>
          <a:p>
            <a:fld id="{CC39312E-F935-4A24-AD28-D9874B14A78E}"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B56180-239F-48FD-B666-482FD243E6FF}" type="datetimeFigureOut">
              <a:rPr lang="en-US" smtClean="0"/>
              <a:t>3/25/2021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39312E-F935-4A24-AD28-D9874B14A78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AB56180-239F-48FD-B666-482FD243E6FF}" type="datetimeFigureOut">
              <a:rPr lang="en-US" smtClean="0"/>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CC39312E-F935-4A24-AD28-D9874B14A78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AAB56180-239F-48FD-B666-482FD243E6FF}" type="datetimeFigureOut">
              <a:rPr lang="en-US" smtClean="0"/>
              <a:t>3/25/2021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39312E-F935-4A24-AD28-D9874B14A78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AAB56180-239F-48FD-B666-482FD243E6FF}" type="datetimeFigureOut">
              <a:rPr lang="en-US" smtClean="0"/>
              <a:t>3/25/2021</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CC39312E-F935-4A24-AD28-D9874B14A78E}"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dirty="0" smtClean="0">
                <a:latin typeface="Times New Roman" pitchFamily="18" charset="0"/>
                <a:cs typeface="Times New Roman" pitchFamily="18" charset="0"/>
              </a:rPr>
              <a:t>Foundations of Education</a:t>
            </a:r>
            <a:endParaRPr lang="en-US" sz="5400" dirty="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r>
              <a:rPr lang="en-US" dirty="0" smtClean="0">
                <a:latin typeface="Times New Roman" pitchFamily="18" charset="0"/>
                <a:cs typeface="Times New Roman" pitchFamily="18" charset="0"/>
              </a:rPr>
              <a:t>Ms. </a:t>
            </a:r>
            <a:r>
              <a:rPr lang="en-US" dirty="0" err="1" smtClean="0">
                <a:latin typeface="Times New Roman" pitchFamily="18" charset="0"/>
                <a:cs typeface="Times New Roman" pitchFamily="18" charset="0"/>
              </a:rPr>
              <a:t>Sameen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Gul</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440636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a:bodyPr>
          <a:lstStyle/>
          <a:p>
            <a:r>
              <a:rPr lang="en-US" sz="4400" dirty="0" smtClean="0">
                <a:solidFill>
                  <a:schemeClr val="accent1"/>
                </a:solidFill>
                <a:latin typeface="Times New Roman" pitchFamily="18" charset="0"/>
                <a:cs typeface="Times New Roman" pitchFamily="18" charset="0"/>
              </a:rPr>
              <a:t>Characteristics Of Idealism</a:t>
            </a:r>
            <a:endParaRPr lang="en-US" dirty="0"/>
          </a:p>
        </p:txBody>
      </p:sp>
      <p:sp>
        <p:nvSpPr>
          <p:cNvPr id="3" name="Content Placeholder 2"/>
          <p:cNvSpPr>
            <a:spLocks noGrp="1"/>
          </p:cNvSpPr>
          <p:nvPr>
            <p:ph idx="1"/>
          </p:nvPr>
        </p:nvSpPr>
        <p:spPr>
          <a:xfrm>
            <a:off x="457200" y="1066800"/>
            <a:ext cx="8458200" cy="5486400"/>
          </a:xfrm>
        </p:spPr>
        <p:txBody>
          <a:bodyPr>
            <a:normAutofit fontScale="92500" lnSpcReduction="20000"/>
          </a:bodyPr>
          <a:lstStyle/>
          <a:p>
            <a:r>
              <a:rPr lang="en-US" sz="2800" dirty="0">
                <a:latin typeface="Times New Roman" pitchFamily="18" charset="0"/>
                <a:cs typeface="Times New Roman" pitchFamily="18" charset="0"/>
              </a:rPr>
              <a:t>Mans nature is spiritual.</a:t>
            </a:r>
          </a:p>
          <a:p>
            <a:r>
              <a:rPr lang="en-US" sz="2800" dirty="0">
                <a:latin typeface="Times New Roman" pitchFamily="18" charset="0"/>
                <a:cs typeface="Times New Roman" pitchFamily="18" charset="0"/>
              </a:rPr>
              <a:t>Ideas are true reality</a:t>
            </a:r>
          </a:p>
          <a:p>
            <a:r>
              <a:rPr lang="en-US" sz="2800" dirty="0">
                <a:latin typeface="Times New Roman" pitchFamily="18" charset="0"/>
                <a:cs typeface="Times New Roman" pitchFamily="18" charset="0"/>
              </a:rPr>
              <a:t>Minds, thought or spirits are important.</a:t>
            </a:r>
          </a:p>
          <a:p>
            <a:r>
              <a:rPr lang="en-US" sz="2800" dirty="0">
                <a:latin typeface="Times New Roman" pitchFamily="18" charset="0"/>
                <a:cs typeface="Times New Roman" pitchFamily="18" charset="0"/>
              </a:rPr>
              <a:t>Ideas are eternal and everlasting.</a:t>
            </a:r>
          </a:p>
          <a:p>
            <a:r>
              <a:rPr lang="en-US" sz="2800" dirty="0" smtClean="0">
                <a:latin typeface="Times New Roman" pitchFamily="18" charset="0"/>
                <a:cs typeface="Times New Roman" pitchFamily="18" charset="0"/>
              </a:rPr>
              <a:t>World </a:t>
            </a:r>
            <a:r>
              <a:rPr lang="en-US" sz="2800" dirty="0">
                <a:latin typeface="Times New Roman" pitchFamily="18" charset="0"/>
                <a:cs typeface="Times New Roman" pitchFamily="18" charset="0"/>
              </a:rPr>
              <a:t>is the projection of mind and spirit.</a:t>
            </a:r>
          </a:p>
          <a:p>
            <a:r>
              <a:rPr lang="en-US" sz="2800" dirty="0">
                <a:latin typeface="Times New Roman" pitchFamily="18" charset="0"/>
                <a:cs typeface="Times New Roman" pitchFamily="18" charset="0"/>
              </a:rPr>
              <a:t>Values are unchangeable</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Wisdom thought and </a:t>
            </a:r>
            <a:r>
              <a:rPr lang="en-US" sz="2800" dirty="0" smtClean="0">
                <a:latin typeface="Times New Roman" pitchFamily="18" charset="0"/>
                <a:cs typeface="Times New Roman" pitchFamily="18" charset="0"/>
              </a:rPr>
              <a:t>considerations are the key point.</a:t>
            </a:r>
          </a:p>
          <a:p>
            <a:r>
              <a:rPr lang="en-US" sz="2800" dirty="0">
                <a:latin typeface="Times New Roman" pitchFamily="18" charset="0"/>
                <a:cs typeface="Times New Roman" pitchFamily="18" charset="0"/>
              </a:rPr>
              <a:t>Educator are interested in the search for truth through ideas.</a:t>
            </a:r>
          </a:p>
          <a:p>
            <a:r>
              <a:rPr lang="en-US" sz="2800" dirty="0">
                <a:latin typeface="Times New Roman" pitchFamily="18" charset="0"/>
                <a:cs typeface="Times New Roman" pitchFamily="18" charset="0"/>
              </a:rPr>
              <a:t>They encourage students to search for truth as individuals.</a:t>
            </a:r>
          </a:p>
          <a:p>
            <a:r>
              <a:rPr lang="en-US" sz="2800" dirty="0">
                <a:latin typeface="Times New Roman" pitchFamily="18" charset="0"/>
                <a:cs typeface="Times New Roman" pitchFamily="18" charset="0"/>
              </a:rPr>
              <a:t>Education is transformation: ideas can change lives.</a:t>
            </a:r>
          </a:p>
          <a:p>
            <a:r>
              <a:rPr lang="en-US" sz="2800" dirty="0">
                <a:latin typeface="Times New Roman" pitchFamily="18" charset="0"/>
                <a:cs typeface="Times New Roman" pitchFamily="18" charset="0"/>
              </a:rPr>
              <a:t>Universal education</a:t>
            </a:r>
          </a:p>
          <a:p>
            <a:r>
              <a:rPr lang="en-US" sz="2800" dirty="0">
                <a:latin typeface="Times New Roman" pitchFamily="18" charset="0"/>
                <a:cs typeface="Times New Roman" pitchFamily="18" charset="0"/>
              </a:rPr>
              <a:t>Cultural and </a:t>
            </a:r>
            <a:r>
              <a:rPr lang="en-US" sz="2800">
                <a:latin typeface="Times New Roman" pitchFamily="18" charset="0"/>
                <a:cs typeface="Times New Roman" pitchFamily="18" charset="0"/>
              </a:rPr>
              <a:t>moral </a:t>
            </a:r>
            <a:r>
              <a:rPr lang="en-US" sz="2800" smtClean="0">
                <a:latin typeface="Times New Roman" pitchFamily="18" charset="0"/>
                <a:cs typeface="Times New Roman" pitchFamily="18" charset="0"/>
              </a:rPr>
              <a:t>values</a:t>
            </a:r>
            <a:endParaRPr lang="en-US" sz="2800" dirty="0">
              <a:latin typeface="Times New Roman" pitchFamily="18" charset="0"/>
              <a:cs typeface="Times New Roman" pitchFamily="18" charset="0"/>
            </a:endParaRPr>
          </a:p>
          <a:p>
            <a:pPr marL="36576" indent="0">
              <a:buNone/>
            </a:pPr>
            <a:endParaRPr lang="en-US" sz="2800" dirty="0">
              <a:latin typeface="Times New Roman" pitchFamily="18" charset="0"/>
              <a:cs typeface="Times New Roman"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5977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44562"/>
          </a:xfrm>
        </p:spPr>
        <p:txBody>
          <a:bodyPr/>
          <a:lstStyle/>
          <a:p>
            <a:r>
              <a:rPr lang="en-US" dirty="0" err="1" smtClean="0">
                <a:latin typeface="Times New Roman" panose="02020603050405020304" pitchFamily="18" charset="0"/>
                <a:cs typeface="Times New Roman" panose="02020603050405020304" pitchFamily="18" charset="0"/>
              </a:rPr>
              <a:t>Cont</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143000"/>
            <a:ext cx="8077200" cy="5257800"/>
          </a:xfrm>
        </p:spPr>
        <p:txBody>
          <a:bodyPr>
            <a:normAutofit fontScale="77500" lnSpcReduction="20000"/>
          </a:bodyPr>
          <a:lstStyle/>
          <a:p>
            <a:r>
              <a:rPr lang="en-US"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REALISM</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main assumption of realism is that, things can be known as they really are. As a matter of fact the </a:t>
            </a:r>
            <a:r>
              <a:rPr lang="en-US" dirty="0" smtClean="0">
                <a:latin typeface="Times New Roman" panose="02020603050405020304" pitchFamily="18" charset="0"/>
                <a:cs typeface="Times New Roman" panose="02020603050405020304" pitchFamily="18" charset="0"/>
              </a:rPr>
              <a:t>primary </a:t>
            </a:r>
            <a:r>
              <a:rPr lang="en-US" dirty="0">
                <a:latin typeface="Times New Roman" panose="02020603050405020304" pitchFamily="18" charset="0"/>
                <a:cs typeface="Times New Roman" panose="02020603050405020304" pitchFamily="18" charset="0"/>
              </a:rPr>
              <a:t>philosophy of Plato was developed by Aristotle (384-322 B.C) into an educational theory, which was based on the assumption that the material not the </a:t>
            </a:r>
            <a:r>
              <a:rPr lang="en-US" dirty="0" smtClean="0">
                <a:latin typeface="Times New Roman" panose="02020603050405020304" pitchFamily="18" charset="0"/>
                <a:cs typeface="Times New Roman" panose="02020603050405020304" pitchFamily="18" charset="0"/>
              </a:rPr>
              <a:t>‘ideational’ </a:t>
            </a:r>
            <a:r>
              <a:rPr lang="en-US" dirty="0">
                <a:latin typeface="Times New Roman" panose="02020603050405020304" pitchFamily="18" charset="0"/>
                <a:cs typeface="Times New Roman" panose="02020603050405020304" pitchFamily="18" charset="0"/>
              </a:rPr>
              <a:t>world is the real thing. Aristotle does not reject the ‘ideas’ but he believes them as construct of mind attached to the physical objects in the environment.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idealists recognize the contribution of the mind to process of knowledge and admit that knowing is an </a:t>
            </a:r>
            <a:r>
              <a:rPr lang="en-US" dirty="0" smtClean="0">
                <a:latin typeface="Times New Roman" panose="02020603050405020304" pitchFamily="18" charset="0"/>
                <a:cs typeface="Times New Roman" panose="02020603050405020304" pitchFamily="18" charset="0"/>
              </a:rPr>
              <a:t>activity. Whereas</a:t>
            </a:r>
            <a:r>
              <a:rPr lang="en-US" dirty="0">
                <a:latin typeface="Times New Roman" panose="02020603050405020304" pitchFamily="18" charset="0"/>
                <a:cs typeface="Times New Roman" panose="02020603050405020304" pitchFamily="18" charset="0"/>
              </a:rPr>
              <a:t>, realists say that mind is distinct from the object of its knowledge; being independent of knowing.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They </a:t>
            </a:r>
            <a:r>
              <a:rPr lang="en-US" dirty="0">
                <a:latin typeface="Times New Roman" panose="02020603050405020304" pitchFamily="18" charset="0"/>
                <a:cs typeface="Times New Roman" panose="02020603050405020304" pitchFamily="18" charset="0"/>
              </a:rPr>
              <a:t>define knowledge as a discovery and direct revelation. Aristotle did not reject his teacher’s conception of the existence of ideas, but he started with the visible world as the basic reality, viewing ideas as joined to things which appeals to common sense.</a:t>
            </a:r>
          </a:p>
        </p:txBody>
      </p:sp>
    </p:spTree>
    <p:extLst>
      <p:ext uri="{BB962C8B-B14F-4D97-AF65-F5344CB8AC3E}">
        <p14:creationId xmlns:p14="http://schemas.microsoft.com/office/powerpoint/2010/main" val="1938253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44562"/>
          </a:xfrm>
        </p:spPr>
        <p:txBody>
          <a:bodyPr/>
          <a:lstStyle/>
          <a:p>
            <a:r>
              <a:rPr lang="en-US" dirty="0" err="1" smtClean="0">
                <a:latin typeface="Times New Roman" panose="02020603050405020304" pitchFamily="18" charset="0"/>
                <a:cs typeface="Times New Roman" panose="02020603050405020304" pitchFamily="18" charset="0"/>
              </a:rPr>
              <a:t>Cont</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19200"/>
            <a:ext cx="7772400" cy="4953000"/>
          </a:xfrm>
        </p:spPr>
        <p:txBody>
          <a:bodyPr>
            <a:normAutofit fontScale="77500" lnSpcReduction="20000"/>
          </a:bodyPr>
          <a:lstStyle/>
          <a:p>
            <a:r>
              <a:rPr lang="en-US" b="1" dirty="0" smtClean="0">
                <a:latin typeface="Times New Roman" panose="02020603050405020304" pitchFamily="18" charset="0"/>
                <a:cs typeface="Times New Roman" panose="02020603050405020304" pitchFamily="18" charset="0"/>
              </a:rPr>
              <a:t>NATURALISM:</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desire to explain the development of society by the laws of nature or the ultimate explanation of all realities to be found in nature is called Naturalism. Naturalists believe that nature is the whole of reality. Everything comes from nature and returns to nature.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Therefore</a:t>
            </a:r>
            <a:r>
              <a:rPr lang="en-US" dirty="0">
                <a:latin typeface="Times New Roman" panose="02020603050405020304" pitchFamily="18" charset="0"/>
                <a:cs typeface="Times New Roman" panose="02020603050405020304" pitchFamily="18" charset="0"/>
              </a:rPr>
              <a:t>, the children must be given experiences which fit their natural interests and impulses. John Amos Comenius (1592-1670) and Jean Jacques Rousseau (1712- 1778) as mentioned by Basset (1978, pp. 28-29) stressed that natural processes should be allowed to take their course in the classroom.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By </a:t>
            </a:r>
            <a:r>
              <a:rPr lang="en-US" dirty="0">
                <a:latin typeface="Times New Roman" panose="02020603050405020304" pitchFamily="18" charset="0"/>
                <a:cs typeface="Times New Roman" panose="02020603050405020304" pitchFamily="18" charset="0"/>
              </a:rPr>
              <a:t>visualizing the individual differences the children must be permitted and encouraged to develop according to their own nature. </a:t>
            </a:r>
          </a:p>
        </p:txBody>
      </p:sp>
    </p:spTree>
    <p:extLst>
      <p:ext uri="{BB962C8B-B14F-4D97-AF65-F5344CB8AC3E}">
        <p14:creationId xmlns:p14="http://schemas.microsoft.com/office/powerpoint/2010/main" val="2961999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anose="02020603050405020304" pitchFamily="18" charset="0"/>
                <a:cs typeface="Times New Roman" panose="02020603050405020304" pitchFamily="18" charset="0"/>
              </a:rPr>
              <a:t>Cont</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85000" lnSpcReduction="20000"/>
          </a:bodyPr>
          <a:lstStyle/>
          <a:p>
            <a:r>
              <a:rPr lang="en-US"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PRAGMATISM</a:t>
            </a:r>
            <a:r>
              <a:rPr lang="en-US" dirty="0" smtClean="0">
                <a:latin typeface="Times New Roman" panose="02020603050405020304" pitchFamily="18" charset="0"/>
                <a:cs typeface="Times New Roman" panose="02020603050405020304" pitchFamily="18" charset="0"/>
              </a:rPr>
              <a:t>: Charles </a:t>
            </a:r>
            <a:r>
              <a:rPr lang="en-US" dirty="0">
                <a:latin typeface="Times New Roman" panose="02020603050405020304" pitchFamily="18" charset="0"/>
                <a:cs typeface="Times New Roman" panose="02020603050405020304" pitchFamily="18" charset="0"/>
              </a:rPr>
              <a:t>Sanders Pierce, William James and John Dewey in America, and F.C.S Schiller in England originated primarily pragmatism movement in philosophy.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is a polemic against absolute </a:t>
            </a:r>
            <a:r>
              <a:rPr lang="en-US" dirty="0" smtClean="0">
                <a:latin typeface="Times New Roman" panose="02020603050405020304" pitchFamily="18" charset="0"/>
                <a:cs typeface="Times New Roman" panose="02020603050405020304" pitchFamily="18" charset="0"/>
              </a:rPr>
              <a:t>idealism. We </a:t>
            </a:r>
            <a:r>
              <a:rPr lang="en-US" dirty="0">
                <a:latin typeface="Times New Roman" panose="02020603050405020304" pitchFamily="18" charset="0"/>
                <a:cs typeface="Times New Roman" panose="02020603050405020304" pitchFamily="18" charset="0"/>
              </a:rPr>
              <a:t>may thus assume that for the pragmatist, philosophy is not only intellectual pursuit but is also mostly related to human life and existence.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They </a:t>
            </a:r>
            <a:r>
              <a:rPr lang="en-US" dirty="0">
                <a:latin typeface="Times New Roman" panose="02020603050405020304" pitchFamily="18" charset="0"/>
                <a:cs typeface="Times New Roman" panose="02020603050405020304" pitchFamily="18" charset="0"/>
              </a:rPr>
              <a:t>don’t believe in ideas and beliefs which have no meaning to modify the conduct for decisive action of adjustment and readjustment according to the situation. That is why; the Dewey preferred to call it ‘instrumentalism’ or experimentalism. </a:t>
            </a:r>
          </a:p>
        </p:txBody>
      </p:sp>
    </p:spTree>
    <p:extLst>
      <p:ext uri="{BB962C8B-B14F-4D97-AF65-F5344CB8AC3E}">
        <p14:creationId xmlns:p14="http://schemas.microsoft.com/office/powerpoint/2010/main" val="17193944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anose="02020603050405020304" pitchFamily="18" charset="0"/>
                <a:cs typeface="Times New Roman" panose="02020603050405020304" pitchFamily="18" charset="0"/>
              </a:rPr>
              <a:t>Cont</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95400"/>
            <a:ext cx="7620000" cy="5029200"/>
          </a:xfrm>
        </p:spPr>
        <p:txBody>
          <a:bodyPr>
            <a:normAutofit fontScale="70000" lnSpcReduction="20000"/>
          </a:bodyPr>
          <a:lstStyle/>
          <a:p>
            <a:r>
              <a:rPr lang="en-US" b="1" dirty="0" smtClean="0">
                <a:latin typeface="Times New Roman" panose="02020603050405020304" pitchFamily="18" charset="0"/>
                <a:cs typeface="Times New Roman" panose="02020603050405020304" pitchFamily="18" charset="0"/>
              </a:rPr>
              <a:t>ESSENTIALISM:</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 1930s “Essentialism began as an organized philosophical movement within education. It was basically a conservative movement in reaction to extreme variant of progressivism’. The term itself had been suggested by educational philosopher Michael </a:t>
            </a:r>
            <a:r>
              <a:rPr lang="en-US" dirty="0" err="1">
                <a:latin typeface="Times New Roman" panose="02020603050405020304" pitchFamily="18" charset="0"/>
                <a:cs typeface="Times New Roman" panose="02020603050405020304" pitchFamily="18" charset="0"/>
              </a:rPr>
              <a:t>Demiashkevich</a:t>
            </a:r>
            <a:r>
              <a:rPr lang="en-US" dirty="0">
                <a:latin typeface="Times New Roman" panose="02020603050405020304" pitchFamily="18" charset="0"/>
                <a:cs typeface="Times New Roman" panose="02020603050405020304" pitchFamily="18" charset="0"/>
              </a:rPr>
              <a:t> (1935).</a:t>
            </a:r>
          </a:p>
          <a:p>
            <a:r>
              <a:rPr lang="en-US" dirty="0" smtClean="0">
                <a:latin typeface="Times New Roman" panose="02020603050405020304" pitchFamily="18" charset="0"/>
                <a:cs typeface="Times New Roman" panose="02020603050405020304" pitchFamily="18" charset="0"/>
              </a:rPr>
              <a:t>Essentialists </a:t>
            </a:r>
            <a:r>
              <a:rPr lang="en-US" dirty="0">
                <a:latin typeface="Times New Roman" panose="02020603050405020304" pitchFamily="18" charset="0"/>
                <a:cs typeface="Times New Roman" panose="02020603050405020304" pitchFamily="18" charset="0"/>
              </a:rPr>
              <a:t>believe that all youngsters should be taught all those essential things that </a:t>
            </a:r>
            <a:r>
              <a:rPr lang="en-US" dirty="0" smtClean="0">
                <a:latin typeface="Times New Roman" panose="02020603050405020304" pitchFamily="18" charset="0"/>
                <a:cs typeface="Times New Roman" panose="02020603050405020304" pitchFamily="18" charset="0"/>
              </a:rPr>
              <a:t>a mature </a:t>
            </a:r>
            <a:r>
              <a:rPr lang="en-US" dirty="0">
                <a:latin typeface="Times New Roman" panose="02020603050405020304" pitchFamily="18" charset="0"/>
                <a:cs typeface="Times New Roman" panose="02020603050405020304" pitchFamily="18" charset="0"/>
              </a:rPr>
              <a:t>adult needs to know, as a useful member of the society. These essential things may change from time to time.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Essentialists </a:t>
            </a:r>
            <a:r>
              <a:rPr lang="en-US" dirty="0">
                <a:latin typeface="Times New Roman" panose="02020603050405020304" pitchFamily="18" charset="0"/>
                <a:cs typeface="Times New Roman" panose="02020603050405020304" pitchFamily="18" charset="0"/>
              </a:rPr>
              <a:t>do not </a:t>
            </a:r>
            <a:r>
              <a:rPr lang="en-US" dirty="0" smtClean="0">
                <a:latin typeface="Times New Roman" panose="02020603050405020304" pitchFamily="18" charset="0"/>
                <a:cs typeface="Times New Roman" panose="02020603050405020304" pitchFamily="18" charset="0"/>
              </a:rPr>
              <a:t>emphasize </a:t>
            </a:r>
            <a:r>
              <a:rPr lang="en-US" dirty="0">
                <a:latin typeface="Times New Roman" panose="02020603050405020304" pitchFamily="18" charset="0"/>
                <a:cs typeface="Times New Roman" panose="02020603050405020304" pitchFamily="18" charset="0"/>
              </a:rPr>
              <a:t>on ‘Truths’ constantly coming down from generation to generation. “Essentialism dwells on the practical aspects of life and feels that the school should waste little time on engaging youngsters “who will constitute tomorrow’s society, “in reflective speculations.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Schools </a:t>
            </a:r>
            <a:r>
              <a:rPr lang="en-US" dirty="0">
                <a:latin typeface="Times New Roman" panose="02020603050405020304" pitchFamily="18" charset="0"/>
                <a:cs typeface="Times New Roman" panose="02020603050405020304" pitchFamily="18" charset="0"/>
              </a:rPr>
              <a:t>should teach youngsters factual information which they are to learn and retain” (Armstrong, 1981 p. 219</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Essentialist place priority on essential subjects. </a:t>
            </a:r>
          </a:p>
        </p:txBody>
      </p:sp>
    </p:spTree>
    <p:extLst>
      <p:ext uri="{BB962C8B-B14F-4D97-AF65-F5344CB8AC3E}">
        <p14:creationId xmlns:p14="http://schemas.microsoft.com/office/powerpoint/2010/main" val="2959816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anose="02020603050405020304" pitchFamily="18" charset="0"/>
                <a:cs typeface="Times New Roman" panose="02020603050405020304" pitchFamily="18" charset="0"/>
              </a:rPr>
              <a:t>Cont</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77500" lnSpcReduction="20000"/>
          </a:bodyPr>
          <a:lstStyle/>
          <a:p>
            <a:r>
              <a:rPr lang="en-US" b="1" dirty="0" smtClean="0">
                <a:latin typeface="Times New Roman" panose="02020603050405020304" pitchFamily="18" charset="0"/>
                <a:cs typeface="Times New Roman" panose="02020603050405020304" pitchFamily="18" charset="0"/>
              </a:rPr>
              <a:t>PROGRESSIVISM</a:t>
            </a:r>
            <a:r>
              <a:rPr lang="en-US" dirty="0" smtClean="0">
                <a:latin typeface="Times New Roman" panose="02020603050405020304" pitchFamily="18" charset="0"/>
                <a:cs typeface="Times New Roman" panose="02020603050405020304" pitchFamily="18" charset="0"/>
              </a:rPr>
              <a:t>: Progressivism </a:t>
            </a:r>
            <a:r>
              <a:rPr lang="en-US" dirty="0">
                <a:latin typeface="Times New Roman" panose="02020603050405020304" pitchFamily="18" charset="0"/>
                <a:cs typeface="Times New Roman" panose="02020603050405020304" pitchFamily="18" charset="0"/>
              </a:rPr>
              <a:t>approaches the work of school from a separate perspective which is other that of idealism and realism. They view change as the essence </a:t>
            </a:r>
            <a:r>
              <a:rPr lang="en-US" dirty="0" smtClean="0">
                <a:latin typeface="Times New Roman" panose="02020603050405020304" pitchFamily="18" charset="0"/>
                <a:cs typeface="Times New Roman" panose="02020603050405020304" pitchFamily="18" charset="0"/>
              </a:rPr>
              <a:t>of reality</a:t>
            </a:r>
            <a:r>
              <a:rPr lang="en-US" dirty="0">
                <a:latin typeface="Times New Roman" panose="02020603050405020304" pitchFamily="18" charset="0"/>
                <a:cs typeface="Times New Roman" panose="02020603050405020304" pitchFamily="18" charset="0"/>
              </a:rPr>
              <a:t>. They believe in flexibility according to needs and interest of every pupil. They feel no single system may cater for the needs of students</a:t>
            </a:r>
            <a:r>
              <a:rPr lang="en-US" dirty="0" smtClean="0">
                <a:latin typeface="Times New Roman" panose="02020603050405020304" pitchFamily="18" charset="0"/>
                <a:cs typeface="Times New Roman" panose="02020603050405020304" pitchFamily="18" charset="0"/>
              </a:rPr>
              <a:t>.</a:t>
            </a:r>
          </a:p>
          <a:p>
            <a:r>
              <a:rPr lang="en-US" b="1" dirty="0" smtClean="0">
                <a:latin typeface="Times New Roman" panose="02020603050405020304" pitchFamily="18" charset="0"/>
                <a:cs typeface="Times New Roman" panose="02020603050405020304" pitchFamily="18" charset="0"/>
              </a:rPr>
              <a:t>RECONSTRUCTIONISM:</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Reconstructionism arose as a futuristic movement. They believe that society has been strained nearly to breaking point due to unnecessary expansion of atomic war </a:t>
            </a:r>
            <a:r>
              <a:rPr lang="en-US" dirty="0" smtClean="0">
                <a:latin typeface="Times New Roman" panose="02020603050405020304" pitchFamily="18" charset="0"/>
                <a:cs typeface="Times New Roman" panose="02020603050405020304" pitchFamily="18" charset="0"/>
              </a:rPr>
              <a:t>gadgetries </a:t>
            </a:r>
            <a:r>
              <a:rPr lang="en-US" dirty="0">
                <a:latin typeface="Times New Roman" panose="02020603050405020304" pitchFamily="18" charset="0"/>
                <a:cs typeface="Times New Roman" panose="02020603050405020304" pitchFamily="18" charset="0"/>
              </a:rPr>
              <a:t>and wide spread public exploitation. These developments created adjustment problems to social, psychological and economic set up. The </a:t>
            </a:r>
            <a:r>
              <a:rPr lang="en-US" dirty="0" smtClean="0">
                <a:latin typeface="Times New Roman" panose="02020603050405020304" pitchFamily="18" charset="0"/>
                <a:cs typeface="Times New Roman" panose="02020603050405020304" pitchFamily="18" charset="0"/>
              </a:rPr>
              <a:t>reconstructionist </a:t>
            </a:r>
            <a:r>
              <a:rPr lang="en-US" dirty="0">
                <a:latin typeface="Times New Roman" panose="02020603050405020304" pitchFamily="18" charset="0"/>
                <a:cs typeface="Times New Roman" panose="02020603050405020304" pitchFamily="18" charset="0"/>
              </a:rPr>
              <a:t>feel that the situation can be remedied by bringing great changes in educational system. </a:t>
            </a:r>
          </a:p>
        </p:txBody>
      </p:sp>
    </p:spTree>
    <p:extLst>
      <p:ext uri="{BB962C8B-B14F-4D97-AF65-F5344CB8AC3E}">
        <p14:creationId xmlns:p14="http://schemas.microsoft.com/office/powerpoint/2010/main" val="2539391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anose="02020603050405020304" pitchFamily="18" charset="0"/>
                <a:cs typeface="Times New Roman" panose="02020603050405020304" pitchFamily="18" charset="0"/>
              </a:rPr>
              <a:t>Contributions of Philosophy towards Education </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0"/>
            <a:ext cx="8534400" cy="4800600"/>
          </a:xfrm>
        </p:spPr>
        <p:txBody>
          <a:bodyPr>
            <a:normAutofit lnSpcReduction="10000"/>
          </a:bodyPr>
          <a:lstStyle/>
          <a:p>
            <a:pPr marL="36576" indent="0">
              <a:buNone/>
            </a:pPr>
            <a:r>
              <a:rPr lang="en-US" sz="2400" dirty="0">
                <a:latin typeface="Times New Roman" panose="02020603050405020304" pitchFamily="18" charset="0"/>
                <a:cs typeface="Times New Roman" panose="02020603050405020304" pitchFamily="18" charset="0"/>
              </a:rPr>
              <a:t>The interdependence of philosophy and education is evident from the fact that all great philosophers are great educators- Socrates in Greece, Confucius in China, Buddha, Tagore and Gandhi in India. They reflected their philosophical views in their educational schemes. For example, Plato’s idealism gave birth to his cultural scheme of education, Rationalism in philosophy produced the theory of formal discipline in education, Rousseau’s anti-social philosophy was reflected in his “negative or natural education”. American pragmatism has resulted in the project method of education. Naturalism has introduced the play-way method. Hence there is no reason to believe that education is unaffected by philosophy. The truths and principle established by philosophy are applied in the conduct of education process. </a:t>
            </a:r>
          </a:p>
        </p:txBody>
      </p:sp>
    </p:spTree>
    <p:extLst>
      <p:ext uri="{BB962C8B-B14F-4D97-AF65-F5344CB8AC3E}">
        <p14:creationId xmlns:p14="http://schemas.microsoft.com/office/powerpoint/2010/main" val="31547256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anose="02020603050405020304" pitchFamily="18" charset="0"/>
                <a:cs typeface="Times New Roman" panose="02020603050405020304" pitchFamily="18" charset="0"/>
              </a:rPr>
              <a:t>Cont</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85000" lnSpcReduction="20000"/>
          </a:bodyPr>
          <a:lstStyle/>
          <a:p>
            <a:r>
              <a:rPr lang="en-US" dirty="0">
                <a:latin typeface="Times New Roman" panose="02020603050405020304" pitchFamily="18" charset="0"/>
                <a:cs typeface="Times New Roman" panose="02020603050405020304" pitchFamily="18" charset="0"/>
              </a:rPr>
              <a:t>Philosophy and Aims of Education  </a:t>
            </a:r>
          </a:p>
          <a:p>
            <a:pPr marL="36576" indent="0">
              <a:buNone/>
            </a:pPr>
            <a:r>
              <a:rPr lang="en-US" dirty="0" smtClean="0">
                <a:latin typeface="Times New Roman" panose="02020603050405020304" pitchFamily="18" charset="0"/>
                <a:cs typeface="Times New Roman" panose="02020603050405020304" pitchFamily="18" charset="0"/>
              </a:rPr>
              <a:t>Every </a:t>
            </a:r>
            <a:r>
              <a:rPr lang="en-US" dirty="0">
                <a:latin typeface="Times New Roman" panose="02020603050405020304" pitchFamily="18" charset="0"/>
                <a:cs typeface="Times New Roman" panose="02020603050405020304" pitchFamily="18" charset="0"/>
              </a:rPr>
              <a:t>scheme of education has some aims to be attained. Aims differ from time to time and place to place. But aims have a common element. Aims of education are determined by aim of life or philosophy of life</a:t>
            </a:r>
            <a:r>
              <a:rPr lang="en-US" dirty="0" smtClean="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Philosophy and Curriculum </a:t>
            </a:r>
          </a:p>
          <a:p>
            <a:pPr marL="36576" indent="0">
              <a:buNone/>
            </a:pPr>
            <a:r>
              <a:rPr lang="en-US" dirty="0" smtClean="0">
                <a:latin typeface="Times New Roman" panose="02020603050405020304" pitchFamily="18" charset="0"/>
                <a:cs typeface="Times New Roman" panose="02020603050405020304" pitchFamily="18" charset="0"/>
              </a:rPr>
              <a:t>Philosophy </a:t>
            </a:r>
            <a:r>
              <a:rPr lang="en-US" dirty="0">
                <a:latin typeface="Times New Roman" panose="02020603050405020304" pitchFamily="18" charset="0"/>
                <a:cs typeface="Times New Roman" panose="02020603050405020304" pitchFamily="18" charset="0"/>
              </a:rPr>
              <a:t>determines the aims of education and curriculum determines how these aims can be attained. The curriculum is the means to attain aims of education. Curriculum  is to be determined by the educational objectives which are again determined by philosophy. </a:t>
            </a:r>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87136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anose="02020603050405020304" pitchFamily="18" charset="0"/>
                <a:cs typeface="Times New Roman" panose="02020603050405020304" pitchFamily="18" charset="0"/>
              </a:rPr>
              <a:t>Cont</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19200"/>
            <a:ext cx="8382000" cy="5105400"/>
          </a:xfrm>
        </p:spPr>
        <p:txBody>
          <a:bodyPr>
            <a:normAutofit lnSpcReduction="10000"/>
          </a:bodyPr>
          <a:lstStyle/>
          <a:p>
            <a:r>
              <a:rPr lang="en-US" sz="2400" dirty="0">
                <a:latin typeface="Times New Roman" panose="02020603050405020304" pitchFamily="18" charset="0"/>
                <a:cs typeface="Times New Roman" panose="02020603050405020304" pitchFamily="18" charset="0"/>
              </a:rPr>
              <a:t>Philosophy and Text Books  </a:t>
            </a:r>
            <a:endParaRPr lang="en-US" sz="2400" dirty="0" smtClean="0">
              <a:latin typeface="Times New Roman" panose="02020603050405020304" pitchFamily="18" charset="0"/>
              <a:cs typeface="Times New Roman" panose="02020603050405020304" pitchFamily="18" charset="0"/>
            </a:endParaRPr>
          </a:p>
          <a:p>
            <a:pPr marL="36576" indent="0">
              <a:buNone/>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text books constitute the part of curriculum. The adoption of appropriate text- books is, therefore, closely connected with philosophy. Briggs has rightly pointed out that the selection of text books depends on the ideals and values of a particular time and society. Philosophy is reflected in the content material of text-books. </a:t>
            </a:r>
            <a:endParaRPr lang="en-US" sz="2400" dirty="0" smtClean="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Philosophy and Methods of Teaching </a:t>
            </a:r>
          </a:p>
          <a:p>
            <a:pPr marL="36576" indent="0">
              <a:buNone/>
            </a:pPr>
            <a:r>
              <a:rPr lang="en-US" sz="2400" dirty="0" smtClean="0">
                <a:latin typeface="Times New Roman" panose="02020603050405020304" pitchFamily="18" charset="0"/>
                <a:cs typeface="Times New Roman" panose="02020603050405020304" pitchFamily="18" charset="0"/>
              </a:rPr>
              <a:t>Method </a:t>
            </a:r>
            <a:r>
              <a:rPr lang="en-US" sz="2400" dirty="0">
                <a:latin typeface="Times New Roman" panose="02020603050405020304" pitchFamily="18" charset="0"/>
                <a:cs typeface="Times New Roman" panose="02020603050405020304" pitchFamily="18" charset="0"/>
              </a:rPr>
              <a:t>means the art of teaching or the knowledge to which the teacher follows in the communication of knowledge to the students. The effectiveness of this </a:t>
            </a:r>
            <a:r>
              <a:rPr lang="en-US" sz="2400" dirty="0" smtClean="0">
                <a:latin typeface="Times New Roman" panose="02020603050405020304" pitchFamily="18" charset="0"/>
                <a:cs typeface="Times New Roman" panose="02020603050405020304" pitchFamily="18" charset="0"/>
              </a:rPr>
              <a:t>teaching-learning </a:t>
            </a:r>
            <a:r>
              <a:rPr lang="en-US" sz="2400" dirty="0">
                <a:latin typeface="Times New Roman" panose="02020603050405020304" pitchFamily="18" charset="0"/>
                <a:cs typeface="Times New Roman" panose="02020603050405020304" pitchFamily="18" charset="0"/>
              </a:rPr>
              <a:t>process depends to great extent on the nature or art of communication. This art of communication or the classroom techniques are satisfactorily tackled by philosophy</a:t>
            </a: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84254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anose="02020603050405020304" pitchFamily="18" charset="0"/>
                <a:cs typeface="Times New Roman" panose="02020603050405020304" pitchFamily="18" charset="0"/>
              </a:rPr>
              <a:t>Cont</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371600"/>
            <a:ext cx="8382000" cy="5257800"/>
          </a:xfrm>
        </p:spPr>
        <p:txBody>
          <a:bodyPr>
            <a:normAutofit lnSpcReduction="10000"/>
          </a:bodyPr>
          <a:lstStyle/>
          <a:p>
            <a:r>
              <a:rPr lang="en-US" sz="2400" dirty="0">
                <a:latin typeface="Times New Roman" panose="02020603050405020304" pitchFamily="18" charset="0"/>
                <a:cs typeface="Times New Roman" panose="02020603050405020304" pitchFamily="18" charset="0"/>
              </a:rPr>
              <a:t>Philosophy and Teacher </a:t>
            </a:r>
            <a:endParaRPr lang="en-US" sz="2400" dirty="0" smtClean="0">
              <a:latin typeface="Times New Roman" panose="02020603050405020304" pitchFamily="18" charset="0"/>
              <a:cs typeface="Times New Roman" panose="02020603050405020304" pitchFamily="18" charset="0"/>
            </a:endParaRPr>
          </a:p>
          <a:p>
            <a:pPr marL="36576" indent="0">
              <a:buNone/>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teacher is the soul of the educative process. A teacher not only has a thorough knowledge of his subject, but also he must know man, the society at large. He must have a clear vision about everything he comes into contact. Plato has defined philosopher as “One who has a taste for every sort of knowledge, one who is curious to learn and is never satisfied.” A teacher needs to study philosophy as a person and as a teacher. It helps him to keep manifold relations with his pupil. </a:t>
            </a:r>
            <a:endParaRPr lang="en-US" sz="2400" dirty="0" smtClean="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Philosophy and Educational Administration </a:t>
            </a:r>
          </a:p>
          <a:p>
            <a:pPr marL="36576" indent="0">
              <a:buNone/>
            </a:pPr>
            <a:r>
              <a:rPr lang="en-US" sz="2400" dirty="0" smtClean="0">
                <a:latin typeface="Times New Roman" panose="02020603050405020304" pitchFamily="18" charset="0"/>
                <a:cs typeface="Times New Roman" panose="02020603050405020304" pitchFamily="18" charset="0"/>
              </a:rPr>
              <a:t>Educational </a:t>
            </a:r>
            <a:r>
              <a:rPr lang="en-US" sz="2400" dirty="0">
                <a:latin typeface="Times New Roman" panose="02020603050405020304" pitchFamily="18" charset="0"/>
                <a:cs typeface="Times New Roman" panose="02020603050405020304" pitchFamily="18" charset="0"/>
              </a:rPr>
              <a:t>administration is also not untouched by philosophical doctrine. Mental tests and personality tests, which occupy a very prominent place in the field of educational administration, also require a definite philosophy. </a:t>
            </a:r>
          </a:p>
        </p:txBody>
      </p:sp>
    </p:spTree>
    <p:extLst>
      <p:ext uri="{BB962C8B-B14F-4D97-AF65-F5344CB8AC3E}">
        <p14:creationId xmlns:p14="http://schemas.microsoft.com/office/powerpoint/2010/main" val="3107941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67600" cy="990600"/>
          </a:xfrm>
        </p:spPr>
        <p:txBody>
          <a:bodyPr>
            <a:normAutofit fontScale="90000"/>
          </a:bodyPr>
          <a:lstStyle/>
          <a:p>
            <a:r>
              <a:rPr lang="en-US" dirty="0" smtClean="0">
                <a:latin typeface="Times New Roman" pitchFamily="18" charset="0"/>
                <a:cs typeface="Times New Roman" pitchFamily="18" charset="0"/>
              </a:rPr>
              <a:t>Islamic Foundations of Education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7924800" cy="5638800"/>
          </a:xfrm>
        </p:spPr>
        <p:txBody>
          <a:bodyPr>
            <a:noAutofit/>
          </a:bodyPr>
          <a:lstStyle/>
          <a:p>
            <a:pPr marL="36576" indent="0">
              <a:buNone/>
            </a:pPr>
            <a:r>
              <a:rPr lang="en-US" sz="2400" dirty="0">
                <a:latin typeface="Times New Roman" panose="02020603050405020304" pitchFamily="18" charset="0"/>
                <a:cs typeface="Times New Roman" panose="02020603050405020304" pitchFamily="18" charset="0"/>
              </a:rPr>
              <a:t> Herbert Spencer has defined philosophy “a system of completed and united knowledge. (Foster and Hughes, 1990) </a:t>
            </a:r>
          </a:p>
          <a:p>
            <a:pPr marL="36576" indent="0">
              <a:buNone/>
            </a:pPr>
            <a:r>
              <a:rPr lang="en-US" sz="2400" dirty="0" smtClean="0">
                <a:latin typeface="Times New Roman" panose="02020603050405020304" pitchFamily="18" charset="0"/>
                <a:cs typeface="Times New Roman" panose="02020603050405020304" pitchFamily="18" charset="0"/>
              </a:rPr>
              <a:t>According to the philosophy of education in Islam, in most comprehensive sense, is the upbringing of a true believer. Such a believer who by understanding his Lord, worships Him in full conviction of His Oneness, abides by the Shariah and uses all that Allah has created to protect faith and reinforce His religion. Education is the process through which knowledge is transmitted from an individual or section of society to another individual or section. It also reflects the philosophy on which it is based. Islamic philosophy derives its origin from the spirit of teachings of the Quran and Hadith (the sayings of the Holy Prophet peace be upon him). </a:t>
            </a:r>
          </a:p>
        </p:txBody>
      </p:sp>
    </p:spTree>
    <p:extLst>
      <p:ext uri="{BB962C8B-B14F-4D97-AF65-F5344CB8AC3E}">
        <p14:creationId xmlns:p14="http://schemas.microsoft.com/office/powerpoint/2010/main" val="18397371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anose="02020603050405020304" pitchFamily="18" charset="0"/>
                <a:cs typeface="Times New Roman" panose="02020603050405020304" pitchFamily="18" charset="0"/>
              </a:rPr>
              <a:t>Cont</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US" dirty="0">
                <a:latin typeface="Times New Roman" panose="02020603050405020304" pitchFamily="18" charset="0"/>
                <a:cs typeface="Times New Roman" panose="02020603050405020304" pitchFamily="18" charset="0"/>
              </a:rPr>
              <a:t>Philosophy and Evaluation </a:t>
            </a:r>
          </a:p>
          <a:p>
            <a:pPr marL="36576" indent="0">
              <a:buNone/>
            </a:pPr>
            <a:r>
              <a:rPr lang="en-US" dirty="0" smtClean="0">
                <a:latin typeface="Times New Roman" panose="02020603050405020304" pitchFamily="18" charset="0"/>
                <a:cs typeface="Times New Roman" panose="02020603050405020304" pitchFamily="18" charset="0"/>
              </a:rPr>
              <a:t>Evaluation </a:t>
            </a:r>
            <a:r>
              <a:rPr lang="en-US" dirty="0">
                <a:latin typeface="Times New Roman" panose="02020603050405020304" pitchFamily="18" charset="0"/>
                <a:cs typeface="Times New Roman" panose="02020603050405020304" pitchFamily="18" charset="0"/>
              </a:rPr>
              <a:t>is the continuous process of measuring the educational achievements in the light of educational aims already determined. Educational aims are determined by philosophy of life. Hence the first step of evaluation is the clear knowledge of educational aims. </a:t>
            </a:r>
            <a:endParaRPr lang="en-US" dirty="0" smtClean="0">
              <a:latin typeface="Times New Roman" panose="02020603050405020304" pitchFamily="18" charset="0"/>
              <a:cs typeface="Times New Roman" panose="02020603050405020304" pitchFamily="18" charset="0"/>
            </a:endParaRPr>
          </a:p>
          <a:p>
            <a:pPr marL="36576" indent="0">
              <a:buNone/>
            </a:pPr>
            <a:r>
              <a:rPr lang="en-US" dirty="0">
                <a:latin typeface="Times New Roman" panose="02020603050405020304" pitchFamily="18" charset="0"/>
                <a:cs typeface="Times New Roman" panose="02020603050405020304" pitchFamily="18" charset="0"/>
              </a:rPr>
              <a:t>Thus, we find that philosophy affects both the theoretical and practical aspects of education. </a:t>
            </a:r>
          </a:p>
        </p:txBody>
      </p:sp>
    </p:spTree>
    <p:extLst>
      <p:ext uri="{BB962C8B-B14F-4D97-AF65-F5344CB8AC3E}">
        <p14:creationId xmlns:p14="http://schemas.microsoft.com/office/powerpoint/2010/main" val="23954186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Sociological Foundations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36576" indent="0">
              <a:buNone/>
            </a:pPr>
            <a:r>
              <a:rPr lang="en-US" dirty="0">
                <a:latin typeface="Times New Roman" panose="02020603050405020304" pitchFamily="18" charset="0"/>
                <a:cs typeface="Times New Roman" panose="02020603050405020304" pitchFamily="18" charset="0"/>
              </a:rPr>
              <a:t>According to Brown, Educational Sociology is the study of interaction of the individual and his cultural environment. Thus social interaction is the key area of educational sociology. The individual becomes a person as a product of this interaction. Educational Sociology is particularly interested in finding out how to manipulate the educational process for better personality development</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85814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anose="02020603050405020304" pitchFamily="18" charset="0"/>
                <a:cs typeface="Times New Roman" panose="02020603050405020304" pitchFamily="18" charset="0"/>
              </a:rPr>
              <a:t>Cont</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371600"/>
            <a:ext cx="7924800" cy="5105400"/>
          </a:xfrm>
        </p:spPr>
        <p:txBody>
          <a:bodyPr>
            <a:normAutofit fontScale="77500" lnSpcReduction="20000"/>
          </a:bodyPr>
          <a:lstStyle/>
          <a:p>
            <a:r>
              <a:rPr lang="en-US" b="1" dirty="0">
                <a:latin typeface="Times New Roman" panose="02020603050405020304" pitchFamily="18" charset="0"/>
                <a:cs typeface="Times New Roman" panose="02020603050405020304" pitchFamily="18" charset="0"/>
              </a:rPr>
              <a:t>Relationship between Education and Sociology</a:t>
            </a:r>
          </a:p>
          <a:p>
            <a:pPr marL="36576" indent="0">
              <a:buNone/>
            </a:pPr>
            <a:r>
              <a:rPr lang="en-US" dirty="0">
                <a:latin typeface="Times New Roman" panose="02020603050405020304" pitchFamily="18" charset="0"/>
                <a:cs typeface="Times New Roman" panose="02020603050405020304" pitchFamily="18" charset="0"/>
              </a:rPr>
              <a:t>Educational Sociology is the study of those phases of sociology that are of significance for educative processes. Education sociology treats the school problems as of greatest importance to the nation. They are the problems of society and all social institutions, social direction, individual motivation and of effective group-actions. Educational sociology analyses and evaluates the groups and institutions in which learning takes place and the social process involved in learning and teaching. It analyses and evaluates the social trends and ideologies, which affect education. It helps us to understand that education is a means of social change. It throws light on human interaction and relationships within the school and the community. It emphasizes that learning is a social process. It is the total cultural milieu in which and through which the learning experience is acquired and organized. </a:t>
            </a:r>
          </a:p>
          <a:p>
            <a:pPr marL="36576"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44548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lstStyle/>
          <a:p>
            <a:r>
              <a:rPr lang="en-US" dirty="0" err="1" smtClean="0">
                <a:latin typeface="Times New Roman" panose="02020603050405020304" pitchFamily="18" charset="0"/>
                <a:cs typeface="Times New Roman" panose="02020603050405020304" pitchFamily="18" charset="0"/>
              </a:rPr>
              <a:t>Cont</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95400"/>
            <a:ext cx="8001000" cy="5181600"/>
          </a:xfrm>
        </p:spPr>
        <p:txBody>
          <a:bodyPr>
            <a:noAutofit/>
          </a:bodyPr>
          <a:lstStyle/>
          <a:p>
            <a:r>
              <a:rPr lang="en-US" sz="2000" b="1" dirty="0">
                <a:latin typeface="Times New Roman" panose="02020603050405020304" pitchFamily="18" charset="0"/>
                <a:cs typeface="Times New Roman" panose="02020603050405020304" pitchFamily="18" charset="0"/>
              </a:rPr>
              <a:t>School and Society</a:t>
            </a:r>
          </a:p>
          <a:p>
            <a:pPr marL="36576" indent="0">
              <a:buNone/>
            </a:pP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In modern education the school is regarded as a society in miniature. The students learn through constant social interactions in the school. John Dewey says:  “School is a purified, simplified and better balanced society.” The school is an effective vehicle for socialization of the child. Thus schools are an important social agency or institution, which performs various social functions and responsibilities. </a:t>
            </a:r>
            <a:endParaRPr lang="en-US" sz="2000" dirty="0" smtClean="0">
              <a:latin typeface="Times New Roman" panose="02020603050405020304" pitchFamily="18" charset="0"/>
              <a:cs typeface="Times New Roman" panose="02020603050405020304" pitchFamily="18" charset="0"/>
            </a:endParaRPr>
          </a:p>
          <a:p>
            <a:pPr marL="36576" indent="0">
              <a:buNone/>
            </a:pPr>
            <a:r>
              <a:rPr lang="en-US" sz="2000" dirty="0">
                <a:latin typeface="Times New Roman" panose="02020603050405020304" pitchFamily="18" charset="0"/>
                <a:cs typeface="Times New Roman" panose="02020603050405020304" pitchFamily="18" charset="0"/>
              </a:rPr>
              <a:t>Education thinks that the work of education cannot be carried on properly without reference to human relations. Human relations are also developed among students in the school society. These human relations determine the course of education. For this purpose now sociometric technique is applied in education. With the help of sociometric technique the group dynamics in school can be ascertained. </a:t>
            </a:r>
            <a:endParaRPr lang="en-US" sz="2000" dirty="0" smtClean="0">
              <a:latin typeface="Times New Roman" panose="02020603050405020304" pitchFamily="18" charset="0"/>
              <a:cs typeface="Times New Roman" panose="02020603050405020304" pitchFamily="18" charset="0"/>
            </a:endParaRPr>
          </a:p>
          <a:p>
            <a:pPr marL="36576" indent="0">
              <a:buNone/>
            </a:pPr>
            <a:r>
              <a:rPr lang="en-US" sz="2000" dirty="0">
                <a:latin typeface="Times New Roman" panose="02020603050405020304" pitchFamily="18" charset="0"/>
                <a:cs typeface="Times New Roman" panose="02020603050405020304" pitchFamily="18" charset="0"/>
              </a:rPr>
              <a:t>Education helps to develop this social self so that an individual may become an effective and useful member of the society. Education is a process of directed learning. Education sociology focuses upon the social forces through which the individual gains </a:t>
            </a:r>
            <a:r>
              <a:rPr lang="en-US" sz="2000" dirty="0" smtClean="0">
                <a:latin typeface="Times New Roman" panose="02020603050405020304" pitchFamily="18" charset="0"/>
                <a:cs typeface="Times New Roman" panose="02020603050405020304" pitchFamily="18" charset="0"/>
              </a:rPr>
              <a:t>experience.</a:t>
            </a:r>
            <a:endParaRPr lang="en-US" sz="2000" dirty="0">
              <a:latin typeface="Times New Roman" panose="02020603050405020304" pitchFamily="18" charset="0"/>
              <a:cs typeface="Times New Roman" panose="02020603050405020304" pitchFamily="18" charset="0"/>
            </a:endParaRPr>
          </a:p>
          <a:p>
            <a:pPr marL="36576" indent="0">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08148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Psychological Foundations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371600"/>
            <a:ext cx="7924800" cy="4953000"/>
          </a:xfrm>
        </p:spPr>
        <p:txBody>
          <a:bodyPr>
            <a:noAutofit/>
          </a:bodyPr>
          <a:lstStyle/>
          <a:p>
            <a:r>
              <a:rPr lang="en-US" sz="2000" b="1" dirty="0" smtClean="0">
                <a:latin typeface="Times New Roman" panose="02020603050405020304" pitchFamily="18" charset="0"/>
                <a:cs typeface="Times New Roman" panose="02020603050405020304" pitchFamily="18" charset="0"/>
              </a:rPr>
              <a:t>Relationship between Education and Psychology</a:t>
            </a:r>
          </a:p>
          <a:p>
            <a:pPr marL="36576" indent="0">
              <a:buNone/>
            </a:pPr>
            <a:r>
              <a:rPr lang="en-US" sz="2000" dirty="0">
                <a:latin typeface="Times New Roman" panose="02020603050405020304" pitchFamily="18" charset="0"/>
                <a:cs typeface="Times New Roman" panose="02020603050405020304" pitchFamily="18" charset="0"/>
              </a:rPr>
              <a:t>Educational Psychology has developed to study scientifically the </a:t>
            </a:r>
            <a:r>
              <a:rPr lang="en-US" sz="2000" dirty="0" smtClean="0">
                <a:latin typeface="Times New Roman" panose="02020603050405020304" pitchFamily="18" charset="0"/>
                <a:cs typeface="Times New Roman" panose="02020603050405020304" pitchFamily="18" charset="0"/>
              </a:rPr>
              <a:t>behavior </a:t>
            </a:r>
            <a:r>
              <a:rPr lang="en-US" sz="2000" dirty="0">
                <a:latin typeface="Times New Roman" panose="02020603050405020304" pitchFamily="18" charset="0"/>
                <a:cs typeface="Times New Roman" panose="02020603050405020304" pitchFamily="18" charset="0"/>
              </a:rPr>
              <a:t>of the students and to help the process of education. It is particular field applied psychology. It </a:t>
            </a:r>
            <a:r>
              <a:rPr lang="en-US" sz="2000" dirty="0" smtClean="0">
                <a:latin typeface="Times New Roman" panose="02020603050405020304" pitchFamily="18" charset="0"/>
                <a:cs typeface="Times New Roman" panose="02020603050405020304" pitchFamily="18" charset="0"/>
              </a:rPr>
              <a:t>tries </a:t>
            </a:r>
            <a:r>
              <a:rPr lang="en-US" sz="2000" dirty="0">
                <a:latin typeface="Times New Roman" panose="02020603050405020304" pitchFamily="18" charset="0"/>
                <a:cs typeface="Times New Roman" panose="02020603050405020304" pitchFamily="18" charset="0"/>
              </a:rPr>
              <a:t>to study the educational </a:t>
            </a:r>
            <a:r>
              <a:rPr lang="en-US" sz="2000" dirty="0" smtClean="0">
                <a:latin typeface="Times New Roman" panose="02020603050405020304" pitchFamily="18" charset="0"/>
                <a:cs typeface="Times New Roman" panose="02020603050405020304" pitchFamily="18" charset="0"/>
              </a:rPr>
              <a:t>behavior </a:t>
            </a:r>
            <a:r>
              <a:rPr lang="en-US" sz="2000" dirty="0">
                <a:latin typeface="Times New Roman" panose="02020603050405020304" pitchFamily="18" charset="0"/>
                <a:cs typeface="Times New Roman" panose="02020603050405020304" pitchFamily="18" charset="0"/>
              </a:rPr>
              <a:t>of the child and applies the knowledge psychology in education. Judd has defined Educational Psychology as the science which describes and explains the changes that take place in individuals as they pass through various stages of development from birth to maturity. “Apparently Educational Psychology deals with various problems of learning and teaching. That is why Educational Psychology is known as “psychology of teaching and learning.” </a:t>
            </a:r>
            <a:endParaRPr lang="en-US" sz="2000" dirty="0" smtClean="0">
              <a:latin typeface="Times New Roman" panose="02020603050405020304" pitchFamily="18" charset="0"/>
              <a:cs typeface="Times New Roman" panose="02020603050405020304" pitchFamily="18" charset="0"/>
            </a:endParaRPr>
          </a:p>
          <a:p>
            <a:pPr marL="36576" indent="0">
              <a:buNone/>
            </a:pPr>
            <a:r>
              <a:rPr lang="en-US" sz="2000" dirty="0">
                <a:latin typeface="Times New Roman" panose="02020603050405020304" pitchFamily="18" charset="0"/>
                <a:cs typeface="Times New Roman" panose="02020603050405020304" pitchFamily="18" charset="0"/>
              </a:rPr>
              <a:t>The function of educational psychology is to know the child and his educational process completely. It tries to determine the means of attaining the educational goals and objectives outlined by educational philosophy. It helps the teacher, the students as well as the parents. </a:t>
            </a:r>
          </a:p>
          <a:p>
            <a:pPr marL="36576" indent="0">
              <a:buNone/>
            </a:pPr>
            <a:endParaRPr lang="en-US" sz="2000" dirty="0">
              <a:latin typeface="Times New Roman" panose="02020603050405020304" pitchFamily="18" charset="0"/>
              <a:cs typeface="Times New Roman" panose="02020603050405020304" pitchFamily="18" charset="0"/>
            </a:endParaRPr>
          </a:p>
          <a:p>
            <a:pPr marL="36576" indent="0">
              <a:buNone/>
            </a:pPr>
            <a:endParaRPr lang="en-US"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74019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anose="02020603050405020304" pitchFamily="18" charset="0"/>
                <a:cs typeface="Times New Roman" panose="02020603050405020304" pitchFamily="18" charset="0"/>
              </a:rPr>
              <a:t>Cont</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95400"/>
            <a:ext cx="8229600" cy="4830763"/>
          </a:xfrm>
        </p:spPr>
        <p:txBody>
          <a:bodyPr>
            <a:noAutofit/>
          </a:bodyPr>
          <a:lstStyle/>
          <a:p>
            <a:r>
              <a:rPr lang="en-US" sz="2400" b="1" dirty="0">
                <a:latin typeface="Times New Roman" panose="02020603050405020304" pitchFamily="18" charset="0"/>
                <a:cs typeface="Times New Roman" panose="02020603050405020304" pitchFamily="18" charset="0"/>
              </a:rPr>
              <a:t>Contribution of Psychology towards </a:t>
            </a:r>
            <a:r>
              <a:rPr lang="en-US" sz="2400" b="1" dirty="0" smtClean="0">
                <a:latin typeface="Times New Roman" panose="02020603050405020304" pitchFamily="18" charset="0"/>
                <a:cs typeface="Times New Roman" panose="02020603050405020304" pitchFamily="18" charset="0"/>
              </a:rPr>
              <a:t>Education</a:t>
            </a:r>
          </a:p>
          <a:p>
            <a:r>
              <a:rPr lang="en-US" sz="2400" dirty="0">
                <a:latin typeface="Times New Roman" panose="02020603050405020304" pitchFamily="18" charset="0"/>
                <a:cs typeface="Times New Roman" panose="02020603050405020304" pitchFamily="18" charset="0"/>
              </a:rPr>
              <a:t>A large number of educationists and psychologists have contributed to the origin and development of educational psychology. Because of the impact of psychology it has attained the status of science. In the writings of Plato we find the elements of psychology. Roman educationist Quintillion emphasized the psychology of individual difference in education. Comenius laid emphasis on needs, aptitude and interests of the students in education. He also mentioned the principle of correlation. Rousseau, Pestalozzi, Herbart, Montessori, James, Pavlov, Thorndike, Skinner and others emphasized the use of psychological knowledge in education. </a:t>
            </a: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50491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anose="02020603050405020304" pitchFamily="18" charset="0"/>
                <a:cs typeface="Times New Roman" panose="02020603050405020304" pitchFamily="18" charset="0"/>
              </a:rPr>
              <a:t>Cont</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95400"/>
            <a:ext cx="8153400" cy="4830763"/>
          </a:xfrm>
        </p:spPr>
        <p:txBody>
          <a:bodyPr>
            <a:noAutofit/>
          </a:bodyPr>
          <a:lstStyle/>
          <a:p>
            <a:r>
              <a:rPr lang="en-US" sz="2400" dirty="0">
                <a:latin typeface="Times New Roman" panose="02020603050405020304" pitchFamily="18" charset="0"/>
                <a:cs typeface="Times New Roman" panose="02020603050405020304" pitchFamily="18" charset="0"/>
              </a:rPr>
              <a:t>All modern methods are psychological methods. Learning can be effective if the content of education is communicated through the senses. Children are sensitive as well as imaginative. Senses are the gateways of knowledge. Hence in presenting instructional materials the senses (audio-visual) should be maximum utilized. In psychology the training of the senses has greatly been emphasized.  </a:t>
            </a:r>
          </a:p>
          <a:p>
            <a:r>
              <a:rPr lang="en-US" sz="2400" dirty="0">
                <a:latin typeface="Times New Roman" panose="02020603050405020304" pitchFamily="18" charset="0"/>
                <a:cs typeface="Times New Roman" panose="02020603050405020304" pitchFamily="18" charset="0"/>
              </a:rPr>
              <a:t>Another characteristic feature of modern educational method is that content of instruction should be presented in continuous, sequenced and integrated way. Psychology emphasizes that for proper understanding this continuous, sequenced and integrated presentation of facts is needed. This is the contribution of psychology. </a:t>
            </a:r>
          </a:p>
          <a:p>
            <a:endParaRPr lang="en-US" sz="2400" dirty="0"/>
          </a:p>
        </p:txBody>
      </p:sp>
    </p:spTree>
    <p:extLst>
      <p:ext uri="{BB962C8B-B14F-4D97-AF65-F5344CB8AC3E}">
        <p14:creationId xmlns:p14="http://schemas.microsoft.com/office/powerpoint/2010/main" val="41730009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anose="02020603050405020304" pitchFamily="18" charset="0"/>
                <a:cs typeface="Times New Roman" panose="02020603050405020304" pitchFamily="18" charset="0"/>
              </a:rPr>
              <a:t>Cont</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95400"/>
            <a:ext cx="8077200" cy="5105400"/>
          </a:xfrm>
        </p:spPr>
        <p:txBody>
          <a:bodyPr>
            <a:noAutofit/>
          </a:bodyPr>
          <a:lstStyle/>
          <a:p>
            <a:r>
              <a:rPr lang="en-US" sz="2000" dirty="0">
                <a:latin typeface="Times New Roman" panose="02020603050405020304" pitchFamily="18" charset="0"/>
                <a:cs typeface="Times New Roman" panose="02020603050405020304" pitchFamily="18" charset="0"/>
              </a:rPr>
              <a:t>Each individual has his own innate potentialities. For his educational development each individual should be treated separately. This educational principle is the product of psychology. </a:t>
            </a:r>
          </a:p>
          <a:p>
            <a:r>
              <a:rPr lang="en-US" sz="2000" dirty="0">
                <a:latin typeface="Times New Roman" panose="02020603050405020304" pitchFamily="18" charset="0"/>
                <a:cs typeface="Times New Roman" panose="02020603050405020304" pitchFamily="18" charset="0"/>
              </a:rPr>
              <a:t>All modern methods of teaching emphasize that the students should actively participate in the learning process. He should not be passive recipient of knowledge. Through different methods of teaching the students are made active. This activity principle of education is the contribution of psychology. </a:t>
            </a:r>
          </a:p>
          <a:p>
            <a:r>
              <a:rPr lang="en-US" sz="2000" dirty="0">
                <a:latin typeface="Times New Roman" panose="02020603050405020304" pitchFamily="18" charset="0"/>
                <a:cs typeface="Times New Roman" panose="02020603050405020304" pitchFamily="18" charset="0"/>
              </a:rPr>
              <a:t>Psychology has also influenced the modern principle of curriculum construction. In the past, disciplinary value of a subject was the main criteria of selection of subjects for curriculum. But the modern psychologists have discarded the theory of formal discipline. They think that no subject is indispensable for curriculum construction for its unlimited disciplinary value. </a:t>
            </a:r>
          </a:p>
        </p:txBody>
      </p:sp>
    </p:spTree>
    <p:extLst>
      <p:ext uri="{BB962C8B-B14F-4D97-AF65-F5344CB8AC3E}">
        <p14:creationId xmlns:p14="http://schemas.microsoft.com/office/powerpoint/2010/main" val="33602439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anose="02020603050405020304" pitchFamily="18" charset="0"/>
                <a:cs typeface="Times New Roman" panose="02020603050405020304" pitchFamily="18" charset="0"/>
              </a:rPr>
              <a:t>Cont</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85000" lnSpcReduction="10000"/>
          </a:bodyPr>
          <a:lstStyle/>
          <a:p>
            <a:r>
              <a:rPr lang="en-US" sz="3200" dirty="0">
                <a:latin typeface="Times New Roman" panose="02020603050405020304" pitchFamily="18" charset="0"/>
                <a:cs typeface="Times New Roman" panose="02020603050405020304" pitchFamily="18" charset="0"/>
              </a:rPr>
              <a:t>All the principles of modern school organization and administration have directly been influenced by psychology. For example timetable is framed on the basis of fatigue index of the students. The modern concept of school discipline is also a psychological product. Psychology emphasizes the importance of freedom of the child in the maintenance of discipline in the school. </a:t>
            </a:r>
          </a:p>
          <a:p>
            <a:r>
              <a:rPr lang="en-US" sz="3200" dirty="0">
                <a:latin typeface="Times New Roman" panose="02020603050405020304" pitchFamily="18" charset="0"/>
                <a:cs typeface="Times New Roman" panose="02020603050405020304" pitchFamily="18" charset="0"/>
              </a:rPr>
              <a:t>Modern educational science attaches importance to the proper analysis of maladjusted behavior of the school children. </a:t>
            </a:r>
          </a:p>
        </p:txBody>
      </p:sp>
    </p:spTree>
    <p:extLst>
      <p:ext uri="{BB962C8B-B14F-4D97-AF65-F5344CB8AC3E}">
        <p14:creationId xmlns:p14="http://schemas.microsoft.com/office/powerpoint/2010/main" val="30219322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Activity</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220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44562"/>
          </a:xfrm>
        </p:spPr>
        <p:txBody>
          <a:bodyPr/>
          <a:lstStyle/>
          <a:p>
            <a:r>
              <a:rPr lang="en-US" dirty="0" err="1" smtClean="0">
                <a:latin typeface="Times New Roman" panose="02020603050405020304" pitchFamily="18" charset="0"/>
                <a:cs typeface="Times New Roman" panose="02020603050405020304" pitchFamily="18" charset="0"/>
              </a:rPr>
              <a:t>Cont</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95400"/>
            <a:ext cx="8229600" cy="5029200"/>
          </a:xfrm>
        </p:spPr>
        <p:txBody>
          <a:bodyPr>
            <a:normAutofit lnSpcReduction="10000"/>
          </a:bodyPr>
          <a:lstStyle/>
          <a:p>
            <a:r>
              <a:rPr lang="en-US" sz="2400" b="1" dirty="0">
                <a:latin typeface="Times New Roman" panose="02020603050405020304" pitchFamily="18" charset="0"/>
                <a:cs typeface="Times New Roman" panose="02020603050405020304" pitchFamily="18" charset="0"/>
              </a:rPr>
              <a:t>Quran</a:t>
            </a:r>
            <a:r>
              <a:rPr lang="en-US" sz="2400" dirty="0">
                <a:latin typeface="Times New Roman" panose="02020603050405020304" pitchFamily="18" charset="0"/>
                <a:cs typeface="Times New Roman" panose="02020603050405020304" pitchFamily="18" charset="0"/>
              </a:rPr>
              <a:t>: Islamic education aims at discovering and formulating Allah’s will. Ahmed Hassan (1982, P: 43) writes “The primary purpose of the Quran is to lay down a way of life which gives directions for man’s social life as well as for his communion with his Creator”.</a:t>
            </a:r>
          </a:p>
          <a:p>
            <a:r>
              <a:rPr lang="en-US" sz="2400" dirty="0">
                <a:latin typeface="Times New Roman" panose="02020603050405020304" pitchFamily="18" charset="0"/>
                <a:cs typeface="Times New Roman" panose="02020603050405020304" pitchFamily="18" charset="0"/>
              </a:rPr>
              <a:t>Islamic education system comprises the following principles:</a:t>
            </a:r>
          </a:p>
          <a:p>
            <a:pPr marL="550926" indent="-514350">
              <a:buFont typeface="+mj-lt"/>
              <a:buAutoNum type="arabicPeriod"/>
            </a:pPr>
            <a:r>
              <a:rPr lang="en-US" sz="2400" dirty="0">
                <a:latin typeface="Times New Roman" panose="02020603050405020304" pitchFamily="18" charset="0"/>
                <a:cs typeface="Times New Roman" panose="02020603050405020304" pitchFamily="18" charset="0"/>
              </a:rPr>
              <a:t>Belief in the Oneness, immateriality, absolute power, mercy and supreme compassionateness of the Creator. </a:t>
            </a:r>
          </a:p>
          <a:p>
            <a:pPr marL="550926" indent="-514350">
              <a:buFont typeface="+mj-lt"/>
              <a:buAutoNum type="arabicPeriod"/>
            </a:pPr>
            <a:r>
              <a:rPr lang="en-US" sz="2400" dirty="0">
                <a:latin typeface="Times New Roman" panose="02020603050405020304" pitchFamily="18" charset="0"/>
                <a:cs typeface="Times New Roman" panose="02020603050405020304" pitchFamily="18" charset="0"/>
              </a:rPr>
              <a:t>Charity and brotherhood among mankind.</a:t>
            </a:r>
          </a:p>
          <a:p>
            <a:pPr marL="550926" indent="-514350">
              <a:buFont typeface="+mj-lt"/>
              <a:buAutoNum type="arabicPeriod"/>
            </a:pPr>
            <a:r>
              <a:rPr lang="en-US" sz="2400" dirty="0">
                <a:latin typeface="Times New Roman" panose="02020603050405020304" pitchFamily="18" charset="0"/>
                <a:cs typeface="Times New Roman" panose="02020603050405020304" pitchFamily="18" charset="0"/>
              </a:rPr>
              <a:t>The outpouring of a grateful heart to the Giver of all good</a:t>
            </a:r>
          </a:p>
          <a:p>
            <a:pPr marL="550926" indent="-514350">
              <a:buFont typeface="+mj-lt"/>
              <a:buAutoNum type="arabicPeriod"/>
            </a:pPr>
            <a:r>
              <a:rPr lang="en-US" sz="2400" dirty="0">
                <a:latin typeface="Times New Roman" panose="02020603050405020304" pitchFamily="18" charset="0"/>
                <a:cs typeface="Times New Roman" panose="02020603050405020304" pitchFamily="18" charset="0"/>
              </a:rPr>
              <a:t>Accountability of human actions in another existence</a:t>
            </a:r>
          </a:p>
          <a:p>
            <a:pPr marL="550926" indent="-514350">
              <a:buFont typeface="+mj-lt"/>
              <a:buAutoNum type="arabicPeriod"/>
            </a:pPr>
            <a:r>
              <a:rPr lang="en-US" sz="2400" dirty="0">
                <a:latin typeface="Times New Roman" panose="02020603050405020304" pitchFamily="18" charset="0"/>
                <a:cs typeface="Times New Roman" panose="02020603050405020304" pitchFamily="18" charset="0"/>
              </a:rPr>
              <a:t>Developing a sense of social consciousness i.e. enjoining what is right and forbidding what is wrong?. </a:t>
            </a:r>
          </a:p>
          <a:p>
            <a:endParaRPr lang="en-US" sz="2400" dirty="0"/>
          </a:p>
        </p:txBody>
      </p:sp>
    </p:spTree>
    <p:extLst>
      <p:ext uri="{BB962C8B-B14F-4D97-AF65-F5344CB8AC3E}">
        <p14:creationId xmlns:p14="http://schemas.microsoft.com/office/powerpoint/2010/main" val="1388902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44562"/>
          </a:xfrm>
        </p:spPr>
        <p:txBody>
          <a:bodyPr>
            <a:normAutofit fontScale="90000"/>
          </a:bodyPr>
          <a:lstStyle/>
          <a:p>
            <a:r>
              <a:rPr lang="en-US" dirty="0">
                <a:latin typeface="Times New Roman" panose="02020603050405020304" pitchFamily="18" charset="0"/>
                <a:cs typeface="Times New Roman" panose="02020603050405020304" pitchFamily="18" charset="0"/>
              </a:rPr>
              <a:t>Chronic reforms and teachings of Prophets</a:t>
            </a:r>
          </a:p>
        </p:txBody>
      </p:sp>
      <p:sp>
        <p:nvSpPr>
          <p:cNvPr id="3" name="Content Placeholder 2"/>
          <p:cNvSpPr>
            <a:spLocks noGrp="1"/>
          </p:cNvSpPr>
          <p:nvPr>
            <p:ph idx="1"/>
          </p:nvPr>
        </p:nvSpPr>
        <p:spPr>
          <a:xfrm>
            <a:off x="457200" y="1295400"/>
            <a:ext cx="8610600" cy="5105400"/>
          </a:xfrm>
        </p:spPr>
        <p:txBody>
          <a:bodyPr>
            <a:normAutofit lnSpcReduction="10000"/>
          </a:bodyPr>
          <a:lstStyle/>
          <a:p>
            <a:pPr marL="36576" indent="0">
              <a:buNone/>
            </a:pPr>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next source of Islamic foundations of education is the Hadith, </a:t>
            </a:r>
            <a:r>
              <a:rPr lang="en-US" sz="2400" dirty="0" smtClean="0">
                <a:latin typeface="Times New Roman" panose="02020603050405020304" pitchFamily="18" charset="0"/>
                <a:cs typeface="Times New Roman" panose="02020603050405020304" pitchFamily="18" charset="0"/>
              </a:rPr>
              <a:t>A hadith </a:t>
            </a:r>
            <a:r>
              <a:rPr lang="en-US" sz="2400" dirty="0">
                <a:latin typeface="Times New Roman" panose="02020603050405020304" pitchFamily="18" charset="0"/>
                <a:cs typeface="Times New Roman" panose="02020603050405020304" pitchFamily="18" charset="0"/>
              </a:rPr>
              <a:t>as plural. Hadith derives its authority and validity from Holy Quran. Quran says “Obey God and Obey the Messenger” (4:59). Thus, Hadith offers best explanation or interpretation to </a:t>
            </a:r>
            <a:r>
              <a:rPr lang="en-US" sz="2400" dirty="0" smtClean="0">
                <a:latin typeface="Times New Roman" panose="02020603050405020304" pitchFamily="18" charset="0"/>
                <a:cs typeface="Times New Roman" panose="02020603050405020304" pitchFamily="18" charset="0"/>
              </a:rPr>
              <a:t>Quran. There </a:t>
            </a:r>
            <a:r>
              <a:rPr lang="en-US" sz="2400" dirty="0">
                <a:latin typeface="Times New Roman" panose="02020603050405020304" pitchFamily="18" charset="0"/>
                <a:cs typeface="Times New Roman" panose="02020603050405020304" pitchFamily="18" charset="0"/>
              </a:rPr>
              <a:t>are hundreds of sayings of Prophet (P.B.U.H) which </a:t>
            </a:r>
            <a:r>
              <a:rPr lang="en-US" sz="2400" dirty="0" smtClean="0">
                <a:latin typeface="Times New Roman" panose="02020603050405020304" pitchFamily="18" charset="0"/>
                <a:cs typeface="Times New Roman" panose="02020603050405020304" pitchFamily="18" charset="0"/>
              </a:rPr>
              <a:t>emphasize </a:t>
            </a:r>
            <a:r>
              <a:rPr lang="en-US" sz="2400" dirty="0">
                <a:latin typeface="Times New Roman" panose="02020603050405020304" pitchFamily="18" charset="0"/>
                <a:cs typeface="Times New Roman" panose="02020603050405020304" pitchFamily="18" charset="0"/>
              </a:rPr>
              <a:t>on necessity and supreme value of knowledge. Chip (1974, p. 117) has noted the following </a:t>
            </a:r>
            <a:r>
              <a:rPr lang="en-US" sz="2400" dirty="0" smtClean="0">
                <a:latin typeface="Times New Roman" panose="02020603050405020304" pitchFamily="18" charset="0"/>
                <a:cs typeface="Times New Roman" panose="02020603050405020304" pitchFamily="18" charset="0"/>
              </a:rPr>
              <a:t>A hadith </a:t>
            </a:r>
            <a:r>
              <a:rPr lang="en-US" sz="2400" dirty="0">
                <a:latin typeface="Times New Roman" panose="02020603050405020304" pitchFamily="18" charset="0"/>
                <a:cs typeface="Times New Roman" panose="02020603050405020304" pitchFamily="18" charset="0"/>
              </a:rPr>
              <a:t>in the context of Education:-</a:t>
            </a:r>
          </a:p>
          <a:p>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ink of the scholar is more holy than the blood of the martyr</a:t>
            </a:r>
            <a:r>
              <a:rPr lang="en-US" sz="2400" dirty="0" smtClean="0">
                <a:latin typeface="Times New Roman" panose="02020603050405020304" pitchFamily="18" charset="0"/>
                <a:cs typeface="Times New Roman" panose="02020603050405020304" pitchFamily="18" charset="0"/>
              </a:rPr>
              <a:t>.</a:t>
            </a:r>
          </a:p>
          <a:p>
            <a:r>
              <a:rPr lang="en-US" sz="2400" dirty="0" smtClean="0">
                <a:latin typeface="Times New Roman" panose="02020603050405020304" pitchFamily="18" charset="0"/>
                <a:cs typeface="Times New Roman" panose="02020603050405020304" pitchFamily="18" charset="0"/>
              </a:rPr>
              <a:t> He </a:t>
            </a:r>
            <a:r>
              <a:rPr lang="en-US" sz="2400" dirty="0">
                <a:latin typeface="Times New Roman" panose="02020603050405020304" pitchFamily="18" charset="0"/>
                <a:cs typeface="Times New Roman" panose="02020603050405020304" pitchFamily="18" charset="0"/>
              </a:rPr>
              <a:t>who </a:t>
            </a:r>
            <a:r>
              <a:rPr lang="en-US" sz="2400" dirty="0" smtClean="0">
                <a:latin typeface="Times New Roman" panose="02020603050405020304" pitchFamily="18" charset="0"/>
                <a:cs typeface="Times New Roman" panose="02020603050405020304" pitchFamily="18" charset="0"/>
              </a:rPr>
              <a:t>leaves </a:t>
            </a:r>
            <a:r>
              <a:rPr lang="en-US" sz="2400" dirty="0">
                <a:latin typeface="Times New Roman" panose="02020603050405020304" pitchFamily="18" charset="0"/>
                <a:cs typeface="Times New Roman" panose="02020603050405020304" pitchFamily="18" charset="0"/>
              </a:rPr>
              <a:t>home in search of knowledge </a:t>
            </a:r>
            <a:r>
              <a:rPr lang="en-US" sz="2400" dirty="0" smtClean="0">
                <a:latin typeface="Times New Roman" panose="02020603050405020304" pitchFamily="18" charset="0"/>
                <a:cs typeface="Times New Roman" panose="02020603050405020304" pitchFamily="18" charset="0"/>
              </a:rPr>
              <a:t>walked </a:t>
            </a:r>
            <a:r>
              <a:rPr lang="en-US" sz="2400" dirty="0">
                <a:latin typeface="Times New Roman" panose="02020603050405020304" pitchFamily="18" charset="0"/>
                <a:cs typeface="Times New Roman" panose="02020603050405020304" pitchFamily="18" charset="0"/>
              </a:rPr>
              <a:t>in the path of Allah.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acquisition of knowledge is a duty incumbent on every Muslim, male and female</a:t>
            </a:r>
            <a:r>
              <a:rPr lang="en-US" sz="2400" dirty="0" smtClean="0">
                <a:latin typeface="Times New Roman" panose="02020603050405020304" pitchFamily="18" charset="0"/>
                <a:cs typeface="Times New Roman" panose="02020603050405020304" pitchFamily="18" charset="0"/>
              </a:rPr>
              <a:t>.</a:t>
            </a:r>
          </a:p>
          <a:p>
            <a:r>
              <a:rPr lang="en-US" sz="2400" dirty="0" smtClean="0">
                <a:latin typeface="Times New Roman" panose="02020603050405020304" pitchFamily="18" charset="0"/>
                <a:cs typeface="Times New Roman" panose="02020603050405020304" pitchFamily="18" charset="0"/>
              </a:rPr>
              <a:t> Seek </a:t>
            </a:r>
            <a:r>
              <a:rPr lang="en-US" sz="2400" dirty="0">
                <a:latin typeface="Times New Roman" panose="02020603050405020304" pitchFamily="18" charset="0"/>
                <a:cs typeface="Times New Roman" panose="02020603050405020304" pitchFamily="18" charset="0"/>
              </a:rPr>
              <a:t>after knowledge though it be in China </a:t>
            </a:r>
          </a:p>
        </p:txBody>
      </p:sp>
    </p:spTree>
    <p:extLst>
      <p:ext uri="{BB962C8B-B14F-4D97-AF65-F5344CB8AC3E}">
        <p14:creationId xmlns:p14="http://schemas.microsoft.com/office/powerpoint/2010/main" val="3697269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Philosophical Foundations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a:latin typeface="Times New Roman" panose="02020603050405020304" pitchFamily="18" charset="0"/>
                <a:cs typeface="Times New Roman" panose="02020603050405020304" pitchFamily="18" charset="0"/>
              </a:rPr>
              <a:t>The philosophy of education determines the aims and objectives of education. The aims and objectives of education differ according to the human order as they are embedded in the stream of history like any other perishable product of ages. As there are different aims and objectives of education, so there are different philosophies of education. </a:t>
            </a:r>
          </a:p>
        </p:txBody>
      </p:sp>
    </p:spTree>
    <p:extLst>
      <p:ext uri="{BB962C8B-B14F-4D97-AF65-F5344CB8AC3E}">
        <p14:creationId xmlns:p14="http://schemas.microsoft.com/office/powerpoint/2010/main" val="2888742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anose="02020603050405020304" pitchFamily="18" charset="0"/>
                <a:cs typeface="Times New Roman" panose="02020603050405020304" pitchFamily="18" charset="0"/>
              </a:rPr>
              <a:t>Cont</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Idealism</a:t>
            </a:r>
          </a:p>
          <a:p>
            <a:r>
              <a:rPr lang="en-US" dirty="0" smtClean="0">
                <a:latin typeface="Times New Roman" panose="02020603050405020304" pitchFamily="18" charset="0"/>
                <a:cs typeface="Times New Roman" panose="02020603050405020304" pitchFamily="18" charset="0"/>
              </a:rPr>
              <a:t>Realism</a:t>
            </a:r>
          </a:p>
          <a:p>
            <a:r>
              <a:rPr lang="en-US" dirty="0" smtClean="0">
                <a:latin typeface="Times New Roman" panose="02020603050405020304" pitchFamily="18" charset="0"/>
                <a:cs typeface="Times New Roman" panose="02020603050405020304" pitchFamily="18" charset="0"/>
              </a:rPr>
              <a:t>Naturalism</a:t>
            </a:r>
          </a:p>
          <a:p>
            <a:r>
              <a:rPr lang="en-US" dirty="0" smtClean="0">
                <a:latin typeface="Times New Roman" panose="02020603050405020304" pitchFamily="18" charset="0"/>
                <a:cs typeface="Times New Roman" panose="02020603050405020304" pitchFamily="18" charset="0"/>
              </a:rPr>
              <a:t>Pragmatism</a:t>
            </a:r>
          </a:p>
          <a:p>
            <a:r>
              <a:rPr lang="en-US" dirty="0" smtClean="0">
                <a:latin typeface="Times New Roman" panose="02020603050405020304" pitchFamily="18" charset="0"/>
                <a:cs typeface="Times New Roman" panose="02020603050405020304" pitchFamily="18" charset="0"/>
              </a:rPr>
              <a:t>Essentialism</a:t>
            </a:r>
          </a:p>
          <a:p>
            <a:r>
              <a:rPr lang="en-US" dirty="0" smtClean="0">
                <a:latin typeface="Times New Roman" panose="02020603050405020304" pitchFamily="18" charset="0"/>
                <a:cs typeface="Times New Roman" panose="02020603050405020304" pitchFamily="18" charset="0"/>
              </a:rPr>
              <a:t>Progressivism</a:t>
            </a:r>
          </a:p>
          <a:p>
            <a:r>
              <a:rPr lang="en-US" dirty="0" smtClean="0">
                <a:latin typeface="Times New Roman" panose="02020603050405020304" pitchFamily="18" charset="0"/>
                <a:cs typeface="Times New Roman" panose="02020603050405020304" pitchFamily="18" charset="0"/>
              </a:rPr>
              <a:t>Reconstructionism</a:t>
            </a: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8613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anose="02020603050405020304" pitchFamily="18" charset="0"/>
                <a:cs typeface="Times New Roman" panose="02020603050405020304" pitchFamily="18" charset="0"/>
              </a:rPr>
              <a:t>Relationship between Philosophy and Education</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20000"/>
          </a:bodyPr>
          <a:lstStyle/>
          <a:p>
            <a:r>
              <a:rPr lang="en-US" dirty="0">
                <a:latin typeface="Times New Roman" panose="02020603050405020304" pitchFamily="18" charset="0"/>
                <a:cs typeface="Times New Roman" panose="02020603050405020304" pitchFamily="18" charset="0"/>
              </a:rPr>
              <a:t>Philosophy is the mother of education and education gives birth to Philosophy. This may seem contradictory but the relationship between philosophy and education is very close. Philosophy furnishes the goals of life and education gives the means to achieve those goals. Man is the common subject of both philosophy and education. Philosophy and education are </a:t>
            </a:r>
            <a:r>
              <a:rPr lang="en-US" dirty="0" smtClean="0">
                <a:latin typeface="Times New Roman" panose="02020603050405020304" pitchFamily="18" charset="0"/>
                <a:cs typeface="Times New Roman" panose="02020603050405020304" pitchFamily="18" charset="0"/>
              </a:rPr>
              <a:t>interrelated, interdependent, </a:t>
            </a:r>
            <a:r>
              <a:rPr lang="en-US" dirty="0">
                <a:latin typeface="Times New Roman" panose="02020603050405020304" pitchFamily="18" charset="0"/>
                <a:cs typeface="Times New Roman" panose="02020603050405020304" pitchFamily="18" charset="0"/>
              </a:rPr>
              <a:t>identical and inseparable from each other. Every philosopher has an educational outlook and every educator has a philosophy of life. </a:t>
            </a:r>
          </a:p>
        </p:txBody>
      </p:sp>
    </p:spTree>
    <p:extLst>
      <p:ext uri="{BB962C8B-B14F-4D97-AF65-F5344CB8AC3E}">
        <p14:creationId xmlns:p14="http://schemas.microsoft.com/office/powerpoint/2010/main" val="3346087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anose="02020603050405020304" pitchFamily="18" charset="0"/>
                <a:cs typeface="Times New Roman" panose="02020603050405020304" pitchFamily="18" charset="0"/>
              </a:rPr>
              <a:t>Cont</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371600"/>
            <a:ext cx="8001000" cy="4754563"/>
          </a:xfrm>
        </p:spPr>
        <p:txBody>
          <a:bodyPr>
            <a:noAutofit/>
          </a:bodyPr>
          <a:lstStyle/>
          <a:p>
            <a:r>
              <a:rPr lang="en-US" sz="2400" dirty="0">
                <a:latin typeface="Times New Roman" panose="02020603050405020304" pitchFamily="18" charset="0"/>
                <a:cs typeface="Times New Roman" panose="02020603050405020304" pitchFamily="18" charset="0"/>
              </a:rPr>
              <a:t>No system of education is completely </a:t>
            </a:r>
            <a:r>
              <a:rPr lang="en-US" sz="2400" dirty="0" smtClean="0">
                <a:latin typeface="Times New Roman" panose="02020603050405020304" pitchFamily="18" charset="0"/>
                <a:cs typeface="Times New Roman" panose="02020603050405020304" pitchFamily="18" charset="0"/>
              </a:rPr>
              <a:t>discovered </a:t>
            </a:r>
            <a:r>
              <a:rPr lang="en-US" sz="2400" dirty="0">
                <a:latin typeface="Times New Roman" panose="02020603050405020304" pitchFamily="18" charset="0"/>
                <a:cs typeface="Times New Roman" panose="02020603050405020304" pitchFamily="18" charset="0"/>
              </a:rPr>
              <a:t>from philosophy. Philosophy provides the aim of life and thereby the aim of education, and education provides the vehicle for carrying out that philosophic aim in practical life. According to James Ross,  “Philosophy and Education are two sides of a coin: the former is contemplative while the latter is the active side,” Philosophy is thus an exhaustive and comprehensive inquiry into the world of matter and mind viewed as one whole. John Dewey defines philosophy as a theory of education in its most general aspects. He holds that “education  is the laboratory in which philosophic truth become concrete and are tested.” </a:t>
            </a:r>
          </a:p>
        </p:txBody>
      </p:sp>
    </p:spTree>
    <p:extLst>
      <p:ext uri="{BB962C8B-B14F-4D97-AF65-F5344CB8AC3E}">
        <p14:creationId xmlns:p14="http://schemas.microsoft.com/office/powerpoint/2010/main" val="18717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normAutofit fontScale="90000"/>
          </a:bodyPr>
          <a:lstStyle/>
          <a:p>
            <a:r>
              <a:rPr lang="en-US" dirty="0" smtClean="0">
                <a:latin typeface="Times New Roman" panose="02020603050405020304" pitchFamily="18" charset="0"/>
                <a:cs typeface="Times New Roman" panose="02020603050405020304" pitchFamily="18" charset="0"/>
              </a:rPr>
              <a:t>Main Philosophical Thought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28600" y="1066800"/>
            <a:ext cx="8534400" cy="5486400"/>
          </a:xfrm>
        </p:spPr>
        <p:txBody>
          <a:bodyPr>
            <a:normAutofit fontScale="92500"/>
          </a:bodyPr>
          <a:lstStyle/>
          <a:p>
            <a:r>
              <a:rPr lang="en-US" sz="2400" b="1" dirty="0" smtClean="0">
                <a:latin typeface="Times New Roman" panose="02020603050405020304" pitchFamily="18" charset="0"/>
                <a:cs typeface="Times New Roman" panose="02020603050405020304" pitchFamily="18" charset="0"/>
              </a:rPr>
              <a:t>IDEALISM</a:t>
            </a:r>
            <a:r>
              <a:rPr lang="en-US" sz="2400" dirty="0" smtClean="0">
                <a:latin typeface="Times New Roman" panose="02020603050405020304" pitchFamily="18" charset="0"/>
                <a:cs typeface="Times New Roman" panose="02020603050405020304" pitchFamily="18" charset="0"/>
              </a:rPr>
              <a:t>: Socrates </a:t>
            </a:r>
            <a:r>
              <a:rPr lang="en-US" sz="2400" dirty="0">
                <a:latin typeface="Times New Roman" panose="02020603050405020304" pitchFamily="18" charset="0"/>
                <a:cs typeface="Times New Roman" panose="02020603050405020304" pitchFamily="18" charset="0"/>
              </a:rPr>
              <a:t>(470-399 B.C) is the most </a:t>
            </a:r>
            <a:r>
              <a:rPr lang="en-US" sz="2400" dirty="0" smtClean="0">
                <a:latin typeface="Times New Roman" panose="02020603050405020304" pitchFamily="18" charset="0"/>
                <a:cs typeface="Times New Roman" panose="02020603050405020304" pitchFamily="18" charset="0"/>
              </a:rPr>
              <a:t>honored </a:t>
            </a:r>
            <a:r>
              <a:rPr lang="en-US" sz="2400" dirty="0">
                <a:latin typeface="Times New Roman" panose="02020603050405020304" pitchFamily="18" charset="0"/>
                <a:cs typeface="Times New Roman" panose="02020603050405020304" pitchFamily="18" charset="0"/>
              </a:rPr>
              <a:t>philosopher in the history of European </a:t>
            </a:r>
            <a:r>
              <a:rPr lang="en-US" sz="2400" dirty="0" smtClean="0">
                <a:latin typeface="Times New Roman" panose="02020603050405020304" pitchFamily="18" charset="0"/>
                <a:cs typeface="Times New Roman" panose="02020603050405020304" pitchFamily="18" charset="0"/>
              </a:rPr>
              <a:t>philosophy. He </a:t>
            </a:r>
            <a:r>
              <a:rPr lang="en-US" sz="2400" dirty="0">
                <a:latin typeface="Times New Roman" panose="02020603050405020304" pitchFamily="18" charset="0"/>
                <a:cs typeface="Times New Roman" panose="02020603050405020304" pitchFamily="18" charset="0"/>
              </a:rPr>
              <a:t>emphasized on self-realization so he thought that the best way to reform the society was to teach virtue based knowledge instead of pure religion. He believed that truth, beauty and goodness govern human conduct. Most of his work is known through the writing of Plato</a:t>
            </a:r>
            <a:r>
              <a:rPr lang="en-US" sz="2400" dirty="0" smtClean="0">
                <a:latin typeface="Times New Roman" panose="02020603050405020304" pitchFamily="18" charset="0"/>
                <a:cs typeface="Times New Roman" panose="02020603050405020304" pitchFamily="18" charset="0"/>
              </a:rPr>
              <a:t>.</a:t>
            </a:r>
          </a:p>
          <a:p>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Plato (427-347 B.C) is the most devoted pupil of Socrates. He is known as the mouthpiece of Socrates. His whole work depicts the inspirations which he derived from the personality and teaching of his teacher. Platonic idealism derives its origin from Socratic teaching, who expresses the essence of a thing, which makes a thing what it is , and yet something that is free from all particular qualities. This concept, or the idea, as Plato refers to call it, is a sort of an ‘Ideal’. Plato drew the conclusion that all visible things in this supersensible world reflect invisible </a:t>
            </a:r>
            <a:r>
              <a:rPr lang="en-US" sz="2400" dirty="0" smtClean="0">
                <a:latin typeface="Times New Roman" panose="02020603050405020304" pitchFamily="18" charset="0"/>
                <a:cs typeface="Times New Roman" panose="02020603050405020304" pitchFamily="18" charset="0"/>
              </a:rPr>
              <a:t>models.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566933"/>
      </p:ext>
    </p:extLst>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365</TotalTime>
  <Words>3246</Words>
  <Application>Microsoft Office PowerPoint</Application>
  <PresentationFormat>On-screen Show (4:3)</PresentationFormat>
  <Paragraphs>119</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Technic</vt:lpstr>
      <vt:lpstr>Foundations of Education</vt:lpstr>
      <vt:lpstr>Islamic Foundations of Education</vt:lpstr>
      <vt:lpstr>Cont…</vt:lpstr>
      <vt:lpstr>Chronic reforms and teachings of Prophets</vt:lpstr>
      <vt:lpstr>Philosophical Foundations</vt:lpstr>
      <vt:lpstr>Cont…</vt:lpstr>
      <vt:lpstr>Relationship between Philosophy and Education</vt:lpstr>
      <vt:lpstr>Cont…</vt:lpstr>
      <vt:lpstr>Main Philosophical Thought</vt:lpstr>
      <vt:lpstr>Characteristics Of Idealism</vt:lpstr>
      <vt:lpstr>Cont…</vt:lpstr>
      <vt:lpstr>Cont…</vt:lpstr>
      <vt:lpstr>Cont…</vt:lpstr>
      <vt:lpstr>Cont…</vt:lpstr>
      <vt:lpstr>Cont…</vt:lpstr>
      <vt:lpstr>Contributions of Philosophy towards Education </vt:lpstr>
      <vt:lpstr>Cont…</vt:lpstr>
      <vt:lpstr>Cont…</vt:lpstr>
      <vt:lpstr>Cont…</vt:lpstr>
      <vt:lpstr>Cont…</vt:lpstr>
      <vt:lpstr>Sociological Foundations</vt:lpstr>
      <vt:lpstr>Cont…</vt:lpstr>
      <vt:lpstr>Cont…</vt:lpstr>
      <vt:lpstr>Psychological Foundations</vt:lpstr>
      <vt:lpstr>Cont…</vt:lpstr>
      <vt:lpstr>Cont…</vt:lpstr>
      <vt:lpstr>Cont…</vt:lpstr>
      <vt:lpstr>Cont…</vt:lpstr>
      <vt:lpstr>Activity</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of Education</dc:title>
  <dc:creator>Umar Farooq</dc:creator>
  <cp:lastModifiedBy>Umar Farooq</cp:lastModifiedBy>
  <cp:revision>57</cp:revision>
  <dcterms:created xsi:type="dcterms:W3CDTF">2021-03-19T04:25:53Z</dcterms:created>
  <dcterms:modified xsi:type="dcterms:W3CDTF">2021-03-25T07:49:32Z</dcterms:modified>
</cp:coreProperties>
</file>