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9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DFB232-1826-4249-A4C3-75D3B2FAFD7C}"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180948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DFB232-1826-4249-A4C3-75D3B2FAFD7C}"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177490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DFB232-1826-4249-A4C3-75D3B2FAFD7C}"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268722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DFB232-1826-4249-A4C3-75D3B2FAFD7C}"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348280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FB232-1826-4249-A4C3-75D3B2FAFD7C}"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98054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DFB232-1826-4249-A4C3-75D3B2FAFD7C}"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425507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DFB232-1826-4249-A4C3-75D3B2FAFD7C}"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3325651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DFB232-1826-4249-A4C3-75D3B2FAFD7C}"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297990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FB232-1826-4249-A4C3-75D3B2FAFD7C}"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1399113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FB232-1826-4249-A4C3-75D3B2FAFD7C}"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545448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FB232-1826-4249-A4C3-75D3B2FAFD7C}"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56CE5-AC05-4076-8B1C-C4A1DEAD3734}" type="slidenum">
              <a:rPr lang="en-GB" smtClean="0"/>
              <a:t>‹#›</a:t>
            </a:fld>
            <a:endParaRPr lang="en-GB"/>
          </a:p>
        </p:txBody>
      </p:sp>
    </p:spTree>
    <p:extLst>
      <p:ext uri="{BB962C8B-B14F-4D97-AF65-F5344CB8AC3E}">
        <p14:creationId xmlns:p14="http://schemas.microsoft.com/office/powerpoint/2010/main" val="283073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FB232-1826-4249-A4C3-75D3B2FAFD7C}" type="datetimeFigureOut">
              <a:rPr lang="en-GB" smtClean="0"/>
              <a:t>02/04/2020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56CE5-AC05-4076-8B1C-C4A1DEAD3734}" type="slidenum">
              <a:rPr lang="en-GB" smtClean="0"/>
              <a:t>‹#›</a:t>
            </a:fld>
            <a:endParaRPr lang="en-GB"/>
          </a:p>
        </p:txBody>
      </p:sp>
    </p:spTree>
    <p:extLst>
      <p:ext uri="{BB962C8B-B14F-4D97-AF65-F5344CB8AC3E}">
        <p14:creationId xmlns:p14="http://schemas.microsoft.com/office/powerpoint/2010/main" val="2842434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CLASSIFICATION OF </a:t>
            </a:r>
            <a:r>
              <a:rPr lang="en-US" b="1" dirty="0" smtClean="0"/>
              <a:t>QUESTIONS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975526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Extended </a:t>
            </a:r>
            <a:r>
              <a:rPr lang="en-US" b="1" dirty="0" smtClean="0"/>
              <a:t>Questions</a:t>
            </a:r>
            <a:endParaRPr lang="en-GB" dirty="0"/>
          </a:p>
        </p:txBody>
      </p:sp>
      <p:sp>
        <p:nvSpPr>
          <p:cNvPr id="3" name="Content Placeholder 2"/>
          <p:cNvSpPr>
            <a:spLocks noGrp="1"/>
          </p:cNvSpPr>
          <p:nvPr>
            <p:ph idx="1"/>
          </p:nvPr>
        </p:nvSpPr>
        <p:spPr/>
        <p:txBody>
          <a:bodyPr>
            <a:normAutofit/>
          </a:bodyPr>
          <a:lstStyle/>
          <a:p>
            <a:r>
              <a:rPr lang="en-US" sz="4400" dirty="0"/>
              <a:t>These questions comprise two or more parts and related to each other. In these questions students have freedom to select and organize the response at his or will.  </a:t>
            </a:r>
            <a:endParaRPr lang="en-GB" sz="4400" dirty="0"/>
          </a:p>
        </p:txBody>
      </p:sp>
    </p:spTree>
    <p:extLst>
      <p:ext uri="{BB962C8B-B14F-4D97-AF65-F5344CB8AC3E}">
        <p14:creationId xmlns:p14="http://schemas.microsoft.com/office/powerpoint/2010/main" val="885850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Suggestions for formulation Essay type </a:t>
            </a:r>
            <a:r>
              <a:rPr lang="en-US" b="1" dirty="0" smtClean="0"/>
              <a:t>questions</a:t>
            </a:r>
            <a:endParaRPr lang="en-GB" dirty="0"/>
          </a:p>
        </p:txBody>
      </p:sp>
      <p:sp>
        <p:nvSpPr>
          <p:cNvPr id="3" name="Content Placeholder 2"/>
          <p:cNvSpPr>
            <a:spLocks noGrp="1"/>
          </p:cNvSpPr>
          <p:nvPr>
            <p:ph idx="1"/>
          </p:nvPr>
        </p:nvSpPr>
        <p:spPr>
          <a:xfrm>
            <a:off x="179512" y="1600200"/>
            <a:ext cx="8856984" cy="5141168"/>
          </a:xfrm>
        </p:spPr>
        <p:txBody>
          <a:bodyPr>
            <a:normAutofit/>
          </a:bodyPr>
          <a:lstStyle/>
          <a:p>
            <a:pPr marL="514350" lvl="0" indent="-514350">
              <a:buFont typeface="+mj-lt"/>
              <a:buAutoNum type="arabicPeriod"/>
            </a:pPr>
            <a:r>
              <a:rPr lang="en-US" sz="4000" dirty="0"/>
              <a:t>All parts of a question should be related to one topic only.</a:t>
            </a:r>
            <a:endParaRPr lang="en-GB" sz="4000" dirty="0"/>
          </a:p>
          <a:p>
            <a:pPr marL="514350" lvl="0" indent="-514350">
              <a:buFont typeface="+mj-lt"/>
              <a:buAutoNum type="arabicPeriod"/>
            </a:pPr>
            <a:r>
              <a:rPr lang="en-US" sz="4000" dirty="0"/>
              <a:t>Logical sequence in parts of question</a:t>
            </a:r>
            <a:endParaRPr lang="en-GB" sz="4000" dirty="0"/>
          </a:p>
          <a:p>
            <a:pPr marL="514350" lvl="0" indent="-514350">
              <a:buFont typeface="+mj-lt"/>
              <a:buAutoNum type="arabicPeriod"/>
            </a:pPr>
            <a:r>
              <a:rPr lang="en-US" sz="4000" dirty="0"/>
              <a:t>Importance of every part be reflected through its weightage</a:t>
            </a:r>
            <a:endParaRPr lang="en-GB" sz="4000" dirty="0"/>
          </a:p>
          <a:p>
            <a:pPr marL="514350" lvl="0" indent="-514350">
              <a:buFont typeface="+mj-lt"/>
              <a:buAutoNum type="arabicPeriod"/>
            </a:pPr>
            <a:r>
              <a:rPr lang="en-US" sz="4000" dirty="0"/>
              <a:t>Length of expected answer of all questions should be similar</a:t>
            </a:r>
            <a:r>
              <a:rPr lang="en-US" sz="4000" dirty="0" smtClean="0"/>
              <a:t>.</a:t>
            </a:r>
            <a:endParaRPr lang="en-GB" sz="4000" dirty="0"/>
          </a:p>
        </p:txBody>
      </p:sp>
    </p:spTree>
    <p:extLst>
      <p:ext uri="{BB962C8B-B14F-4D97-AF65-F5344CB8AC3E}">
        <p14:creationId xmlns:p14="http://schemas.microsoft.com/office/powerpoint/2010/main" val="2018134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a:bodyPr>
          <a:lstStyle/>
          <a:p>
            <a:r>
              <a:rPr lang="en-US" b="1" dirty="0"/>
              <a:t>Examples </a:t>
            </a:r>
            <a:endParaRPr lang="en-GB" dirty="0"/>
          </a:p>
        </p:txBody>
      </p:sp>
      <p:sp>
        <p:nvSpPr>
          <p:cNvPr id="3" name="Content Placeholder 2"/>
          <p:cNvSpPr>
            <a:spLocks noGrp="1"/>
          </p:cNvSpPr>
          <p:nvPr>
            <p:ph idx="1"/>
          </p:nvPr>
        </p:nvSpPr>
        <p:spPr>
          <a:xfrm>
            <a:off x="179512" y="692696"/>
            <a:ext cx="8964488" cy="5904656"/>
          </a:xfrm>
        </p:spPr>
        <p:txBody>
          <a:bodyPr>
            <a:noAutofit/>
          </a:bodyPr>
          <a:lstStyle/>
          <a:p>
            <a:pPr marL="361950" lvl="0" indent="-361950">
              <a:buFont typeface="+mj-lt"/>
              <a:buAutoNum type="arabicPeriod"/>
            </a:pPr>
            <a:r>
              <a:rPr lang="en-US" sz="4000" dirty="0"/>
              <a:t>Define producers? Explain their function in food chain? Describe their significance for the environment?</a:t>
            </a:r>
            <a:endParaRPr lang="en-GB" sz="4000" dirty="0"/>
          </a:p>
          <a:p>
            <a:pPr marL="361950" lvl="0" indent="-361950">
              <a:buFont typeface="+mj-lt"/>
              <a:buAutoNum type="arabicPeriod"/>
            </a:pPr>
            <a:r>
              <a:rPr lang="en-US" sz="4000" dirty="0"/>
              <a:t>Describe factors responsible for Pakistan Movement? Discus role of All India Muslim League in making of Pakistan?</a:t>
            </a:r>
            <a:endParaRPr lang="en-GB" sz="4000" dirty="0"/>
          </a:p>
          <a:p>
            <a:pPr marL="361950" lvl="0" indent="-361950">
              <a:buFont typeface="+mj-lt"/>
              <a:buAutoNum type="arabicPeriod"/>
            </a:pPr>
            <a:r>
              <a:rPr lang="en-US" sz="4000" dirty="0"/>
              <a:t>Define Environment? Discus its major components? Explain their inter-relationship</a:t>
            </a:r>
            <a:r>
              <a:rPr lang="en-US" sz="4000" dirty="0" smtClean="0"/>
              <a:t>?</a:t>
            </a:r>
            <a:endParaRPr lang="en-GB" sz="4000" dirty="0"/>
          </a:p>
        </p:txBody>
      </p:sp>
    </p:spTree>
    <p:extLst>
      <p:ext uri="{BB962C8B-B14F-4D97-AF65-F5344CB8AC3E}">
        <p14:creationId xmlns:p14="http://schemas.microsoft.com/office/powerpoint/2010/main" val="1656349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a:bodyPr>
          <a:lstStyle/>
          <a:p>
            <a:r>
              <a:rPr lang="en-US" b="1" dirty="0"/>
              <a:t>OBJECTIVE TYPE </a:t>
            </a:r>
            <a:r>
              <a:rPr lang="en-US" b="1" dirty="0" smtClean="0"/>
              <a:t>QUESTIONS</a:t>
            </a:r>
            <a:endParaRPr lang="en-GB" dirty="0"/>
          </a:p>
        </p:txBody>
      </p:sp>
      <p:sp>
        <p:nvSpPr>
          <p:cNvPr id="3" name="Content Placeholder 2"/>
          <p:cNvSpPr>
            <a:spLocks noGrp="1"/>
          </p:cNvSpPr>
          <p:nvPr>
            <p:ph idx="1"/>
          </p:nvPr>
        </p:nvSpPr>
        <p:spPr>
          <a:xfrm>
            <a:off x="179512" y="836712"/>
            <a:ext cx="8856984" cy="5904656"/>
          </a:xfrm>
        </p:spPr>
        <p:txBody>
          <a:bodyPr>
            <a:normAutofit fontScale="92500" lnSpcReduction="10000"/>
          </a:bodyPr>
          <a:lstStyle/>
          <a:p>
            <a:r>
              <a:rPr lang="en-US" b="1" dirty="0"/>
              <a:t>Purposes</a:t>
            </a:r>
            <a:endParaRPr lang="en-GB" dirty="0"/>
          </a:p>
          <a:p>
            <a:r>
              <a:rPr lang="en-US" dirty="0"/>
              <a:t>1. Used to assess all levels of cognitive domain</a:t>
            </a:r>
            <a:endParaRPr lang="en-GB" dirty="0"/>
          </a:p>
          <a:p>
            <a:r>
              <a:rPr lang="en-US" dirty="0"/>
              <a:t>2. To cover whole curriculum</a:t>
            </a:r>
            <a:endParaRPr lang="en-GB" dirty="0"/>
          </a:p>
          <a:p>
            <a:r>
              <a:rPr lang="en-US" dirty="0"/>
              <a:t>3. Brings reliability in assessment</a:t>
            </a:r>
            <a:endParaRPr lang="en-GB" dirty="0"/>
          </a:p>
          <a:p>
            <a:r>
              <a:rPr lang="en-US" dirty="0"/>
              <a:t>4. Discourages memorization</a:t>
            </a:r>
            <a:endParaRPr lang="en-GB" dirty="0"/>
          </a:p>
          <a:p>
            <a:r>
              <a:rPr lang="en-US" dirty="0"/>
              <a:t>5. Covers weakness of writing skill</a:t>
            </a:r>
            <a:endParaRPr lang="en-GB" dirty="0"/>
          </a:p>
          <a:p>
            <a:r>
              <a:rPr lang="en-US" dirty="0"/>
              <a:t>6. Emphasizes more on reading and thinking instead of writing</a:t>
            </a:r>
            <a:endParaRPr lang="en-GB" dirty="0"/>
          </a:p>
          <a:p>
            <a:r>
              <a:rPr lang="en-US" dirty="0"/>
              <a:t>7. Student is compelled to prepare whole curriculum not selective reading</a:t>
            </a:r>
            <a:endParaRPr lang="en-GB" dirty="0"/>
          </a:p>
          <a:p>
            <a:r>
              <a:rPr lang="en-US" dirty="0"/>
              <a:t>8. No bias of examiner</a:t>
            </a:r>
            <a:endParaRPr lang="en-GB" dirty="0"/>
          </a:p>
          <a:p>
            <a:r>
              <a:rPr lang="en-US" dirty="0"/>
              <a:t>9. Consistency in marking</a:t>
            </a:r>
            <a:endParaRPr lang="en-GB" dirty="0"/>
          </a:p>
        </p:txBody>
      </p:sp>
    </p:spTree>
    <p:extLst>
      <p:ext uri="{BB962C8B-B14F-4D97-AF65-F5344CB8AC3E}">
        <p14:creationId xmlns:p14="http://schemas.microsoft.com/office/powerpoint/2010/main" val="248022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Weaknesses of Objective type </a:t>
            </a:r>
            <a:r>
              <a:rPr lang="en-US" b="1" dirty="0" smtClean="0"/>
              <a:t>questions</a:t>
            </a:r>
            <a:endParaRPr lang="en-GB" dirty="0"/>
          </a:p>
        </p:txBody>
      </p:sp>
      <p:sp>
        <p:nvSpPr>
          <p:cNvPr id="3" name="Content Placeholder 2"/>
          <p:cNvSpPr>
            <a:spLocks noGrp="1"/>
          </p:cNvSpPr>
          <p:nvPr>
            <p:ph idx="1"/>
          </p:nvPr>
        </p:nvSpPr>
        <p:spPr>
          <a:xfrm>
            <a:off x="179512" y="1600200"/>
            <a:ext cx="8784976" cy="5257800"/>
          </a:xfrm>
        </p:spPr>
        <p:txBody>
          <a:bodyPr>
            <a:noAutofit/>
          </a:bodyPr>
          <a:lstStyle/>
          <a:p>
            <a:pPr marL="514350" lvl="0" indent="-514350">
              <a:buFont typeface="+mj-lt"/>
              <a:buAutoNum type="arabicPeriod"/>
            </a:pPr>
            <a:r>
              <a:rPr lang="en-US" sz="4000" dirty="0"/>
              <a:t>These types of questions cannot measure skill in describing and organization of the material.</a:t>
            </a:r>
            <a:endParaRPr lang="en-GB" sz="4000" dirty="0"/>
          </a:p>
          <a:p>
            <a:pPr marL="514350" lvl="0" indent="-514350">
              <a:buFont typeface="+mj-lt"/>
              <a:buAutoNum type="arabicPeriod"/>
            </a:pPr>
            <a:r>
              <a:rPr lang="en-US" sz="4000" dirty="0"/>
              <a:t>Only one aspect is addressed there all levels cannot be assessed.</a:t>
            </a:r>
            <a:endParaRPr lang="en-GB" sz="4000" dirty="0"/>
          </a:p>
          <a:p>
            <a:pPr marL="514350" lvl="0" indent="-514350">
              <a:buFont typeface="+mj-lt"/>
              <a:buAutoNum type="arabicPeriod"/>
            </a:pPr>
            <a:r>
              <a:rPr lang="en-US" sz="4000" dirty="0"/>
              <a:t>To prepare paper is more time consuming.</a:t>
            </a:r>
            <a:endParaRPr lang="en-GB" sz="4000" dirty="0"/>
          </a:p>
          <a:p>
            <a:pPr marL="514350" lvl="0" indent="-514350">
              <a:buFont typeface="+mj-lt"/>
              <a:buAutoNum type="arabicPeriod"/>
            </a:pPr>
            <a:r>
              <a:rPr lang="en-US" sz="4000" dirty="0"/>
              <a:t>Student can make use of guess works</a:t>
            </a:r>
            <a:r>
              <a:rPr lang="en-US" sz="4000" dirty="0" smtClean="0"/>
              <a:t>.</a:t>
            </a:r>
            <a:endParaRPr lang="en-GB" sz="4000" dirty="0"/>
          </a:p>
        </p:txBody>
      </p:sp>
    </p:spTree>
    <p:extLst>
      <p:ext uri="{BB962C8B-B14F-4D97-AF65-F5344CB8AC3E}">
        <p14:creationId xmlns:p14="http://schemas.microsoft.com/office/powerpoint/2010/main" val="367121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US" b="1" dirty="0"/>
              <a:t>Method to improve objective type </a:t>
            </a:r>
            <a:r>
              <a:rPr lang="en-US" b="1" dirty="0" smtClean="0"/>
              <a:t>questions</a:t>
            </a:r>
            <a:endParaRPr lang="en-GB" dirty="0"/>
          </a:p>
        </p:txBody>
      </p:sp>
      <p:sp>
        <p:nvSpPr>
          <p:cNvPr id="3" name="Content Placeholder 2"/>
          <p:cNvSpPr>
            <a:spLocks noGrp="1"/>
          </p:cNvSpPr>
          <p:nvPr>
            <p:ph idx="1"/>
          </p:nvPr>
        </p:nvSpPr>
        <p:spPr>
          <a:xfrm>
            <a:off x="179512" y="1412776"/>
            <a:ext cx="8784976" cy="5257800"/>
          </a:xfrm>
        </p:spPr>
        <p:txBody>
          <a:bodyPr>
            <a:noAutofit/>
          </a:bodyPr>
          <a:lstStyle/>
          <a:p>
            <a:pPr marL="514350" lvl="0" indent="-514350">
              <a:buFont typeface="+mj-lt"/>
              <a:buAutoNum type="arabicPeriod"/>
            </a:pPr>
            <a:r>
              <a:rPr lang="en-US" sz="4000" dirty="0"/>
              <a:t>To discourage guessing minus marking can be used.</a:t>
            </a:r>
            <a:endParaRPr lang="en-GB" sz="4000" dirty="0"/>
          </a:p>
          <a:p>
            <a:pPr marL="514350" lvl="0" indent="-514350">
              <a:buFont typeface="+mj-lt"/>
              <a:buAutoNum type="arabicPeriod"/>
            </a:pPr>
            <a:r>
              <a:rPr lang="en-US" sz="4000" dirty="0"/>
              <a:t>Use these items where appropriate</a:t>
            </a:r>
            <a:endParaRPr lang="en-GB" sz="4000" dirty="0"/>
          </a:p>
          <a:p>
            <a:pPr marL="514350" lvl="0" indent="-514350">
              <a:buFont typeface="+mj-lt"/>
              <a:buAutoNum type="arabicPeriod"/>
            </a:pPr>
            <a:r>
              <a:rPr lang="en-US" sz="4000" dirty="0"/>
              <a:t>Require skilled teacher</a:t>
            </a:r>
            <a:endParaRPr lang="en-GB" sz="4000" dirty="0"/>
          </a:p>
          <a:p>
            <a:pPr marL="514350" lvl="0" indent="-514350">
              <a:buFont typeface="+mj-lt"/>
              <a:buAutoNum type="arabicPeriod"/>
            </a:pPr>
            <a:r>
              <a:rPr lang="en-US" sz="4000" dirty="0"/>
              <a:t>Pretesting should be done and difficulty level and discriminatory power should be determined before use. </a:t>
            </a:r>
            <a:endParaRPr lang="en-GB" sz="4000" dirty="0"/>
          </a:p>
        </p:txBody>
      </p:sp>
    </p:spTree>
    <p:extLst>
      <p:ext uri="{BB962C8B-B14F-4D97-AF65-F5344CB8AC3E}">
        <p14:creationId xmlns:p14="http://schemas.microsoft.com/office/powerpoint/2010/main" val="1525555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normAutofit fontScale="90000"/>
          </a:bodyPr>
          <a:lstStyle/>
          <a:p>
            <a:r>
              <a:rPr lang="en-US" b="1" dirty="0"/>
              <a:t>Principles of formulating Objective type </a:t>
            </a:r>
            <a:r>
              <a:rPr lang="en-US" b="1" dirty="0" smtClean="0"/>
              <a:t>questions</a:t>
            </a:r>
            <a:endParaRPr lang="en-GB" dirty="0"/>
          </a:p>
        </p:txBody>
      </p:sp>
      <p:sp>
        <p:nvSpPr>
          <p:cNvPr id="3" name="Content Placeholder 2"/>
          <p:cNvSpPr>
            <a:spLocks noGrp="1"/>
          </p:cNvSpPr>
          <p:nvPr>
            <p:ph idx="1"/>
          </p:nvPr>
        </p:nvSpPr>
        <p:spPr>
          <a:xfrm>
            <a:off x="107504" y="1268760"/>
            <a:ext cx="8928992" cy="5589240"/>
          </a:xfrm>
        </p:spPr>
        <p:txBody>
          <a:bodyPr>
            <a:normAutofit fontScale="92500" lnSpcReduction="20000"/>
          </a:bodyPr>
          <a:lstStyle/>
          <a:p>
            <a:pPr marL="361950" lvl="0" indent="-361950">
              <a:buFont typeface="+mj-lt"/>
              <a:buAutoNum type="arabicPeriod"/>
            </a:pPr>
            <a:r>
              <a:rPr lang="en-US" dirty="0"/>
              <a:t>Review of aims &amp; objectives and course contents</a:t>
            </a:r>
            <a:endParaRPr lang="en-GB" dirty="0"/>
          </a:p>
          <a:p>
            <a:pPr marL="361950" lvl="0" indent="-361950">
              <a:buFont typeface="+mj-lt"/>
              <a:buAutoNum type="arabicPeriod"/>
            </a:pPr>
            <a:r>
              <a:rPr lang="en-US" dirty="0"/>
              <a:t>Selection of type of question to achieve objectives</a:t>
            </a:r>
            <a:endParaRPr lang="en-GB" dirty="0"/>
          </a:p>
          <a:p>
            <a:pPr marL="361950" lvl="0" indent="-361950">
              <a:buFont typeface="+mj-lt"/>
              <a:buAutoNum type="arabicPeriod"/>
            </a:pPr>
            <a:r>
              <a:rPr lang="en-US" dirty="0"/>
              <a:t>Use easy language without any ambiguity </a:t>
            </a:r>
            <a:endParaRPr lang="en-GB" dirty="0"/>
          </a:p>
          <a:p>
            <a:pPr marL="361950" lvl="0" indent="-361950">
              <a:buFont typeface="+mj-lt"/>
              <a:buAutoNum type="arabicPeriod"/>
            </a:pPr>
            <a:r>
              <a:rPr lang="en-US" dirty="0"/>
              <a:t>Question statement should not have any indication towards answer</a:t>
            </a:r>
            <a:endParaRPr lang="en-GB" dirty="0"/>
          </a:p>
          <a:p>
            <a:pPr marL="361950" lvl="0" indent="-361950">
              <a:buFont typeface="+mj-lt"/>
              <a:buAutoNum type="arabicPeriod"/>
            </a:pPr>
            <a:r>
              <a:rPr lang="en-US" dirty="0"/>
              <a:t>In </a:t>
            </a:r>
            <a:r>
              <a:rPr lang="en-US" dirty="0" err="1"/>
              <a:t>MCQs</a:t>
            </a:r>
            <a:r>
              <a:rPr lang="en-US" dirty="0"/>
              <a:t> there should be clear distinction between answer and distracters</a:t>
            </a:r>
            <a:endParaRPr lang="en-GB" dirty="0"/>
          </a:p>
          <a:p>
            <a:pPr marL="361950" lvl="0" indent="-361950">
              <a:buFont typeface="+mj-lt"/>
              <a:buAutoNum type="arabicPeriod"/>
            </a:pPr>
            <a:r>
              <a:rPr lang="en-US" dirty="0"/>
              <a:t>Long statement of questions should be avoided</a:t>
            </a:r>
            <a:endParaRPr lang="en-GB" dirty="0"/>
          </a:p>
          <a:p>
            <a:pPr marL="361950" lvl="0" indent="-361950">
              <a:buFont typeface="+mj-lt"/>
              <a:buAutoNum type="arabicPeriod"/>
            </a:pPr>
            <a:r>
              <a:rPr lang="en-US" dirty="0"/>
              <a:t>Prepare key before marking</a:t>
            </a:r>
            <a:endParaRPr lang="en-GB" dirty="0"/>
          </a:p>
          <a:p>
            <a:pPr marL="361950" lvl="0" indent="-361950">
              <a:buFont typeface="+mj-lt"/>
              <a:buAutoNum type="arabicPeriod"/>
            </a:pPr>
            <a:r>
              <a:rPr lang="en-US" dirty="0"/>
              <a:t>Pilot testing of questions is essential</a:t>
            </a:r>
            <a:endParaRPr lang="en-GB" dirty="0"/>
          </a:p>
          <a:p>
            <a:pPr marL="361950" lvl="0" indent="-361950">
              <a:buFont typeface="+mj-lt"/>
              <a:buAutoNum type="arabicPeriod"/>
            </a:pPr>
            <a:r>
              <a:rPr lang="en-US" dirty="0"/>
              <a:t>Difficulty level of questions should be considered- mental level and </a:t>
            </a:r>
            <a:r>
              <a:rPr lang="en-US" dirty="0" smtClean="0"/>
              <a:t>class</a:t>
            </a:r>
            <a:endParaRPr lang="en-GB" dirty="0"/>
          </a:p>
        </p:txBody>
      </p:sp>
    </p:spTree>
    <p:extLst>
      <p:ext uri="{BB962C8B-B14F-4D97-AF65-F5344CB8AC3E}">
        <p14:creationId xmlns:p14="http://schemas.microsoft.com/office/powerpoint/2010/main" val="4058760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fontScale="90000"/>
          </a:bodyPr>
          <a:lstStyle/>
          <a:p>
            <a:r>
              <a:rPr lang="en-US" b="1" dirty="0"/>
              <a:t>Forms of Objective Type </a:t>
            </a:r>
            <a:r>
              <a:rPr lang="en-US" b="1" dirty="0" smtClean="0"/>
              <a:t>Questions</a:t>
            </a:r>
            <a:endParaRPr lang="en-GB" dirty="0"/>
          </a:p>
        </p:txBody>
      </p:sp>
      <p:sp>
        <p:nvSpPr>
          <p:cNvPr id="3" name="Content Placeholder 2"/>
          <p:cNvSpPr>
            <a:spLocks noGrp="1"/>
          </p:cNvSpPr>
          <p:nvPr>
            <p:ph idx="1"/>
          </p:nvPr>
        </p:nvSpPr>
        <p:spPr>
          <a:xfrm>
            <a:off x="179512" y="908720"/>
            <a:ext cx="8784976" cy="5760640"/>
          </a:xfrm>
        </p:spPr>
        <p:txBody>
          <a:bodyPr/>
          <a:lstStyle/>
          <a:p>
            <a:pPr lvl="0"/>
            <a:r>
              <a:rPr lang="en-US" b="1" dirty="0"/>
              <a:t>Alternate Response Questions</a:t>
            </a:r>
            <a:endParaRPr lang="en-GB" dirty="0"/>
          </a:p>
          <a:p>
            <a:pPr marL="0" indent="0">
              <a:buNone/>
            </a:pPr>
            <a:r>
              <a:rPr lang="en-US" sz="4000" dirty="0"/>
              <a:t>In these questions student is supposed to identify statement from the given alternatives as “True” or “False”. These questions are appropriate for primary level but not for secondary level. While formulating this type of questions following important points are to be kept in mind</a:t>
            </a:r>
            <a:r>
              <a:rPr lang="en-US" sz="4000" dirty="0" smtClean="0"/>
              <a:t>:</a:t>
            </a:r>
            <a:endParaRPr lang="en-GB" sz="4000" dirty="0"/>
          </a:p>
        </p:txBody>
      </p:sp>
    </p:spTree>
    <p:extLst>
      <p:ext uri="{BB962C8B-B14F-4D97-AF65-F5344CB8AC3E}">
        <p14:creationId xmlns:p14="http://schemas.microsoft.com/office/powerpoint/2010/main" val="537471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22114"/>
          </a:xfrm>
        </p:spPr>
        <p:txBody>
          <a:bodyPr/>
          <a:lstStyle/>
          <a:p>
            <a:r>
              <a:rPr lang="en-US" dirty="0" smtClean="0"/>
              <a:t>Important Points </a:t>
            </a:r>
            <a:endParaRPr lang="en-GB" dirty="0"/>
          </a:p>
        </p:txBody>
      </p:sp>
      <p:sp>
        <p:nvSpPr>
          <p:cNvPr id="3" name="Content Placeholder 2"/>
          <p:cNvSpPr>
            <a:spLocks noGrp="1"/>
          </p:cNvSpPr>
          <p:nvPr>
            <p:ph idx="1"/>
          </p:nvPr>
        </p:nvSpPr>
        <p:spPr>
          <a:xfrm>
            <a:off x="179512" y="1052736"/>
            <a:ext cx="8784976" cy="5688632"/>
          </a:xfrm>
        </p:spPr>
        <p:txBody>
          <a:bodyPr>
            <a:normAutofit/>
          </a:bodyPr>
          <a:lstStyle/>
          <a:p>
            <a:pPr marL="514350" lvl="0" indent="-514350">
              <a:buFont typeface="+mj-lt"/>
              <a:buAutoNum type="alphaLcPeriod"/>
            </a:pPr>
            <a:r>
              <a:rPr lang="en-US" sz="3600" dirty="0"/>
              <a:t>Statement of question should be brief.</a:t>
            </a:r>
            <a:endParaRPr lang="en-GB" sz="3600" dirty="0"/>
          </a:p>
          <a:p>
            <a:pPr marL="514350" lvl="0" indent="-514350">
              <a:buFont typeface="+mj-lt"/>
              <a:buAutoNum type="alphaLcPeriod"/>
            </a:pPr>
            <a:r>
              <a:rPr lang="en-US" sz="3600" dirty="0"/>
              <a:t>Question should focus one idea only.</a:t>
            </a:r>
            <a:endParaRPr lang="en-GB" sz="3600" dirty="0"/>
          </a:p>
          <a:p>
            <a:pPr marL="514350" lvl="0" indent="-514350">
              <a:buFont typeface="+mj-lt"/>
              <a:buAutoNum type="alphaLcPeriod"/>
            </a:pPr>
            <a:r>
              <a:rPr lang="en-US" sz="3600" dirty="0"/>
              <a:t>Statement should be either True or False.</a:t>
            </a:r>
            <a:endParaRPr lang="en-GB" sz="3600" dirty="0"/>
          </a:p>
          <a:p>
            <a:pPr marL="514350" lvl="0" indent="-514350">
              <a:buFont typeface="+mj-lt"/>
              <a:buAutoNum type="alphaLcPeriod"/>
            </a:pPr>
            <a:r>
              <a:rPr lang="en-US" sz="3600" dirty="0"/>
              <a:t>Sentences from textbook should not be used as statements.</a:t>
            </a:r>
            <a:endParaRPr lang="en-GB" sz="3600" dirty="0"/>
          </a:p>
          <a:p>
            <a:pPr marL="514350" lvl="0" indent="-514350">
              <a:buFont typeface="+mj-lt"/>
              <a:buAutoNum type="alphaLcPeriod"/>
            </a:pPr>
            <a:r>
              <a:rPr lang="en-US" sz="3600" dirty="0"/>
              <a:t>Statements of common understanding should be avoided.</a:t>
            </a:r>
            <a:endParaRPr lang="en-GB" sz="3600" dirty="0"/>
          </a:p>
          <a:p>
            <a:pPr marL="514350" lvl="0" indent="-514350">
              <a:buFont typeface="+mj-lt"/>
              <a:buAutoNum type="alphaLcPeriod"/>
            </a:pPr>
            <a:r>
              <a:rPr lang="en-US" sz="3600" dirty="0"/>
              <a:t> Statement of one question should not lead to answer of other question</a:t>
            </a:r>
            <a:r>
              <a:rPr lang="en-US" sz="3600" dirty="0" smtClean="0"/>
              <a:t>.</a:t>
            </a:r>
            <a:endParaRPr lang="en-GB" sz="3600" dirty="0"/>
          </a:p>
        </p:txBody>
      </p:sp>
    </p:spTree>
    <p:extLst>
      <p:ext uri="{BB962C8B-B14F-4D97-AF65-F5344CB8AC3E}">
        <p14:creationId xmlns:p14="http://schemas.microsoft.com/office/powerpoint/2010/main" val="301585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normAutofit/>
          </a:bodyPr>
          <a:lstStyle/>
          <a:p>
            <a:r>
              <a:rPr lang="en-US" dirty="0" smtClean="0"/>
              <a:t>Examples</a:t>
            </a:r>
            <a:endParaRPr lang="en-GB" dirty="0"/>
          </a:p>
        </p:txBody>
      </p:sp>
      <p:sp>
        <p:nvSpPr>
          <p:cNvPr id="3" name="Content Placeholder 2"/>
          <p:cNvSpPr>
            <a:spLocks noGrp="1"/>
          </p:cNvSpPr>
          <p:nvPr>
            <p:ph idx="1"/>
          </p:nvPr>
        </p:nvSpPr>
        <p:spPr>
          <a:xfrm>
            <a:off x="179512" y="980728"/>
            <a:ext cx="8784976" cy="5688632"/>
          </a:xfrm>
        </p:spPr>
        <p:txBody>
          <a:bodyPr>
            <a:normAutofit/>
          </a:bodyPr>
          <a:lstStyle/>
          <a:p>
            <a:pPr marL="571500" lvl="0" indent="-571500">
              <a:buFont typeface="+mj-lt"/>
              <a:buAutoNum type="romanLcPeriod"/>
            </a:pPr>
            <a:r>
              <a:rPr lang="en-US" sz="4400" b="1" dirty="0"/>
              <a:t>Completion Questions</a:t>
            </a:r>
            <a:endParaRPr lang="en-GB" sz="4400" dirty="0"/>
          </a:p>
          <a:p>
            <a:pPr marL="571500" lvl="0" indent="-571500">
              <a:buFont typeface="+mj-lt"/>
              <a:buAutoNum type="romanLcPeriod"/>
            </a:pPr>
            <a:r>
              <a:rPr lang="en-US" sz="4400" b="1" dirty="0"/>
              <a:t>Rewrite Questions</a:t>
            </a:r>
            <a:endParaRPr lang="en-GB" sz="4400" dirty="0"/>
          </a:p>
          <a:p>
            <a:pPr marL="571500" lvl="0" indent="-571500">
              <a:buFont typeface="+mj-lt"/>
              <a:buAutoNum type="romanLcPeriod"/>
            </a:pPr>
            <a:r>
              <a:rPr lang="en-US" sz="4400" b="1" dirty="0"/>
              <a:t>Matching Questions</a:t>
            </a:r>
            <a:endParaRPr lang="en-GB" sz="4400" dirty="0"/>
          </a:p>
          <a:p>
            <a:pPr marL="571500" lvl="0" indent="-571500">
              <a:buFont typeface="+mj-lt"/>
              <a:buAutoNum type="romanLcPeriod"/>
            </a:pPr>
            <a:r>
              <a:rPr lang="en-US" sz="4400" b="1" dirty="0"/>
              <a:t>Multiple Choice Questions</a:t>
            </a:r>
            <a:endParaRPr lang="en-GB" sz="4400" dirty="0"/>
          </a:p>
          <a:p>
            <a:pPr marL="571500" lvl="0" indent="-571500">
              <a:buFont typeface="+mj-lt"/>
              <a:buAutoNum type="romanLcPeriod"/>
            </a:pPr>
            <a:r>
              <a:rPr lang="en-US" sz="4400" b="1" dirty="0"/>
              <a:t>Structured Questions</a:t>
            </a:r>
            <a:endParaRPr lang="en-GB" sz="4400" dirty="0"/>
          </a:p>
          <a:p>
            <a:pPr marL="571500" indent="-571500">
              <a:buFont typeface="+mj-lt"/>
              <a:buAutoNum type="romanLcPeriod"/>
            </a:pPr>
            <a:r>
              <a:rPr lang="en-US" sz="4400" b="1" dirty="0"/>
              <a:t>Short Answer Questions</a:t>
            </a:r>
            <a:endParaRPr lang="en-GB" sz="4400" dirty="0"/>
          </a:p>
        </p:txBody>
      </p:sp>
    </p:spTree>
    <p:extLst>
      <p:ext uri="{BB962C8B-B14F-4D97-AF65-F5344CB8AC3E}">
        <p14:creationId xmlns:p14="http://schemas.microsoft.com/office/powerpoint/2010/main" val="3397713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CLASSIFICATION OF </a:t>
            </a:r>
            <a:r>
              <a:rPr lang="en-US" b="1" dirty="0" smtClean="0"/>
              <a:t>QUESTIONS</a:t>
            </a:r>
            <a:endParaRPr lang="en-GB" dirty="0"/>
          </a:p>
        </p:txBody>
      </p:sp>
      <p:sp>
        <p:nvSpPr>
          <p:cNvPr id="3" name="Content Placeholder 2"/>
          <p:cNvSpPr>
            <a:spLocks noGrp="1"/>
          </p:cNvSpPr>
          <p:nvPr>
            <p:ph idx="1"/>
          </p:nvPr>
        </p:nvSpPr>
        <p:spPr>
          <a:xfrm>
            <a:off x="179512" y="1600200"/>
            <a:ext cx="8784976" cy="4525963"/>
          </a:xfrm>
        </p:spPr>
        <p:txBody>
          <a:bodyPr>
            <a:normAutofit/>
          </a:bodyPr>
          <a:lstStyle/>
          <a:p>
            <a:r>
              <a:rPr lang="en-US" sz="4800" dirty="0"/>
              <a:t>Classification with reference to structure</a:t>
            </a:r>
            <a:endParaRPr lang="en-GB" sz="4800" dirty="0"/>
          </a:p>
          <a:p>
            <a:pPr lvl="0"/>
            <a:r>
              <a:rPr lang="en-US" sz="4800" dirty="0"/>
              <a:t>Open ended questions</a:t>
            </a:r>
            <a:endParaRPr lang="en-GB" sz="4800" dirty="0"/>
          </a:p>
          <a:p>
            <a:pPr lvl="0"/>
            <a:r>
              <a:rPr lang="en-US" sz="4800" dirty="0"/>
              <a:t>Closed ended </a:t>
            </a:r>
            <a:r>
              <a:rPr lang="en-US" sz="4800" dirty="0" smtClean="0"/>
              <a:t>questions</a:t>
            </a:r>
            <a:endParaRPr lang="en-GB" sz="4800" dirty="0"/>
          </a:p>
        </p:txBody>
      </p:sp>
    </p:spTree>
    <p:extLst>
      <p:ext uri="{BB962C8B-B14F-4D97-AF65-F5344CB8AC3E}">
        <p14:creationId xmlns:p14="http://schemas.microsoft.com/office/powerpoint/2010/main" val="92643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with reference to character</a:t>
            </a:r>
            <a:endParaRPr lang="en-GB" dirty="0"/>
          </a:p>
        </p:txBody>
      </p:sp>
      <p:sp>
        <p:nvSpPr>
          <p:cNvPr id="3" name="Content Placeholder 2"/>
          <p:cNvSpPr>
            <a:spLocks noGrp="1"/>
          </p:cNvSpPr>
          <p:nvPr>
            <p:ph idx="1"/>
          </p:nvPr>
        </p:nvSpPr>
        <p:spPr>
          <a:xfrm>
            <a:off x="457200" y="1916832"/>
            <a:ext cx="8229600" cy="4209331"/>
          </a:xfrm>
        </p:spPr>
        <p:txBody>
          <a:bodyPr>
            <a:normAutofit/>
          </a:bodyPr>
          <a:lstStyle/>
          <a:p>
            <a:pPr lvl="0"/>
            <a:r>
              <a:rPr lang="en-US" sz="4800" dirty="0" smtClean="0"/>
              <a:t>Subjective </a:t>
            </a:r>
            <a:r>
              <a:rPr lang="en-US" sz="4800" dirty="0"/>
              <a:t>Type questions</a:t>
            </a:r>
            <a:endParaRPr lang="en-GB" sz="4800" dirty="0"/>
          </a:p>
          <a:p>
            <a:pPr lvl="0"/>
            <a:r>
              <a:rPr lang="en-US" sz="4800" dirty="0"/>
              <a:t>Objective type </a:t>
            </a:r>
            <a:r>
              <a:rPr lang="en-US" sz="4800" dirty="0" smtClean="0"/>
              <a:t>questions</a:t>
            </a:r>
            <a:endParaRPr lang="en-GB" sz="4800" dirty="0"/>
          </a:p>
        </p:txBody>
      </p:sp>
    </p:spTree>
    <p:extLst>
      <p:ext uri="{BB962C8B-B14F-4D97-AF65-F5344CB8AC3E}">
        <p14:creationId xmlns:p14="http://schemas.microsoft.com/office/powerpoint/2010/main" val="351848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with reference to answer</a:t>
            </a:r>
            <a:r>
              <a:rPr lang="en-GB" dirty="0" smtClean="0"/>
              <a:t/>
            </a:r>
            <a:br>
              <a:rPr lang="en-GB" dirty="0" smtClean="0"/>
            </a:br>
            <a:endParaRPr lang="en-GB" dirty="0"/>
          </a:p>
        </p:txBody>
      </p:sp>
      <p:sp>
        <p:nvSpPr>
          <p:cNvPr id="3" name="Content Placeholder 2"/>
          <p:cNvSpPr>
            <a:spLocks noGrp="1"/>
          </p:cNvSpPr>
          <p:nvPr>
            <p:ph idx="1"/>
          </p:nvPr>
        </p:nvSpPr>
        <p:spPr>
          <a:xfrm>
            <a:off x="457200" y="2060848"/>
            <a:ext cx="8229600" cy="4065315"/>
          </a:xfrm>
        </p:spPr>
        <p:txBody>
          <a:bodyPr/>
          <a:lstStyle/>
          <a:p>
            <a:pPr lvl="0"/>
            <a:r>
              <a:rPr lang="en-US" sz="5400" dirty="0" smtClean="0"/>
              <a:t>Short </a:t>
            </a:r>
            <a:r>
              <a:rPr lang="en-US" sz="5400" dirty="0"/>
              <a:t>answer questions</a:t>
            </a:r>
            <a:endParaRPr lang="en-GB" sz="5400" dirty="0"/>
          </a:p>
          <a:p>
            <a:pPr lvl="0"/>
            <a:r>
              <a:rPr lang="en-US" sz="5400" dirty="0"/>
              <a:t>Long answer questions</a:t>
            </a:r>
            <a:endParaRPr lang="en-GB" sz="5400" dirty="0"/>
          </a:p>
          <a:p>
            <a:endParaRPr lang="en-GB" dirty="0"/>
          </a:p>
        </p:txBody>
      </p:sp>
    </p:spTree>
    <p:extLst>
      <p:ext uri="{BB962C8B-B14F-4D97-AF65-F5344CB8AC3E}">
        <p14:creationId xmlns:p14="http://schemas.microsoft.com/office/powerpoint/2010/main" val="226900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a:bodyPr>
          <a:lstStyle/>
          <a:p>
            <a:r>
              <a:rPr lang="en-US" b="1" dirty="0"/>
              <a:t>TYPES OF QUESTIONS </a:t>
            </a:r>
            <a:endParaRPr lang="en-GB" dirty="0"/>
          </a:p>
        </p:txBody>
      </p:sp>
      <p:sp>
        <p:nvSpPr>
          <p:cNvPr id="3" name="Content Placeholder 2"/>
          <p:cNvSpPr>
            <a:spLocks noGrp="1"/>
          </p:cNvSpPr>
          <p:nvPr>
            <p:ph idx="1"/>
          </p:nvPr>
        </p:nvSpPr>
        <p:spPr>
          <a:xfrm>
            <a:off x="179512" y="836712"/>
            <a:ext cx="8856984" cy="6021288"/>
          </a:xfrm>
        </p:spPr>
        <p:txBody>
          <a:bodyPr>
            <a:normAutofit lnSpcReduction="10000"/>
          </a:bodyPr>
          <a:lstStyle/>
          <a:p>
            <a:pPr lvl="0"/>
            <a:r>
              <a:rPr lang="en-US" b="1" dirty="0"/>
              <a:t>Subjective Questions</a:t>
            </a:r>
            <a:endParaRPr lang="en-GB" dirty="0"/>
          </a:p>
          <a:p>
            <a:pPr lvl="0"/>
            <a:r>
              <a:rPr lang="en-US" dirty="0"/>
              <a:t>Essay type questions</a:t>
            </a:r>
            <a:endParaRPr lang="en-GB" dirty="0"/>
          </a:p>
          <a:p>
            <a:pPr lvl="0"/>
            <a:r>
              <a:rPr lang="en-US" dirty="0"/>
              <a:t>Extended type questions</a:t>
            </a:r>
            <a:endParaRPr lang="en-GB" dirty="0"/>
          </a:p>
          <a:p>
            <a:pPr lvl="0"/>
            <a:r>
              <a:rPr lang="en-US" b="1" dirty="0"/>
              <a:t>Objective Type </a:t>
            </a:r>
            <a:r>
              <a:rPr lang="en-US" b="1" dirty="0" smtClean="0"/>
              <a:t>Questions</a:t>
            </a:r>
            <a:r>
              <a:rPr lang="en-US" dirty="0"/>
              <a:t/>
            </a:r>
            <a:br>
              <a:rPr lang="en-US" dirty="0"/>
            </a:br>
            <a:r>
              <a:rPr lang="en-US" dirty="0"/>
              <a:t>Alternate response questions</a:t>
            </a:r>
          </a:p>
          <a:p>
            <a:pPr lvl="0"/>
            <a:r>
              <a:rPr lang="en-US" dirty="0"/>
              <a:t>Completion questions</a:t>
            </a:r>
          </a:p>
          <a:p>
            <a:pPr lvl="0"/>
            <a:r>
              <a:rPr lang="en-US" dirty="0"/>
              <a:t>Rewrite questions</a:t>
            </a:r>
          </a:p>
          <a:p>
            <a:pPr lvl="0"/>
            <a:r>
              <a:rPr lang="en-US" dirty="0"/>
              <a:t>Matching </a:t>
            </a:r>
            <a:r>
              <a:rPr lang="en-US" dirty="0" smtClean="0"/>
              <a:t>questions</a:t>
            </a:r>
          </a:p>
          <a:p>
            <a:pPr lvl="0"/>
            <a:r>
              <a:rPr lang="en-US" dirty="0"/>
              <a:t>Multiple choice questions</a:t>
            </a:r>
            <a:endParaRPr lang="en-GB" dirty="0"/>
          </a:p>
          <a:p>
            <a:pPr lvl="0"/>
            <a:r>
              <a:rPr lang="en-US" dirty="0"/>
              <a:t>Structured questions</a:t>
            </a:r>
            <a:endParaRPr lang="en-GB" dirty="0"/>
          </a:p>
          <a:p>
            <a:pPr lvl="0"/>
            <a:r>
              <a:rPr lang="en-US" dirty="0"/>
              <a:t>Short answer </a:t>
            </a:r>
            <a:r>
              <a:rPr lang="en-US" dirty="0" smtClean="0"/>
              <a:t>questions</a:t>
            </a:r>
            <a:endParaRPr lang="en-US" dirty="0"/>
          </a:p>
          <a:p>
            <a:pPr marL="0" indent="0">
              <a:buNone/>
            </a:pPr>
            <a:endParaRPr lang="en-GB" dirty="0"/>
          </a:p>
        </p:txBody>
      </p:sp>
    </p:spTree>
    <p:extLst>
      <p:ext uri="{BB962C8B-B14F-4D97-AF65-F5344CB8AC3E}">
        <p14:creationId xmlns:p14="http://schemas.microsoft.com/office/powerpoint/2010/main" val="132358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a:bodyPr>
          <a:lstStyle/>
          <a:p>
            <a:r>
              <a:rPr lang="en-US" b="1" dirty="0"/>
              <a:t>Subjective </a:t>
            </a:r>
            <a:r>
              <a:rPr lang="en-US" b="1" dirty="0" smtClean="0"/>
              <a:t>Questions</a:t>
            </a:r>
            <a:endParaRPr lang="en-GB" dirty="0"/>
          </a:p>
        </p:txBody>
      </p:sp>
      <p:sp>
        <p:nvSpPr>
          <p:cNvPr id="3" name="Content Placeholder 2"/>
          <p:cNvSpPr>
            <a:spLocks noGrp="1"/>
          </p:cNvSpPr>
          <p:nvPr>
            <p:ph idx="1"/>
          </p:nvPr>
        </p:nvSpPr>
        <p:spPr>
          <a:xfrm>
            <a:off x="179512" y="836712"/>
            <a:ext cx="8856984" cy="5904656"/>
          </a:xfrm>
        </p:spPr>
        <p:txBody>
          <a:bodyPr>
            <a:normAutofit/>
          </a:bodyPr>
          <a:lstStyle/>
          <a:p>
            <a:pPr lvl="0"/>
            <a:r>
              <a:rPr lang="en-US" b="1" dirty="0"/>
              <a:t>Essay Type Questions</a:t>
            </a:r>
            <a:endParaRPr lang="en-GB" dirty="0"/>
          </a:p>
          <a:p>
            <a:r>
              <a:rPr lang="en-US" b="1" dirty="0"/>
              <a:t>Suggestions for formulation Essay type questions</a:t>
            </a:r>
            <a:endParaRPr lang="en-GB" dirty="0"/>
          </a:p>
          <a:p>
            <a:pPr marL="571500" lvl="0" indent="-571500">
              <a:buFont typeface="+mj-lt"/>
              <a:buAutoNum type="romanLcPeriod"/>
            </a:pPr>
            <a:r>
              <a:rPr lang="en-US" dirty="0"/>
              <a:t>Questions should have clear objectives</a:t>
            </a:r>
            <a:endParaRPr lang="en-GB" dirty="0"/>
          </a:p>
          <a:p>
            <a:pPr marL="571500" lvl="0" indent="-571500">
              <a:buFont typeface="+mj-lt"/>
              <a:buAutoNum type="romanLcPeriod"/>
            </a:pPr>
            <a:r>
              <a:rPr lang="en-US" dirty="0"/>
              <a:t>Uniformity in questions and desired length of answers</a:t>
            </a:r>
            <a:endParaRPr lang="en-GB" dirty="0"/>
          </a:p>
          <a:p>
            <a:pPr marL="571500" lvl="0" indent="-571500">
              <a:buFont typeface="+mj-lt"/>
              <a:buAutoNum type="romanLcPeriod"/>
            </a:pPr>
            <a:r>
              <a:rPr lang="en-US" dirty="0"/>
              <a:t>Questions should cover whole curriculum and Minimize choice among questions</a:t>
            </a:r>
            <a:endParaRPr lang="en-GB" dirty="0"/>
          </a:p>
          <a:p>
            <a:pPr marL="571500" lvl="0" indent="-571500">
              <a:buFont typeface="+mj-lt"/>
              <a:buAutoNum type="romanLcPeriod"/>
            </a:pPr>
            <a:r>
              <a:rPr lang="en-US" dirty="0"/>
              <a:t>Students should be given practice test </a:t>
            </a:r>
            <a:endParaRPr lang="en-GB" dirty="0"/>
          </a:p>
          <a:p>
            <a:pPr marL="571500" lvl="0" indent="-571500">
              <a:buFont typeface="+mj-lt"/>
              <a:buAutoNum type="romanLcPeriod"/>
            </a:pPr>
            <a:r>
              <a:rPr lang="en-US" dirty="0"/>
              <a:t>Question statements should have no ambiguity and match mental level of </a:t>
            </a:r>
            <a:r>
              <a:rPr lang="en-US" dirty="0" smtClean="0"/>
              <a:t>students</a:t>
            </a:r>
            <a:endParaRPr lang="en-GB" dirty="0"/>
          </a:p>
        </p:txBody>
      </p:sp>
    </p:spTree>
    <p:extLst>
      <p:ext uri="{BB962C8B-B14F-4D97-AF65-F5344CB8AC3E}">
        <p14:creationId xmlns:p14="http://schemas.microsoft.com/office/powerpoint/2010/main" val="183891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US" b="1" dirty="0" smtClean="0"/>
              <a:t>Suggestions for formulation Essay type questions</a:t>
            </a:r>
            <a:r>
              <a:rPr lang="en-GB" dirty="0"/>
              <a:t> </a:t>
            </a:r>
            <a:r>
              <a:rPr lang="en-GB" dirty="0" smtClean="0"/>
              <a:t>(cont.)</a:t>
            </a:r>
            <a:endParaRPr lang="en-GB" dirty="0"/>
          </a:p>
        </p:txBody>
      </p:sp>
      <p:sp>
        <p:nvSpPr>
          <p:cNvPr id="3" name="Content Placeholder 2"/>
          <p:cNvSpPr>
            <a:spLocks noGrp="1"/>
          </p:cNvSpPr>
          <p:nvPr>
            <p:ph idx="1"/>
          </p:nvPr>
        </p:nvSpPr>
        <p:spPr>
          <a:xfrm>
            <a:off x="179512" y="1600200"/>
            <a:ext cx="8784976" cy="5069160"/>
          </a:xfrm>
        </p:spPr>
        <p:txBody>
          <a:bodyPr>
            <a:normAutofit lnSpcReduction="10000"/>
          </a:bodyPr>
          <a:lstStyle/>
          <a:p>
            <a:pPr marL="571500" lvl="0" indent="-571500">
              <a:buFont typeface="+mj-lt"/>
              <a:buAutoNum type="romanLcPeriod" startAt="6"/>
            </a:pPr>
            <a:r>
              <a:rPr lang="en-US" sz="3600" dirty="0" smtClean="0"/>
              <a:t>Questions should discourage memorization</a:t>
            </a:r>
            <a:endParaRPr lang="en-GB" sz="3600" dirty="0" smtClean="0"/>
          </a:p>
          <a:p>
            <a:pPr marL="571500" lvl="0" indent="-571500">
              <a:buFont typeface="+mj-lt"/>
              <a:buAutoNum type="romanLcPeriod" startAt="6"/>
            </a:pPr>
            <a:r>
              <a:rPr lang="en-US" sz="3600" dirty="0" smtClean="0"/>
              <a:t>Students should understand the key words for desired answers</a:t>
            </a:r>
            <a:endParaRPr lang="en-GB" sz="3600" dirty="0" smtClean="0"/>
          </a:p>
          <a:p>
            <a:pPr marL="571500" lvl="0" indent="-571500">
              <a:buFont typeface="+mj-lt"/>
              <a:buAutoNum type="romanLcPeriod" startAt="6"/>
            </a:pPr>
            <a:r>
              <a:rPr lang="en-US" sz="3600" dirty="0" smtClean="0"/>
              <a:t>Prepare marking scheme for uniformity in marking</a:t>
            </a:r>
            <a:endParaRPr lang="en-GB" sz="3600" dirty="0" smtClean="0"/>
          </a:p>
          <a:p>
            <a:pPr marL="571500" lvl="0" indent="-571500">
              <a:buFont typeface="+mj-lt"/>
              <a:buAutoNum type="romanLcPeriod" startAt="6"/>
            </a:pPr>
            <a:r>
              <a:rPr lang="en-US" sz="3600" dirty="0" smtClean="0"/>
              <a:t>Subject expert teacher should do the marking</a:t>
            </a:r>
            <a:endParaRPr lang="en-GB" sz="3600" dirty="0" smtClean="0"/>
          </a:p>
          <a:p>
            <a:pPr marL="571500" lvl="0" indent="-571500">
              <a:buFont typeface="+mj-lt"/>
              <a:buAutoNum type="romanLcPeriod" startAt="6"/>
            </a:pPr>
            <a:r>
              <a:rPr lang="en-US" sz="3600" dirty="0" smtClean="0"/>
              <a:t>Questions should cover objectives of curriculum</a:t>
            </a:r>
            <a:endParaRPr lang="en-GB" sz="3600" dirty="0" smtClean="0"/>
          </a:p>
          <a:p>
            <a:endParaRPr lang="en-GB" dirty="0"/>
          </a:p>
        </p:txBody>
      </p:sp>
    </p:spTree>
    <p:extLst>
      <p:ext uri="{BB962C8B-B14F-4D97-AF65-F5344CB8AC3E}">
        <p14:creationId xmlns:p14="http://schemas.microsoft.com/office/powerpoint/2010/main" val="163298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Criteria for assessment of quality of Essay type questions  </a:t>
            </a:r>
            <a:endParaRPr lang="en-GB" dirty="0"/>
          </a:p>
        </p:txBody>
      </p:sp>
      <p:sp>
        <p:nvSpPr>
          <p:cNvPr id="3" name="Content Placeholder 2"/>
          <p:cNvSpPr>
            <a:spLocks noGrp="1"/>
          </p:cNvSpPr>
          <p:nvPr>
            <p:ph idx="1"/>
          </p:nvPr>
        </p:nvSpPr>
        <p:spPr>
          <a:xfrm>
            <a:off x="457200" y="1600200"/>
            <a:ext cx="8229600" cy="4925144"/>
          </a:xfrm>
        </p:spPr>
        <p:txBody>
          <a:bodyPr>
            <a:noAutofit/>
          </a:bodyPr>
          <a:lstStyle/>
          <a:p>
            <a:pPr marL="514350" lvl="0" indent="-514350">
              <a:buFont typeface="+mj-lt"/>
              <a:buAutoNum type="arabicPeriod"/>
            </a:pPr>
            <a:r>
              <a:rPr lang="en-US" sz="4000" dirty="0"/>
              <a:t>Clarity in length and expansion of answers</a:t>
            </a:r>
            <a:endParaRPr lang="en-GB" sz="4000" dirty="0"/>
          </a:p>
          <a:p>
            <a:pPr marL="514350" lvl="0" indent="-514350">
              <a:buFont typeface="+mj-lt"/>
              <a:buAutoNum type="arabicPeriod"/>
            </a:pPr>
            <a:r>
              <a:rPr lang="en-US" sz="4000" dirty="0"/>
              <a:t>Due time to solve</a:t>
            </a:r>
            <a:endParaRPr lang="en-GB" sz="4000" dirty="0"/>
          </a:p>
          <a:p>
            <a:pPr marL="514350" lvl="0" indent="-514350">
              <a:buFont typeface="+mj-lt"/>
              <a:buAutoNum type="arabicPeriod"/>
            </a:pPr>
            <a:r>
              <a:rPr lang="en-US" sz="4000" dirty="0"/>
              <a:t>Questions lead to desired organization of questions</a:t>
            </a:r>
            <a:endParaRPr lang="en-GB" sz="4000" dirty="0"/>
          </a:p>
          <a:p>
            <a:pPr marL="514350" lvl="0" indent="-514350">
              <a:buFont typeface="+mj-lt"/>
              <a:buAutoNum type="arabicPeriod"/>
            </a:pPr>
            <a:r>
              <a:rPr lang="en-US" sz="4000" dirty="0"/>
              <a:t>Equal allocated weightage </a:t>
            </a:r>
            <a:endParaRPr lang="en-GB" sz="4000" dirty="0"/>
          </a:p>
          <a:p>
            <a:pPr marL="514350" lvl="0" indent="-514350">
              <a:buFont typeface="+mj-lt"/>
              <a:buAutoNum type="arabicPeriod"/>
            </a:pPr>
            <a:r>
              <a:rPr lang="en-US" sz="4000" dirty="0"/>
              <a:t>Key words should be clear to </a:t>
            </a:r>
            <a:r>
              <a:rPr lang="en-US" sz="4000" dirty="0" smtClean="0"/>
              <a:t>all</a:t>
            </a:r>
            <a:endParaRPr lang="en-GB" sz="4000" dirty="0"/>
          </a:p>
        </p:txBody>
      </p:sp>
    </p:spTree>
    <p:extLst>
      <p:ext uri="{BB962C8B-B14F-4D97-AF65-F5344CB8AC3E}">
        <p14:creationId xmlns:p14="http://schemas.microsoft.com/office/powerpoint/2010/main" val="3997832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Examples</a:t>
            </a:r>
            <a:endParaRPr lang="en-GB"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4400" dirty="0"/>
              <a:t>Discuss causes of pollution?</a:t>
            </a:r>
            <a:endParaRPr lang="en-GB" sz="4400" dirty="0"/>
          </a:p>
          <a:p>
            <a:pPr marL="514350" lvl="0" indent="-514350">
              <a:buFont typeface="+mj-lt"/>
              <a:buAutoNum type="arabicPeriod"/>
            </a:pPr>
            <a:r>
              <a:rPr lang="en-US" sz="4400" dirty="0"/>
              <a:t>Describe role of women in Pakistan movement? </a:t>
            </a:r>
            <a:endParaRPr lang="en-GB" sz="4400" dirty="0"/>
          </a:p>
          <a:p>
            <a:pPr marL="514350" lvl="0" indent="-514350">
              <a:buFont typeface="+mj-lt"/>
              <a:buAutoNum type="arabicPeriod"/>
            </a:pPr>
            <a:r>
              <a:rPr lang="en-US" sz="4400" dirty="0"/>
              <a:t>Describe major characteristics </a:t>
            </a:r>
            <a:r>
              <a:rPr lang="en-US" sz="4400" dirty="0" err="1"/>
              <a:t>Allama</a:t>
            </a:r>
            <a:r>
              <a:rPr lang="en-US" sz="4400" dirty="0"/>
              <a:t> </a:t>
            </a:r>
            <a:r>
              <a:rPr lang="en-US" sz="4400" dirty="0" err="1"/>
              <a:t>Iqbal’s</a:t>
            </a:r>
            <a:r>
              <a:rPr lang="en-US" sz="4400" dirty="0"/>
              <a:t> poetry</a:t>
            </a:r>
            <a:r>
              <a:rPr lang="en-US" sz="4400" dirty="0" smtClean="0"/>
              <a:t>?</a:t>
            </a:r>
            <a:endParaRPr lang="en-GB" sz="4400" dirty="0"/>
          </a:p>
        </p:txBody>
      </p:sp>
    </p:spTree>
    <p:extLst>
      <p:ext uri="{BB962C8B-B14F-4D97-AF65-F5344CB8AC3E}">
        <p14:creationId xmlns:p14="http://schemas.microsoft.com/office/powerpoint/2010/main" val="3351528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694</Words>
  <Application>Microsoft Office PowerPoint</Application>
  <PresentationFormat>On-screen Show (4:3)</PresentationFormat>
  <Paragraphs>105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CLASSIFICATION OF QUESTIONS</vt:lpstr>
      <vt:lpstr>CLASSIFICATION OF QUESTIONS</vt:lpstr>
      <vt:lpstr>Classification with reference to character</vt:lpstr>
      <vt:lpstr>Classification with reference to answer </vt:lpstr>
      <vt:lpstr>TYPES OF QUESTIONS </vt:lpstr>
      <vt:lpstr>Subjective Questions</vt:lpstr>
      <vt:lpstr>Suggestions for formulation Essay type questions (cont.)</vt:lpstr>
      <vt:lpstr>Criteria for assessment of quality of Essay type questions  </vt:lpstr>
      <vt:lpstr>Examples</vt:lpstr>
      <vt:lpstr>Extended Questions</vt:lpstr>
      <vt:lpstr>Suggestions for formulation Essay type questions</vt:lpstr>
      <vt:lpstr>Examples </vt:lpstr>
      <vt:lpstr>OBJECTIVE TYPE QUESTIONS</vt:lpstr>
      <vt:lpstr>Weaknesses of Objective type questions</vt:lpstr>
      <vt:lpstr>Method to improve objective type questions</vt:lpstr>
      <vt:lpstr>Principles of formulating Objective type questions</vt:lpstr>
      <vt:lpstr>Forms of Objective Type Questions</vt:lpstr>
      <vt:lpstr>Important Points </vt:lpstr>
      <vt:lpstr>Examples</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QUESTIONS</dc:title>
  <dc:creator>Dr MAMALIK</dc:creator>
  <cp:lastModifiedBy>Dr MAMALIK</cp:lastModifiedBy>
  <cp:revision>2</cp:revision>
  <dcterms:created xsi:type="dcterms:W3CDTF">2020-04-02T18:16:53Z</dcterms:created>
  <dcterms:modified xsi:type="dcterms:W3CDTF">2020-04-02T18:36:24Z</dcterms:modified>
</cp:coreProperties>
</file>