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5" r:id="rId30"/>
    <p:sldId id="284" r:id="rId31"/>
    <p:sldId id="28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08" autoAdjust="0"/>
    <p:restoredTop sz="94660"/>
  </p:normalViewPr>
  <p:slideViewPr>
    <p:cSldViewPr>
      <p:cViewPr varScale="1">
        <p:scale>
          <a:sx n="69" d="100"/>
          <a:sy n="69" d="100"/>
        </p:scale>
        <p:origin x="-139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69B89CEF-C0BD-4A6F-A30B-60AF5730EE93}" type="datetimeFigureOut">
              <a:rPr lang="en-US" smtClean="0"/>
              <a:pPr/>
              <a:t>5/3/2020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1CB62679-8C65-4E0D-B69D-F5A55E5712D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9B89CEF-C0BD-4A6F-A30B-60AF5730EE93}"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B62679-8C65-4E0D-B69D-F5A55E5712D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9B89CEF-C0BD-4A6F-A30B-60AF5730EE93}"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B62679-8C65-4E0D-B69D-F5A55E5712D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69B89CEF-C0BD-4A6F-A30B-60AF5730EE93}" type="datetimeFigureOut">
              <a:rPr lang="en-US" smtClean="0"/>
              <a:pPr/>
              <a:t>5/3/2020</a:t>
            </a:fld>
            <a:endParaRPr lang="en-US"/>
          </a:p>
        </p:txBody>
      </p:sp>
      <p:sp>
        <p:nvSpPr>
          <p:cNvPr id="9" name="Slide Number Placeholder 8"/>
          <p:cNvSpPr>
            <a:spLocks noGrp="1"/>
          </p:cNvSpPr>
          <p:nvPr>
            <p:ph type="sldNum" sz="quarter" idx="15"/>
          </p:nvPr>
        </p:nvSpPr>
        <p:spPr/>
        <p:txBody>
          <a:bodyPr rtlCol="0"/>
          <a:lstStyle/>
          <a:p>
            <a:fld id="{1CB62679-8C65-4E0D-B69D-F5A55E5712DA}"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69B89CEF-C0BD-4A6F-A30B-60AF5730EE93}" type="datetimeFigureOut">
              <a:rPr lang="en-US" smtClean="0"/>
              <a:pPr/>
              <a:t>5/3/2020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1CB62679-8C65-4E0D-B69D-F5A55E5712D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9B89CEF-C0BD-4A6F-A30B-60AF5730EE93}" type="datetimeFigureOut">
              <a:rPr lang="en-US" smtClean="0"/>
              <a:pPr/>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B62679-8C65-4E0D-B69D-F5A55E5712DA}"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69B89CEF-C0BD-4A6F-A30B-60AF5730EE93}" type="datetimeFigureOut">
              <a:rPr lang="en-US" smtClean="0"/>
              <a:pPr/>
              <a:t>5/3/2020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B62679-8C65-4E0D-B69D-F5A55E5712DA}"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69B89CEF-C0BD-4A6F-A30B-60AF5730EE93}" type="datetimeFigureOut">
              <a:rPr lang="en-US" smtClean="0"/>
              <a:pPr/>
              <a:t>5/3/2020</a:t>
            </a:fld>
            <a:endParaRPr lang="en-US"/>
          </a:p>
        </p:txBody>
      </p:sp>
      <p:sp>
        <p:nvSpPr>
          <p:cNvPr id="7" name="Slide Number Placeholder 6"/>
          <p:cNvSpPr>
            <a:spLocks noGrp="1"/>
          </p:cNvSpPr>
          <p:nvPr>
            <p:ph type="sldNum" sz="quarter" idx="11"/>
          </p:nvPr>
        </p:nvSpPr>
        <p:spPr/>
        <p:txBody>
          <a:bodyPr rtlCol="0"/>
          <a:lstStyle/>
          <a:p>
            <a:fld id="{1CB62679-8C65-4E0D-B69D-F5A55E5712DA}"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B89CEF-C0BD-4A6F-A30B-60AF5730EE93}" type="datetimeFigureOut">
              <a:rPr lang="en-US" smtClean="0"/>
              <a:pPr/>
              <a:t>5/3/2020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B62679-8C65-4E0D-B69D-F5A55E5712D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69B89CEF-C0BD-4A6F-A30B-60AF5730EE93}" type="datetimeFigureOut">
              <a:rPr lang="en-US" smtClean="0"/>
              <a:pPr/>
              <a:t>5/3/2020</a:t>
            </a:fld>
            <a:endParaRPr lang="en-US"/>
          </a:p>
        </p:txBody>
      </p:sp>
      <p:sp>
        <p:nvSpPr>
          <p:cNvPr id="22" name="Slide Number Placeholder 21"/>
          <p:cNvSpPr>
            <a:spLocks noGrp="1"/>
          </p:cNvSpPr>
          <p:nvPr>
            <p:ph type="sldNum" sz="quarter" idx="15"/>
          </p:nvPr>
        </p:nvSpPr>
        <p:spPr/>
        <p:txBody>
          <a:bodyPr rtlCol="0"/>
          <a:lstStyle/>
          <a:p>
            <a:fld id="{1CB62679-8C65-4E0D-B69D-F5A55E5712DA}"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69B89CEF-C0BD-4A6F-A30B-60AF5730EE93}" type="datetimeFigureOut">
              <a:rPr lang="en-US" smtClean="0"/>
              <a:pPr/>
              <a:t>5/3/2020</a:t>
            </a:fld>
            <a:endParaRPr lang="en-US"/>
          </a:p>
        </p:txBody>
      </p:sp>
      <p:sp>
        <p:nvSpPr>
          <p:cNvPr id="18" name="Slide Number Placeholder 17"/>
          <p:cNvSpPr>
            <a:spLocks noGrp="1"/>
          </p:cNvSpPr>
          <p:nvPr>
            <p:ph type="sldNum" sz="quarter" idx="11"/>
          </p:nvPr>
        </p:nvSpPr>
        <p:spPr/>
        <p:txBody>
          <a:bodyPr rtlCol="0"/>
          <a:lstStyle/>
          <a:p>
            <a:fld id="{1CB62679-8C65-4E0D-B69D-F5A55E5712DA}"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9B89CEF-C0BD-4A6F-A30B-60AF5730EE93}" type="datetimeFigureOut">
              <a:rPr lang="en-US" smtClean="0"/>
              <a:pPr/>
              <a:t>5/3/2020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CB62679-8C65-4E0D-B69D-F5A55E5712D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en.wikipedia.org/wiki/Team" TargetMode="External"/><Relationship Id="rId3" Type="http://schemas.openxmlformats.org/officeDocument/2006/relationships/hyperlink" Target="https://en.wikipedia.org/wiki/Science" TargetMode="External"/><Relationship Id="rId7" Type="http://schemas.openxmlformats.org/officeDocument/2006/relationships/hyperlink" Target="https://en.wikipedia.org/wiki/Work_systems" TargetMode="External"/><Relationship Id="rId2" Type="http://schemas.openxmlformats.org/officeDocument/2006/relationships/hyperlink" Target="https://en.wikipedia.org/wiki/Business_sector" TargetMode="External"/><Relationship Id="rId1" Type="http://schemas.openxmlformats.org/officeDocument/2006/relationships/slideLayout" Target="../slideLayouts/slideLayout2.xml"/><Relationship Id="rId6" Type="http://schemas.openxmlformats.org/officeDocument/2006/relationships/hyperlink" Target="https://en.wikipedia.org/wiki/Social_system" TargetMode="External"/><Relationship Id="rId11" Type="http://schemas.openxmlformats.org/officeDocument/2006/relationships/hyperlink" Target="https://en.wikipedia.org/wiki/Time_constraint" TargetMode="External"/><Relationship Id="rId5" Type="http://schemas.openxmlformats.org/officeDocument/2006/relationships/hyperlink" Target="https://en.wikipedia.org/wiki/Project_team" TargetMode="External"/><Relationship Id="rId10" Type="http://schemas.openxmlformats.org/officeDocument/2006/relationships/hyperlink" Target="https://en.wikipedia.org/wiki/Task_(project_management)" TargetMode="External"/><Relationship Id="rId4" Type="http://schemas.openxmlformats.org/officeDocument/2006/relationships/hyperlink" Target="https://en.wikipedia.org/wiki/Plan" TargetMode="External"/><Relationship Id="rId9" Type="http://schemas.openxmlformats.org/officeDocument/2006/relationships/hyperlink" Target="https://en.wikipedia.org/wiki/Organization"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mymanagementguide.com/project-management-basics/what-is-a-project-meetin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en.wikipedia.org/wiki/Industry" TargetMode="External"/><Relationship Id="rId3" Type="http://schemas.openxmlformats.org/officeDocument/2006/relationships/hyperlink" Target="https://en.wikipedia.org/wiki/Machine" TargetMode="External"/><Relationship Id="rId7" Type="http://schemas.openxmlformats.org/officeDocument/2006/relationships/hyperlink" Target="https://en.wikipedia.org/wiki/High_tech_manufacturing" TargetMode="External"/><Relationship Id="rId2" Type="http://schemas.openxmlformats.org/officeDocument/2006/relationships/hyperlink" Target="https://en.wikipedia.org/wiki/Product_(business)" TargetMode="External"/><Relationship Id="rId1" Type="http://schemas.openxmlformats.org/officeDocument/2006/relationships/slideLayout" Target="../slideLayouts/slideLayout2.xml"/><Relationship Id="rId6" Type="http://schemas.openxmlformats.org/officeDocument/2006/relationships/hyperlink" Target="https://en.wikipedia.org/wiki/Handicraft" TargetMode="External"/><Relationship Id="rId11" Type="http://schemas.openxmlformats.org/officeDocument/2006/relationships/hyperlink" Target="https://en.wikipedia.org/wiki/Finished_good" TargetMode="External"/><Relationship Id="rId5" Type="http://schemas.openxmlformats.org/officeDocument/2006/relationships/hyperlink" Target="https://en.wikipedia.org/wiki/Secondary_industry" TargetMode="External"/><Relationship Id="rId10" Type="http://schemas.openxmlformats.org/officeDocument/2006/relationships/hyperlink" Target="https://en.wikipedia.org/wiki/Primary_industry" TargetMode="External"/><Relationship Id="rId4" Type="http://schemas.openxmlformats.org/officeDocument/2006/relationships/hyperlink" Target="https://en.wikipedia.org/wiki/Tool" TargetMode="External"/><Relationship Id="rId9" Type="http://schemas.openxmlformats.org/officeDocument/2006/relationships/hyperlink" Target="https://en.wikipedia.org/wiki/Raw_materia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066800"/>
            <a:ext cx="7620000" cy="1905000"/>
          </a:xfrm>
          <a:solidFill>
            <a:srgbClr val="006666"/>
          </a:solidFill>
          <a:ln>
            <a:solidFill>
              <a:srgbClr val="006666"/>
            </a:solidFill>
          </a:ln>
        </p:spPr>
        <p:txBody>
          <a:bodyPr/>
          <a:lstStyle/>
          <a:p>
            <a:r>
              <a:rPr lang="en-US" dirty="0" smtClean="0">
                <a:solidFill>
                  <a:schemeClr val="bg1"/>
                </a:solidFill>
                <a:latin typeface="Times New Roman" pitchFamily="18" charset="0"/>
                <a:cs typeface="Times New Roman" pitchFamily="18" charset="0"/>
              </a:rPr>
              <a:t>Topic:</a:t>
            </a:r>
            <a:endParaRPr lang="en-US" dirty="0">
              <a:solidFill>
                <a:schemeClr val="bg1"/>
              </a:solidFill>
              <a:latin typeface="Times New Roman" pitchFamily="18" charset="0"/>
              <a:cs typeface="Times New Roman" pitchFamily="18" charset="0"/>
            </a:endParaRPr>
          </a:p>
        </p:txBody>
      </p:sp>
      <p:sp>
        <p:nvSpPr>
          <p:cNvPr id="3" name="Subtitle 2"/>
          <p:cNvSpPr>
            <a:spLocks noGrp="1"/>
          </p:cNvSpPr>
          <p:nvPr>
            <p:ph type="subTitle" idx="1"/>
          </p:nvPr>
        </p:nvSpPr>
        <p:spPr>
          <a:xfrm>
            <a:off x="762000" y="3276600"/>
            <a:ext cx="7620000" cy="2971800"/>
          </a:xfrm>
          <a:solidFill>
            <a:srgbClr val="006666"/>
          </a:solidFill>
          <a:ln>
            <a:solidFill>
              <a:srgbClr val="006666"/>
            </a:solidFill>
          </a:ln>
        </p:spPr>
        <p:txBody>
          <a:bodyPr>
            <a:normAutofit lnSpcReduction="10000"/>
          </a:bodyPr>
          <a:lstStyle/>
          <a:p>
            <a:pPr marL="457200" indent="-457200">
              <a:buFont typeface="Arial" pitchFamily="34" charset="0"/>
              <a:buChar char="•"/>
            </a:pPr>
            <a:r>
              <a:rPr lang="en-US" sz="2800" dirty="0" smtClean="0">
                <a:solidFill>
                  <a:schemeClr val="bg1"/>
                </a:solidFill>
                <a:latin typeface="Times New Roman" pitchFamily="18" charset="0"/>
                <a:cs typeface="Times New Roman" pitchFamily="18" charset="0"/>
              </a:rPr>
              <a:t>Project </a:t>
            </a:r>
          </a:p>
          <a:p>
            <a:pPr marL="457200" indent="-457200">
              <a:buFont typeface="Arial" pitchFamily="34" charset="0"/>
              <a:buChar char="•"/>
            </a:pPr>
            <a:r>
              <a:rPr lang="en-US" sz="2800" dirty="0" smtClean="0">
                <a:solidFill>
                  <a:schemeClr val="bg1"/>
                </a:solidFill>
                <a:latin typeface="Times New Roman" pitchFamily="18" charset="0"/>
                <a:cs typeface="Times New Roman" pitchFamily="18" charset="0"/>
              </a:rPr>
              <a:t>Characteristics of Project</a:t>
            </a:r>
          </a:p>
          <a:p>
            <a:pPr marL="457200" indent="-457200">
              <a:buFont typeface="Arial" pitchFamily="34" charset="0"/>
              <a:buChar char="•"/>
            </a:pPr>
            <a:r>
              <a:rPr lang="en-US" sz="2800" dirty="0" smtClean="0">
                <a:solidFill>
                  <a:schemeClr val="bg1"/>
                </a:solidFill>
                <a:latin typeface="Times New Roman" pitchFamily="18" charset="0"/>
                <a:cs typeface="Times New Roman" pitchFamily="18" charset="0"/>
              </a:rPr>
              <a:t>Types of Project</a:t>
            </a:r>
          </a:p>
          <a:p>
            <a:pPr marL="457200" indent="-457200">
              <a:buFont typeface="Arial" pitchFamily="34" charset="0"/>
              <a:buChar char="•"/>
            </a:pPr>
            <a:r>
              <a:rPr lang="en-US" sz="2800" dirty="0" smtClean="0">
                <a:solidFill>
                  <a:schemeClr val="bg1"/>
                </a:solidFill>
                <a:latin typeface="Times New Roman" pitchFamily="18" charset="0"/>
                <a:cs typeface="Times New Roman" pitchFamily="18" charset="0"/>
              </a:rPr>
              <a:t>Objectives of </a:t>
            </a:r>
            <a:r>
              <a:rPr lang="en-US" sz="2800" dirty="0" smtClean="0">
                <a:solidFill>
                  <a:schemeClr val="bg1"/>
                </a:solidFill>
                <a:latin typeface="Times New Roman" pitchFamily="18" charset="0"/>
                <a:cs typeface="Times New Roman" pitchFamily="18" charset="0"/>
              </a:rPr>
              <a:t>Project</a:t>
            </a:r>
          </a:p>
          <a:p>
            <a:pPr marL="457200" indent="-457200">
              <a:buFont typeface="Arial" pitchFamily="34" charset="0"/>
              <a:buChar char="•"/>
            </a:pPr>
            <a:r>
              <a:rPr lang="en-US" sz="2800" dirty="0" smtClean="0">
                <a:solidFill>
                  <a:schemeClr val="bg1"/>
                </a:solidFill>
                <a:latin typeface="Times New Roman" pitchFamily="18" charset="0"/>
                <a:cs typeface="Times New Roman" pitchFamily="18" charset="0"/>
              </a:rPr>
              <a:t>Aspects of </a:t>
            </a:r>
            <a:r>
              <a:rPr lang="en-US" sz="2800" smtClean="0">
                <a:solidFill>
                  <a:schemeClr val="bg1"/>
                </a:solidFill>
                <a:latin typeface="Times New Roman" pitchFamily="18" charset="0"/>
                <a:cs typeface="Times New Roman" pitchFamily="18" charset="0"/>
              </a:rPr>
              <a:t>Project Appraisal </a:t>
            </a:r>
            <a:endParaRPr lang="en-US" sz="2800" dirty="0" smtClean="0">
              <a:solidFill>
                <a:schemeClr val="bg1"/>
              </a:solidFill>
              <a:latin typeface="Times New Roman" pitchFamily="18" charset="0"/>
              <a:cs typeface="Times New Roman" pitchFamily="18" charset="0"/>
            </a:endParaRPr>
          </a:p>
          <a:p>
            <a:pPr marL="457200" indent="-457200">
              <a:buFont typeface="Arial" pitchFamily="34" charset="0"/>
              <a:buChar char="•"/>
            </a:pPr>
            <a:r>
              <a:rPr lang="en-US" sz="2800" dirty="0" smtClean="0">
                <a:solidFill>
                  <a:schemeClr val="bg1"/>
                </a:solidFill>
                <a:latin typeface="Times New Roman" pitchFamily="18" charset="0"/>
                <a:cs typeface="Times New Roman" pitchFamily="18" charset="0"/>
              </a:rPr>
              <a:t>Limitations of Project Appraisal</a:t>
            </a:r>
            <a:endParaRPr lang="en-US" sz="2800" dirty="0">
              <a:solidFill>
                <a:schemeClr val="bg1"/>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Construction Projects</a:t>
            </a:r>
            <a:br>
              <a:rPr lang="en-US" b="1" dirty="0"/>
            </a:br>
            <a:endParaRPr lang="en-US"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1219200"/>
            <a:ext cx="8458200" cy="5254752"/>
          </a:xfrm>
          <a:solidFill>
            <a:srgbClr val="006666"/>
          </a:solidFill>
        </p:spPr>
        <p:style>
          <a:lnRef idx="1">
            <a:schemeClr val="accent2"/>
          </a:lnRef>
          <a:fillRef idx="2">
            <a:schemeClr val="accent2"/>
          </a:fillRef>
          <a:effectRef idx="1">
            <a:schemeClr val="accent2"/>
          </a:effectRef>
          <a:fontRef idx="minor">
            <a:schemeClr val="dk1"/>
          </a:fontRef>
        </p:style>
        <p:txBody>
          <a:bodyPr/>
          <a:lstStyle/>
          <a:p>
            <a:pPr algn="just">
              <a:buNone/>
            </a:pPr>
            <a:r>
              <a:rPr lang="en-US" dirty="0" smtClean="0"/>
              <a:t>   </a:t>
            </a:r>
            <a:r>
              <a:rPr lang="en-US" dirty="0" smtClean="0">
                <a:solidFill>
                  <a:schemeClr val="bg1"/>
                </a:solidFill>
              </a:rPr>
              <a:t>Resulting </a:t>
            </a:r>
            <a:r>
              <a:rPr lang="en-US" dirty="0">
                <a:solidFill>
                  <a:schemeClr val="bg1"/>
                </a:solidFill>
              </a:rPr>
              <a:t>in the erection of buildings, bridges, roads, tunnels etc. Mining and petro-chemical projects can be included in this group.</a:t>
            </a:r>
            <a:endParaRPr lang="en-US" b="1" dirty="0">
              <a:solidFill>
                <a:schemeClr val="bg1"/>
              </a:solidFill>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Management </a:t>
            </a:r>
            <a:r>
              <a:rPr lang="en-US" b="1" dirty="0" smtClean="0"/>
              <a:t>Projects</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1600200"/>
            <a:ext cx="8458200" cy="4873752"/>
          </a:xfrm>
          <a:solidFill>
            <a:srgbClr val="006666"/>
          </a:solidFill>
        </p:spPr>
        <p:style>
          <a:lnRef idx="1">
            <a:schemeClr val="accent2"/>
          </a:lnRef>
          <a:fillRef idx="2">
            <a:schemeClr val="accent2"/>
          </a:fillRef>
          <a:effectRef idx="1">
            <a:schemeClr val="accent2"/>
          </a:effectRef>
          <a:fontRef idx="minor">
            <a:schemeClr val="dk1"/>
          </a:fontRef>
        </p:style>
        <p:txBody>
          <a:bodyPr/>
          <a:lstStyle/>
          <a:p>
            <a:pPr marL="0" indent="0" algn="just">
              <a:buNone/>
            </a:pPr>
            <a:r>
              <a:rPr lang="en-US" dirty="0" smtClean="0">
                <a:solidFill>
                  <a:schemeClr val="bg1"/>
                </a:solidFill>
              </a:rPr>
              <a:t>Management projects include </a:t>
            </a:r>
            <a:r>
              <a:rPr lang="en-US" dirty="0">
                <a:solidFill>
                  <a:schemeClr val="bg1"/>
                </a:solidFill>
              </a:rPr>
              <a:t>the organization or reorganization of work without necessarily producing a tangible result. Examples would be the design and testing of a new computer software package, relocation of a company’s headquarters or the production of a stage show.</a:t>
            </a:r>
            <a:endParaRPr lang="en-US" b="1" dirty="0">
              <a:solidFill>
                <a:schemeClr val="bg1"/>
              </a:solidFill>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Research Projects:</a:t>
            </a:r>
            <a:r>
              <a:rPr lang="en-US" dirty="0"/>
              <a:t/>
            </a:r>
            <a:br>
              <a:rPr lang="en-US" dirty="0"/>
            </a:br>
            <a:endParaRPr lang="en-US"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152400" y="1600200"/>
            <a:ext cx="8534400" cy="4873752"/>
          </a:xfrm>
          <a:solidFill>
            <a:srgbClr val="006666"/>
          </a:solidFill>
        </p:spPr>
        <p:style>
          <a:lnRef idx="1">
            <a:schemeClr val="accent2"/>
          </a:lnRef>
          <a:fillRef idx="2">
            <a:schemeClr val="accent2"/>
          </a:fillRef>
          <a:effectRef idx="1">
            <a:schemeClr val="accent2"/>
          </a:effectRef>
          <a:fontRef idx="minor">
            <a:schemeClr val="dk1"/>
          </a:fontRef>
        </p:style>
        <p:txBody>
          <a:bodyPr/>
          <a:lstStyle/>
          <a:p>
            <a:pPr marL="0" indent="0" algn="just" fontAlgn="base">
              <a:buNone/>
            </a:pPr>
            <a:endParaRPr lang="en-US" dirty="0" smtClean="0"/>
          </a:p>
          <a:p>
            <a:pPr marL="0" indent="0" algn="just" fontAlgn="base">
              <a:buNone/>
            </a:pPr>
            <a:r>
              <a:rPr lang="en-US" dirty="0" smtClean="0">
                <a:solidFill>
                  <a:schemeClr val="bg1"/>
                </a:solidFill>
              </a:rPr>
              <a:t>In </a:t>
            </a:r>
            <a:r>
              <a:rPr lang="en-US" dirty="0">
                <a:solidFill>
                  <a:schemeClr val="bg1"/>
                </a:solidFill>
              </a:rPr>
              <a:t>which the objectives may be difficult to establish, and where the results are unpredictable.</a:t>
            </a:r>
          </a:p>
          <a:p>
            <a:pPr marL="0" indent="0">
              <a:buNone/>
            </a:pPr>
            <a:endParaRPr lang="en-US" b="1"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Objectives of Project:</a:t>
            </a:r>
            <a:br>
              <a:rPr lang="en-US" b="1" dirty="0"/>
            </a:br>
            <a:endParaRPr lang="en-US"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1600200"/>
            <a:ext cx="8458200" cy="4873752"/>
          </a:xfrm>
          <a:solidFill>
            <a:srgbClr val="006666"/>
          </a:solidFill>
        </p:spPr>
        <p:style>
          <a:lnRef idx="1">
            <a:schemeClr val="accent2"/>
          </a:lnRef>
          <a:fillRef idx="2">
            <a:schemeClr val="accent2"/>
          </a:fillRef>
          <a:effectRef idx="1">
            <a:schemeClr val="accent2"/>
          </a:effectRef>
          <a:fontRef idx="minor">
            <a:schemeClr val="dk1"/>
          </a:fontRef>
        </p:style>
        <p:txBody>
          <a:bodyPr>
            <a:normAutofit/>
          </a:bodyPr>
          <a:lstStyle/>
          <a:p>
            <a:pPr fontAlgn="base"/>
            <a:r>
              <a:rPr lang="en-US" b="1" dirty="0">
                <a:solidFill>
                  <a:schemeClr val="bg1"/>
                </a:solidFill>
              </a:rPr>
              <a:t>(1) Function or Performance:</a:t>
            </a:r>
            <a:endParaRPr lang="en-US" dirty="0">
              <a:solidFill>
                <a:schemeClr val="bg1"/>
              </a:solidFill>
            </a:endParaRPr>
          </a:p>
          <a:p>
            <a:pPr algn="just" fontAlgn="base"/>
            <a:r>
              <a:rPr lang="en-US" dirty="0">
                <a:solidFill>
                  <a:schemeClr val="bg1"/>
                </a:solidFill>
              </a:rPr>
              <a:t>The final result must satisfy the requirements of the end user. Considering a project to develop a racing car, the objectives must be to produce a vehicle that satisfies specified standards for performance, Reliability and safety.</a:t>
            </a:r>
          </a:p>
          <a:p>
            <a:pPr marL="0" indent="0">
              <a:buNone/>
            </a:pPr>
            <a:endParaRPr lang="en-US" dirty="0" smtClean="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(2</a:t>
            </a:r>
            <a:r>
              <a:rPr lang="en-US" b="1" dirty="0"/>
              <a:t>) Containment of Expenditure within Budget:</a:t>
            </a:r>
            <a:r>
              <a:rPr lang="en-US" dirty="0"/>
              <a:t/>
            </a:r>
            <a:br>
              <a:rPr lang="en-US" dirty="0"/>
            </a:br>
            <a:endParaRPr lang="en-US"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152400" y="1600200"/>
            <a:ext cx="8610600" cy="4873752"/>
          </a:xfrm>
          <a:solidFill>
            <a:srgbClr val="006666"/>
          </a:solidFill>
        </p:spPr>
        <p:style>
          <a:lnRef idx="1">
            <a:schemeClr val="accent2"/>
          </a:lnRef>
          <a:fillRef idx="2">
            <a:schemeClr val="accent2"/>
          </a:fillRef>
          <a:effectRef idx="1">
            <a:schemeClr val="accent2"/>
          </a:effectRef>
          <a:fontRef idx="minor">
            <a:schemeClr val="dk1"/>
          </a:fontRef>
        </p:style>
        <p:txBody>
          <a:bodyPr/>
          <a:lstStyle/>
          <a:p>
            <a:pPr algn="just" fontAlgn="base"/>
            <a:r>
              <a:rPr lang="en-US" dirty="0" smtClean="0">
                <a:solidFill>
                  <a:schemeClr val="bg1"/>
                </a:solidFill>
              </a:rPr>
              <a:t>This </a:t>
            </a:r>
            <a:r>
              <a:rPr lang="en-US" dirty="0">
                <a:solidFill>
                  <a:schemeClr val="bg1"/>
                </a:solidFill>
              </a:rPr>
              <a:t>is another criterion for project success. Continu­ing with the racing car development example, if the development costs were to exceed those planned, then their recovery from car sales could result in the selling price having to be increased too far above prices charged by competitors for their rival products. Projects must, therefore, be completed within their budgeted costs.</a:t>
            </a:r>
          </a:p>
          <a:p>
            <a:pPr marL="0" indent="0">
              <a:buNone/>
            </a:pPr>
            <a:endParaRPr lang="en-US"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(3) Time Scale is the Third Factor:</a:t>
            </a:r>
            <a:r>
              <a:rPr lang="en-US" dirty="0"/>
              <a:t/>
            </a:r>
            <a:br>
              <a:rPr lang="en-US" dirty="0"/>
            </a:br>
            <a:endParaRPr lang="en-US"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371600"/>
            <a:ext cx="8153400" cy="5102352"/>
          </a:xfrm>
          <a:solidFill>
            <a:srgbClr val="006666"/>
          </a:solidFill>
        </p:spPr>
        <p:style>
          <a:lnRef idx="1">
            <a:schemeClr val="accent2"/>
          </a:lnRef>
          <a:fillRef idx="2">
            <a:schemeClr val="accent2"/>
          </a:fillRef>
          <a:effectRef idx="1">
            <a:schemeClr val="accent2"/>
          </a:effectRef>
          <a:fontRef idx="minor">
            <a:schemeClr val="dk1"/>
          </a:fontRef>
        </p:style>
        <p:txBody>
          <a:bodyPr/>
          <a:lstStyle/>
          <a:p>
            <a:pPr marL="0" indent="0" algn="just" fontAlgn="base">
              <a:buNone/>
            </a:pPr>
            <a:r>
              <a:rPr lang="en-US" dirty="0" smtClean="0">
                <a:solidFill>
                  <a:schemeClr val="bg1"/>
                </a:solidFill>
              </a:rPr>
              <a:t>In </a:t>
            </a:r>
            <a:r>
              <a:rPr lang="en-US" dirty="0">
                <a:solidFill>
                  <a:schemeClr val="bg1"/>
                </a:solidFill>
              </a:rPr>
              <a:t>the motor car example, the car should be fully developed and proven in time for launch at the motor show.</a:t>
            </a:r>
          </a:p>
          <a:p>
            <a:pPr marL="0" indent="0">
              <a:buNone/>
            </a:pPr>
            <a:endParaRPr lang="en-US"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Times New Roman" pitchFamily="18" charset="0"/>
                <a:cs typeface="Times New Roman" pitchFamily="18" charset="0"/>
              </a:rPr>
              <a:t>Project Appraisal </a:t>
            </a:r>
            <a:endParaRPr lang="en-US" sz="4000" b="1" dirty="0">
              <a:latin typeface="Times New Roman" pitchFamily="18" charset="0"/>
              <a:cs typeface="Times New Roman" pitchFamily="18" charset="0"/>
            </a:endParaRP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28600" y="1371600"/>
            <a:ext cx="8686800" cy="5486399"/>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pPr marL="0" indent="0">
              <a:buNone/>
            </a:pPr>
            <a:r>
              <a:rPr lang="en-US" b="1" dirty="0" smtClean="0">
                <a:latin typeface="Times New Roman" pitchFamily="18" charset="0"/>
                <a:cs typeface="Times New Roman" pitchFamily="18" charset="0"/>
              </a:rPr>
              <a:t>     </a:t>
            </a:r>
            <a:endParaRPr lang="en-US" b="1"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04800"/>
            <a:ext cx="8610600" cy="60198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latin typeface="Times New Roman" pitchFamily="18" charset="0"/>
              <a:cs typeface="Times New Roman" pitchFamily="18" charset="0"/>
            </a:endParaRP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28600" y="304799"/>
            <a:ext cx="8381999" cy="6013451"/>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latin typeface="Times New Roman" pitchFamily="18" charset="0"/>
              <a:cs typeface="Times New Roman" pitchFamily="18" charset="0"/>
            </a:endParaRP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28600" y="152401"/>
            <a:ext cx="8458200" cy="616585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447800"/>
            <a:ext cx="8534400" cy="5026152"/>
          </a:xfrm>
          <a:solidFill>
            <a:srgbClr val="006666"/>
          </a:solidFill>
        </p:spPr>
        <p:style>
          <a:lnRef idx="1">
            <a:schemeClr val="accent2"/>
          </a:lnRef>
          <a:fillRef idx="2">
            <a:schemeClr val="accent2"/>
          </a:fillRef>
          <a:effectRef idx="1">
            <a:schemeClr val="accent2"/>
          </a:effectRef>
          <a:fontRef idx="minor">
            <a:schemeClr val="dk1"/>
          </a:fontRef>
        </p:style>
        <p:txBody>
          <a:bodyPr>
            <a:normAutofit/>
          </a:bodyPr>
          <a:lstStyle/>
          <a:p>
            <a:pPr algn="just"/>
            <a:r>
              <a:rPr lang="en-US" dirty="0">
                <a:solidFill>
                  <a:schemeClr val="bg1"/>
                </a:solidFill>
              </a:rPr>
              <a:t>Contemporary </a:t>
            </a:r>
            <a:r>
              <a:rPr lang="en-US" dirty="0">
                <a:solidFill>
                  <a:schemeClr val="bg1"/>
                </a:solidFill>
                <a:hlinkClick r:id="rId2" tooltip="Business sector"/>
              </a:rPr>
              <a:t>business</a:t>
            </a:r>
            <a:r>
              <a:rPr lang="en-US" dirty="0">
                <a:solidFill>
                  <a:schemeClr val="bg1"/>
                </a:solidFill>
              </a:rPr>
              <a:t> and </a:t>
            </a:r>
            <a:r>
              <a:rPr lang="en-US" dirty="0">
                <a:solidFill>
                  <a:schemeClr val="bg1"/>
                </a:solidFill>
                <a:hlinkClick r:id="rId3" tooltip="Science"/>
              </a:rPr>
              <a:t>science</a:t>
            </a:r>
            <a:r>
              <a:rPr lang="en-US" dirty="0">
                <a:solidFill>
                  <a:schemeClr val="bg1"/>
                </a:solidFill>
              </a:rPr>
              <a:t> treat as a </a:t>
            </a:r>
            <a:r>
              <a:rPr lang="en-US" b="1" dirty="0">
                <a:solidFill>
                  <a:schemeClr val="bg1"/>
                </a:solidFill>
              </a:rPr>
              <a:t>project</a:t>
            </a:r>
            <a:r>
              <a:rPr lang="en-US" dirty="0">
                <a:solidFill>
                  <a:schemeClr val="bg1"/>
                </a:solidFill>
              </a:rPr>
              <a:t> (or program) any undertaking, carried out individually or collaboratively and possibly involving research or design, that is carefully </a:t>
            </a:r>
            <a:r>
              <a:rPr lang="en-US" dirty="0">
                <a:solidFill>
                  <a:schemeClr val="bg1"/>
                </a:solidFill>
                <a:hlinkClick r:id="rId4" tooltip="Plan"/>
              </a:rPr>
              <a:t>planned</a:t>
            </a:r>
            <a:r>
              <a:rPr lang="en-US" dirty="0">
                <a:solidFill>
                  <a:schemeClr val="bg1"/>
                </a:solidFill>
              </a:rPr>
              <a:t> (usually by a </a:t>
            </a:r>
            <a:r>
              <a:rPr lang="en-US" dirty="0">
                <a:solidFill>
                  <a:schemeClr val="bg1"/>
                </a:solidFill>
                <a:hlinkClick r:id="rId5" tooltip="Project team"/>
              </a:rPr>
              <a:t>project </a:t>
            </a:r>
            <a:r>
              <a:rPr lang="en-US" dirty="0" smtClean="0">
                <a:solidFill>
                  <a:schemeClr val="bg1"/>
                </a:solidFill>
                <a:hlinkClick r:id="rId5" tooltip="Project team"/>
              </a:rPr>
              <a:t>team</a:t>
            </a:r>
            <a:r>
              <a:rPr lang="en-US" dirty="0" smtClean="0">
                <a:solidFill>
                  <a:schemeClr val="bg1"/>
                </a:solidFill>
              </a:rPr>
              <a:t>) </a:t>
            </a:r>
            <a:r>
              <a:rPr lang="en-US" dirty="0">
                <a:solidFill>
                  <a:schemeClr val="bg1"/>
                </a:solidFill>
              </a:rPr>
              <a:t>to achieve a particular aim</a:t>
            </a:r>
            <a:r>
              <a:rPr lang="en-US" dirty="0" smtClean="0">
                <a:solidFill>
                  <a:schemeClr val="bg1"/>
                </a:solidFill>
              </a:rPr>
              <a:t>.</a:t>
            </a:r>
          </a:p>
          <a:p>
            <a:pPr algn="just"/>
            <a:r>
              <a:rPr lang="en-US" dirty="0">
                <a:solidFill>
                  <a:schemeClr val="bg1"/>
                </a:solidFill>
              </a:rPr>
              <a:t>A project may be a temporary (rather than permanent) </a:t>
            </a:r>
            <a:r>
              <a:rPr lang="en-US" dirty="0">
                <a:solidFill>
                  <a:schemeClr val="bg1"/>
                </a:solidFill>
                <a:hlinkClick r:id="rId6" tooltip="Social system"/>
              </a:rPr>
              <a:t>social system</a:t>
            </a:r>
            <a:r>
              <a:rPr lang="en-US" dirty="0">
                <a:solidFill>
                  <a:schemeClr val="bg1"/>
                </a:solidFill>
              </a:rPr>
              <a:t> (</a:t>
            </a:r>
            <a:r>
              <a:rPr lang="en-US" dirty="0">
                <a:solidFill>
                  <a:schemeClr val="bg1"/>
                </a:solidFill>
                <a:hlinkClick r:id="rId7" tooltip="Work systems"/>
              </a:rPr>
              <a:t>work system</a:t>
            </a:r>
            <a:r>
              <a:rPr lang="en-US" dirty="0">
                <a:solidFill>
                  <a:schemeClr val="bg1"/>
                </a:solidFill>
              </a:rPr>
              <a:t>), possibly constituted by </a:t>
            </a:r>
            <a:r>
              <a:rPr lang="en-US" dirty="0">
                <a:solidFill>
                  <a:schemeClr val="bg1"/>
                </a:solidFill>
                <a:hlinkClick r:id="rId8" tooltip="Team"/>
              </a:rPr>
              <a:t>teams</a:t>
            </a:r>
            <a:r>
              <a:rPr lang="en-US" dirty="0">
                <a:solidFill>
                  <a:schemeClr val="bg1"/>
                </a:solidFill>
              </a:rPr>
              <a:t> (within or across </a:t>
            </a:r>
            <a:r>
              <a:rPr lang="en-US" dirty="0">
                <a:solidFill>
                  <a:schemeClr val="bg1"/>
                </a:solidFill>
                <a:hlinkClick r:id="rId9" tooltip="Organization"/>
              </a:rPr>
              <a:t>organizations</a:t>
            </a:r>
            <a:r>
              <a:rPr lang="en-US" dirty="0">
                <a:solidFill>
                  <a:schemeClr val="bg1"/>
                </a:solidFill>
              </a:rPr>
              <a:t>) to accomplish particular </a:t>
            </a:r>
            <a:r>
              <a:rPr lang="en-US" dirty="0">
                <a:solidFill>
                  <a:schemeClr val="bg1"/>
                </a:solidFill>
                <a:hlinkClick r:id="rId10" tooltip="Task (project management)"/>
              </a:rPr>
              <a:t>tasks</a:t>
            </a:r>
            <a:r>
              <a:rPr lang="en-US" dirty="0">
                <a:solidFill>
                  <a:schemeClr val="bg1"/>
                </a:solidFill>
              </a:rPr>
              <a:t> under </a:t>
            </a:r>
            <a:r>
              <a:rPr lang="en-US" u="sng" dirty="0">
                <a:solidFill>
                  <a:schemeClr val="bg1"/>
                </a:solidFill>
                <a:hlinkClick r:id="rId11"/>
              </a:rPr>
              <a:t>time constraints</a:t>
            </a:r>
            <a:r>
              <a:rPr lang="en-US" dirty="0">
                <a:solidFill>
                  <a:schemeClr val="bg1"/>
                </a:solidFill>
              </a:rPr>
              <a:t>.</a:t>
            </a:r>
          </a:p>
        </p:txBody>
      </p:sp>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Project</a:t>
            </a:r>
            <a:endParaRPr lang="en-US" b="1"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pPr marL="0" indent="0">
              <a:buNone/>
            </a:pP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28600"/>
            <a:ext cx="8610599" cy="60198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28600" y="228601"/>
            <a:ext cx="8534399" cy="6089650"/>
          </a:xfrm>
        </p:spPr>
      </p:pic>
    </p:spTree>
    <p:extLst>
      <p:ext uri="{BB962C8B-B14F-4D97-AF65-F5344CB8AC3E}">
        <p14:creationId xmlns:p14="http://schemas.microsoft.com/office/powerpoint/2010/main" val="3612458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28600" y="228600"/>
            <a:ext cx="8534399" cy="6324599"/>
          </a:xfrm>
        </p:spPr>
      </p:pic>
    </p:spTree>
    <p:extLst>
      <p:ext uri="{BB962C8B-B14F-4D97-AF65-F5344CB8AC3E}">
        <p14:creationId xmlns:p14="http://schemas.microsoft.com/office/powerpoint/2010/main" val="4210123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52400" y="304800"/>
            <a:ext cx="8610599" cy="6172199"/>
          </a:xfrm>
        </p:spPr>
      </p:pic>
    </p:spTree>
    <p:extLst>
      <p:ext uri="{BB962C8B-B14F-4D97-AF65-F5344CB8AC3E}">
        <p14:creationId xmlns:p14="http://schemas.microsoft.com/office/powerpoint/2010/main" val="1261428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76200" y="228600"/>
            <a:ext cx="8686799" cy="6248399"/>
          </a:xfrm>
        </p:spPr>
      </p:pic>
    </p:spTree>
    <p:extLst>
      <p:ext uri="{BB962C8B-B14F-4D97-AF65-F5344CB8AC3E}">
        <p14:creationId xmlns:p14="http://schemas.microsoft.com/office/powerpoint/2010/main" val="1879005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52400" y="228600"/>
            <a:ext cx="8610599" cy="6172199"/>
          </a:xfrm>
        </p:spPr>
      </p:pic>
    </p:spTree>
    <p:extLst>
      <p:ext uri="{BB962C8B-B14F-4D97-AF65-F5344CB8AC3E}">
        <p14:creationId xmlns:p14="http://schemas.microsoft.com/office/powerpoint/2010/main" val="27852584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52400" y="228600"/>
            <a:ext cx="8610599" cy="6172199"/>
          </a:xfrm>
        </p:spPr>
      </p:pic>
    </p:spTree>
    <p:extLst>
      <p:ext uri="{BB962C8B-B14F-4D97-AF65-F5344CB8AC3E}">
        <p14:creationId xmlns:p14="http://schemas.microsoft.com/office/powerpoint/2010/main" val="3202972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52400" y="304801"/>
            <a:ext cx="8610599" cy="6013450"/>
          </a:xfrm>
        </p:spPr>
      </p:pic>
    </p:spTree>
    <p:extLst>
      <p:ext uri="{BB962C8B-B14F-4D97-AF65-F5344CB8AC3E}">
        <p14:creationId xmlns:p14="http://schemas.microsoft.com/office/powerpoint/2010/main" val="2983849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52400" y="228600"/>
            <a:ext cx="8610599" cy="6248399"/>
          </a:xfrm>
        </p:spPr>
      </p:pic>
    </p:spTree>
    <p:extLst>
      <p:ext uri="{BB962C8B-B14F-4D97-AF65-F5344CB8AC3E}">
        <p14:creationId xmlns:p14="http://schemas.microsoft.com/office/powerpoint/2010/main" val="3284246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76200" y="228601"/>
            <a:ext cx="8762999" cy="6089650"/>
          </a:xfrm>
        </p:spPr>
      </p:pic>
    </p:spTree>
    <p:extLst>
      <p:ext uri="{BB962C8B-B14F-4D97-AF65-F5344CB8AC3E}">
        <p14:creationId xmlns:p14="http://schemas.microsoft.com/office/powerpoint/2010/main" val="3646107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Characteristics of Project</a:t>
            </a:r>
            <a:endParaRPr lang="en-US"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152400" y="1600200"/>
            <a:ext cx="8534400" cy="4873752"/>
          </a:xfrm>
          <a:solidFill>
            <a:srgbClr val="006666"/>
          </a:solidFill>
        </p:spPr>
        <p:style>
          <a:lnRef idx="1">
            <a:schemeClr val="accent2"/>
          </a:lnRef>
          <a:fillRef idx="2">
            <a:schemeClr val="accent2"/>
          </a:fillRef>
          <a:effectRef idx="1">
            <a:schemeClr val="accent2"/>
          </a:effectRef>
          <a:fontRef idx="minor">
            <a:schemeClr val="dk1"/>
          </a:fontRef>
        </p:style>
        <p:txBody>
          <a:bodyPr>
            <a:normAutofit/>
          </a:bodyPr>
          <a:lstStyle/>
          <a:p>
            <a:pPr algn="just" fontAlgn="base"/>
            <a:r>
              <a:rPr lang="en-US" dirty="0">
                <a:solidFill>
                  <a:schemeClr val="bg1"/>
                </a:solidFill>
              </a:rPr>
              <a:t>As follows from the given definition, any project can be characterized by these characteristics</a:t>
            </a:r>
            <a:r>
              <a:rPr lang="en-US" dirty="0" smtClean="0">
                <a:solidFill>
                  <a:schemeClr val="bg1"/>
                </a:solidFill>
              </a:rPr>
              <a:t>:</a:t>
            </a:r>
          </a:p>
          <a:p>
            <a:pPr marL="0" indent="0" algn="just" fontAlgn="base">
              <a:buNone/>
            </a:pPr>
            <a:endParaRPr lang="en-US" dirty="0">
              <a:solidFill>
                <a:schemeClr val="bg1"/>
              </a:solidFill>
            </a:endParaRPr>
          </a:p>
          <a:p>
            <a:pPr algn="just" fontAlgn="base"/>
            <a:r>
              <a:rPr lang="en-US" b="1" dirty="0">
                <a:solidFill>
                  <a:schemeClr val="bg1"/>
                </a:solidFill>
              </a:rPr>
              <a:t>Temporary</a:t>
            </a:r>
            <a:r>
              <a:rPr lang="en-US" dirty="0">
                <a:solidFill>
                  <a:schemeClr val="bg1"/>
                </a:solidFill>
              </a:rPr>
              <a:t>. This key characteristic means that every project has a finite start and a finite end. The start is the time when the project is initiated and its concept is developed. The end is reached when all objectives of the project have been met (or unmet if it’s obvious that the project cannot be completed – then it’s terminated).</a:t>
            </a:r>
          </a:p>
          <a:p>
            <a:pPr marL="0" indent="0">
              <a:buNone/>
            </a:pPr>
            <a:endParaRPr lang="en-US"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52400" y="228601"/>
            <a:ext cx="8610599" cy="6089650"/>
          </a:xfrm>
        </p:spPr>
      </p:pic>
    </p:spTree>
    <p:extLst>
      <p:ext uri="{BB962C8B-B14F-4D97-AF65-F5344CB8AC3E}">
        <p14:creationId xmlns:p14="http://schemas.microsoft.com/office/powerpoint/2010/main" val="24934029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28600" y="304801"/>
            <a:ext cx="8534399" cy="6013450"/>
          </a:xfrm>
        </p:spPr>
      </p:pic>
    </p:spTree>
    <p:extLst>
      <p:ext uri="{BB962C8B-B14F-4D97-AF65-F5344CB8AC3E}">
        <p14:creationId xmlns:p14="http://schemas.microsoft.com/office/powerpoint/2010/main" val="1867680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a:t>
            </a:r>
            <a:endParaRPr lang="en-US"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152400" y="1600200"/>
            <a:ext cx="8610600" cy="4873752"/>
          </a:xfrm>
          <a:solidFill>
            <a:srgbClr val="006666"/>
          </a:solidFill>
        </p:spPr>
        <p:style>
          <a:lnRef idx="1">
            <a:schemeClr val="accent2"/>
          </a:lnRef>
          <a:fillRef idx="2">
            <a:schemeClr val="accent2"/>
          </a:fillRef>
          <a:effectRef idx="1">
            <a:schemeClr val="accent2"/>
          </a:effectRef>
          <a:fontRef idx="minor">
            <a:schemeClr val="dk1"/>
          </a:fontRef>
        </p:style>
        <p:txBody>
          <a:bodyPr>
            <a:normAutofit/>
          </a:bodyPr>
          <a:lstStyle/>
          <a:p>
            <a:pPr marL="0" indent="0" algn="just">
              <a:buNone/>
            </a:pPr>
            <a:r>
              <a:rPr lang="en-US" b="1" dirty="0">
                <a:solidFill>
                  <a:schemeClr val="bg1"/>
                </a:solidFill>
              </a:rPr>
              <a:t>Unique Deliverable(s)</a:t>
            </a:r>
            <a:r>
              <a:rPr lang="en-US" dirty="0">
                <a:solidFill>
                  <a:schemeClr val="bg1"/>
                </a:solidFill>
              </a:rPr>
              <a:t>. Any project aims to produce some deliverable(s) which can be a product, service, or some another result. Deliverables should address a problem or need analyzed before project start.</a:t>
            </a:r>
          </a:p>
          <a:p>
            <a:pPr marL="0" indent="0">
              <a:buNone/>
            </a:pPr>
            <a:endParaRPr lang="en-US" b="1" dirty="0" smtClean="0"/>
          </a:p>
          <a:p>
            <a:pPr marL="0" indent="0">
              <a:buNone/>
            </a:pPr>
            <a:r>
              <a:rPr lang="en-US" dirty="0" smtClean="0"/>
              <a:t>.</a:t>
            </a:r>
            <a:endParaRPr lang="en-US" dirty="0"/>
          </a:p>
          <a:p>
            <a:pPr marL="0" indent="0">
              <a:buNone/>
            </a:pPr>
            <a:endParaRPr lang="en-US"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020762"/>
          </a:xfrm>
        </p:spPr>
        <p:txBody>
          <a:bodyPr/>
          <a:lstStyle/>
          <a:p>
            <a:r>
              <a:rPr lang="en-US" b="1" dirty="0" smtClean="0">
                <a:latin typeface="Times New Roman" pitchFamily="18" charset="0"/>
                <a:cs typeface="Times New Roman" pitchFamily="18" charset="0"/>
              </a:rPr>
              <a:t>Cont.….</a:t>
            </a:r>
            <a:endParaRPr lang="en-US"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152400" y="1600200"/>
            <a:ext cx="8610600" cy="4873752"/>
          </a:xfrm>
          <a:solidFill>
            <a:srgbClr val="006666"/>
          </a:solidFill>
        </p:spPr>
        <p:style>
          <a:lnRef idx="1">
            <a:schemeClr val="accent2"/>
          </a:lnRef>
          <a:fillRef idx="2">
            <a:schemeClr val="accent2"/>
          </a:fillRef>
          <a:effectRef idx="1">
            <a:schemeClr val="accent2"/>
          </a:effectRef>
          <a:fontRef idx="minor">
            <a:schemeClr val="dk1"/>
          </a:fontRef>
        </p:style>
        <p:txBody>
          <a:bodyPr/>
          <a:lstStyle/>
          <a:p>
            <a:pPr marL="0" indent="0" algn="just">
              <a:buNone/>
            </a:pPr>
            <a:r>
              <a:rPr lang="en-US" b="1" dirty="0">
                <a:solidFill>
                  <a:schemeClr val="bg1"/>
                </a:solidFill>
              </a:rPr>
              <a:t>Progressive Elaboration</a:t>
            </a:r>
            <a:r>
              <a:rPr lang="en-US" dirty="0">
                <a:solidFill>
                  <a:schemeClr val="bg1"/>
                </a:solidFill>
              </a:rPr>
              <a:t>. With the progress of a project, continuous investigation and improvement become available, and all this allows producing more accurate and comprehensive plans. This key characteristic means that the successive iterations of planning processes result in developing more effective solutions to progress and develop </a:t>
            </a:r>
            <a:r>
              <a:rPr lang="en-US" dirty="0" smtClean="0">
                <a:solidFill>
                  <a:schemeClr val="bg1"/>
                </a:solidFill>
              </a:rPr>
              <a:t>projects.</a:t>
            </a:r>
            <a:endParaRPr lang="en-US" dirty="0">
              <a:solidFill>
                <a:schemeClr val="bg1"/>
              </a:solidFill>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a:t>
            </a:r>
            <a:endParaRPr lang="en-US"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152400" y="1600200"/>
            <a:ext cx="8534400" cy="4873752"/>
          </a:xfrm>
          <a:solidFill>
            <a:srgbClr val="006666"/>
          </a:solidFill>
        </p:spPr>
        <p:style>
          <a:lnRef idx="1">
            <a:schemeClr val="accent2"/>
          </a:lnRef>
          <a:fillRef idx="2">
            <a:schemeClr val="accent2"/>
          </a:fillRef>
          <a:effectRef idx="1">
            <a:schemeClr val="accent2"/>
          </a:effectRef>
          <a:fontRef idx="minor">
            <a:schemeClr val="dk1"/>
          </a:fontRef>
        </p:style>
        <p:txBody>
          <a:bodyPr/>
          <a:lstStyle/>
          <a:p>
            <a:pPr marL="0" indent="0" algn="just" fontAlgn="base">
              <a:buNone/>
            </a:pPr>
            <a:r>
              <a:rPr lang="en-US" dirty="0">
                <a:solidFill>
                  <a:schemeClr val="bg1"/>
                </a:solidFill>
              </a:rPr>
              <a:t>In addition to the listed characteristics, a </a:t>
            </a:r>
            <a:r>
              <a:rPr lang="en-US" i="1" dirty="0">
                <a:solidFill>
                  <a:schemeClr val="bg1"/>
                </a:solidFill>
              </a:rPr>
              <a:t>conventional project</a:t>
            </a:r>
            <a:r>
              <a:rPr lang="en-US" dirty="0">
                <a:solidFill>
                  <a:schemeClr val="bg1"/>
                </a:solidFill>
              </a:rPr>
              <a:t> is:</a:t>
            </a:r>
          </a:p>
          <a:p>
            <a:pPr algn="just" fontAlgn="base"/>
            <a:r>
              <a:rPr lang="en-US" dirty="0">
                <a:solidFill>
                  <a:schemeClr val="bg1"/>
                </a:solidFill>
              </a:rPr>
              <a:t>Purposeful as it has a rational and measurable purchase</a:t>
            </a:r>
          </a:p>
          <a:p>
            <a:pPr algn="just" fontAlgn="base"/>
            <a:r>
              <a:rPr lang="en-US" dirty="0">
                <a:solidFill>
                  <a:schemeClr val="bg1"/>
                </a:solidFill>
              </a:rPr>
              <a:t>Logical as it has a certain life-cycle</a:t>
            </a:r>
          </a:p>
          <a:p>
            <a:pPr algn="just" fontAlgn="base"/>
            <a:r>
              <a:rPr lang="en-US" dirty="0">
                <a:solidFill>
                  <a:schemeClr val="bg1"/>
                </a:solidFill>
              </a:rPr>
              <a:t>Structured as it has interdependencies between its tasks and activities</a:t>
            </a:r>
          </a:p>
          <a:p>
            <a:pPr algn="just" fontAlgn="base"/>
            <a:r>
              <a:rPr lang="en-US" dirty="0">
                <a:solidFill>
                  <a:schemeClr val="bg1"/>
                </a:solidFill>
              </a:rPr>
              <a:t>Conflict as it tries to solve a problem that creates some kind of conflict</a:t>
            </a:r>
          </a:p>
          <a:p>
            <a:pPr algn="just" fontAlgn="base"/>
            <a:r>
              <a:rPr lang="en-US" dirty="0">
                <a:solidFill>
                  <a:schemeClr val="bg1"/>
                </a:solidFill>
              </a:rPr>
              <a:t>Limited by available resources</a:t>
            </a:r>
          </a:p>
          <a:p>
            <a:pPr algn="just" fontAlgn="base"/>
            <a:r>
              <a:rPr lang="en-US" dirty="0">
                <a:solidFill>
                  <a:schemeClr val="bg1"/>
                </a:solidFill>
              </a:rPr>
              <a:t>Risk as it involves an element of risk</a:t>
            </a:r>
          </a:p>
          <a:p>
            <a:pPr marL="0" indent="0">
              <a:buNone/>
            </a:pPr>
            <a:endParaRPr lang="en-US" dirty="0" smtClean="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examples</a:t>
            </a:r>
            <a:endParaRPr lang="en-US"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1600200"/>
            <a:ext cx="8534400" cy="4873752"/>
          </a:xfrm>
          <a:solidFill>
            <a:srgbClr val="006666"/>
          </a:solidFill>
        </p:spPr>
        <p:style>
          <a:lnRef idx="1">
            <a:schemeClr val="accent2"/>
          </a:lnRef>
          <a:fillRef idx="2">
            <a:schemeClr val="accent2"/>
          </a:fillRef>
          <a:effectRef idx="1">
            <a:schemeClr val="accent2"/>
          </a:effectRef>
          <a:fontRef idx="minor">
            <a:schemeClr val="dk1"/>
          </a:fontRef>
        </p:style>
        <p:txBody>
          <a:bodyPr/>
          <a:lstStyle/>
          <a:p>
            <a:pPr fontAlgn="base"/>
            <a:r>
              <a:rPr lang="en-US" dirty="0">
                <a:solidFill>
                  <a:schemeClr val="bg1"/>
                </a:solidFill>
              </a:rPr>
              <a:t>Some </a:t>
            </a:r>
            <a:r>
              <a:rPr lang="en-US" b="1" dirty="0">
                <a:solidFill>
                  <a:schemeClr val="bg1"/>
                </a:solidFill>
              </a:rPr>
              <a:t>examples of a project</a:t>
            </a:r>
            <a:r>
              <a:rPr lang="en-US" dirty="0">
                <a:solidFill>
                  <a:schemeClr val="bg1"/>
                </a:solidFill>
              </a:rPr>
              <a:t> are:</a:t>
            </a:r>
          </a:p>
          <a:p>
            <a:pPr fontAlgn="base"/>
            <a:r>
              <a:rPr lang="en-US" dirty="0">
                <a:solidFill>
                  <a:schemeClr val="bg1"/>
                </a:solidFill>
              </a:rPr>
              <a:t>Developing a new product or service</a:t>
            </a:r>
          </a:p>
          <a:p>
            <a:pPr fontAlgn="base"/>
            <a:r>
              <a:rPr lang="en-US" dirty="0">
                <a:solidFill>
                  <a:schemeClr val="bg1"/>
                </a:solidFill>
              </a:rPr>
              <a:t>Constructing a building or facility</a:t>
            </a:r>
          </a:p>
          <a:p>
            <a:pPr fontAlgn="base"/>
            <a:r>
              <a:rPr lang="en-US" dirty="0">
                <a:solidFill>
                  <a:schemeClr val="bg1"/>
                </a:solidFill>
              </a:rPr>
              <a:t>Renovating the kitchen</a:t>
            </a:r>
          </a:p>
          <a:p>
            <a:pPr fontAlgn="base"/>
            <a:r>
              <a:rPr lang="en-US" dirty="0">
                <a:solidFill>
                  <a:schemeClr val="bg1"/>
                </a:solidFill>
              </a:rPr>
              <a:t>Designing a new transportation vehicle</a:t>
            </a:r>
          </a:p>
          <a:p>
            <a:pPr fontAlgn="base"/>
            <a:r>
              <a:rPr lang="en-US" dirty="0">
                <a:solidFill>
                  <a:schemeClr val="bg1"/>
                </a:solidFill>
              </a:rPr>
              <a:t>Acquiring a new or modified data system</a:t>
            </a:r>
          </a:p>
          <a:p>
            <a:pPr fontAlgn="base"/>
            <a:r>
              <a:rPr lang="en-US" dirty="0">
                <a:solidFill>
                  <a:schemeClr val="bg1"/>
                </a:solidFill>
              </a:rPr>
              <a:t>Organizing a </a:t>
            </a:r>
            <a:r>
              <a:rPr lang="en-US" dirty="0">
                <a:solidFill>
                  <a:schemeClr val="bg1"/>
                </a:solidFill>
                <a:hlinkClick r:id="rId2" tooltip="What is a project meeting? An overview"/>
              </a:rPr>
              <a:t>meeting</a:t>
            </a:r>
            <a:endParaRPr lang="en-US" dirty="0">
              <a:solidFill>
                <a:schemeClr val="bg1"/>
              </a:solidFill>
            </a:endParaRPr>
          </a:p>
          <a:p>
            <a:pPr fontAlgn="base"/>
            <a:r>
              <a:rPr lang="en-US" dirty="0">
                <a:solidFill>
                  <a:schemeClr val="bg1"/>
                </a:solidFill>
              </a:rPr>
              <a:t>Implementing a new business process</a:t>
            </a:r>
          </a:p>
          <a:p>
            <a:pPr marL="0" indent="0">
              <a:buNone/>
            </a:pPr>
            <a:endParaRPr lang="en-US"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b="1" dirty="0" smtClean="0">
                <a:latin typeface="Times New Roman" pitchFamily="18" charset="0"/>
                <a:cs typeface="Times New Roman" pitchFamily="18" charset="0"/>
              </a:rPr>
              <a:t>Types of projects:</a:t>
            </a:r>
            <a:endParaRPr lang="en-US"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152400" y="1600200"/>
            <a:ext cx="8534400" cy="4873752"/>
          </a:xfrm>
          <a:solidFill>
            <a:srgbClr val="006666"/>
          </a:solidFill>
        </p:spPr>
        <p:style>
          <a:lnRef idx="1">
            <a:schemeClr val="accent2"/>
          </a:lnRef>
          <a:fillRef idx="2">
            <a:schemeClr val="accent2"/>
          </a:fillRef>
          <a:effectRef idx="1">
            <a:schemeClr val="accent2"/>
          </a:effectRef>
          <a:fontRef idx="minor">
            <a:schemeClr val="dk1"/>
          </a:fontRef>
        </p:style>
        <p:txBody>
          <a:bodyPr/>
          <a:lstStyle/>
          <a:p>
            <a:pPr marL="457200" indent="-457200">
              <a:buAutoNum type="arabicParenBoth"/>
            </a:pPr>
            <a:r>
              <a:rPr lang="en-US" b="1" dirty="0" smtClean="0">
                <a:solidFill>
                  <a:schemeClr val="bg1"/>
                </a:solidFill>
              </a:rPr>
              <a:t>Manufacturing Projects</a:t>
            </a:r>
            <a:endParaRPr lang="en-US" b="1" dirty="0">
              <a:solidFill>
                <a:schemeClr val="bg1"/>
              </a:solidFill>
            </a:endParaRPr>
          </a:p>
          <a:p>
            <a:pPr marL="457200" indent="-457200">
              <a:buAutoNum type="arabicParenBoth"/>
            </a:pPr>
            <a:r>
              <a:rPr lang="en-US" b="1" dirty="0">
                <a:solidFill>
                  <a:schemeClr val="bg1"/>
                </a:solidFill>
              </a:rPr>
              <a:t>Construction </a:t>
            </a:r>
            <a:r>
              <a:rPr lang="en-US" b="1" dirty="0" smtClean="0">
                <a:solidFill>
                  <a:schemeClr val="bg1"/>
                </a:solidFill>
              </a:rPr>
              <a:t>Projects</a:t>
            </a:r>
          </a:p>
          <a:p>
            <a:pPr marL="457200" indent="-457200">
              <a:buAutoNum type="arabicParenBoth"/>
            </a:pPr>
            <a:r>
              <a:rPr lang="en-US" b="1" dirty="0">
                <a:solidFill>
                  <a:schemeClr val="bg1"/>
                </a:solidFill>
              </a:rPr>
              <a:t>Management </a:t>
            </a:r>
            <a:r>
              <a:rPr lang="en-US" b="1" dirty="0" smtClean="0">
                <a:solidFill>
                  <a:schemeClr val="bg1"/>
                </a:solidFill>
              </a:rPr>
              <a:t>Projects</a:t>
            </a:r>
          </a:p>
          <a:p>
            <a:pPr marL="457200" indent="-457200">
              <a:buAutoNum type="arabicParenBoth"/>
            </a:pPr>
            <a:r>
              <a:rPr lang="en-US" b="1" dirty="0" smtClean="0">
                <a:solidFill>
                  <a:schemeClr val="bg1"/>
                </a:solidFill>
              </a:rPr>
              <a:t>Research </a:t>
            </a:r>
            <a:r>
              <a:rPr lang="en-US" b="1" dirty="0">
                <a:solidFill>
                  <a:schemeClr val="bg1"/>
                </a:solidFill>
              </a:rPr>
              <a:t>Projects</a:t>
            </a:r>
            <a:endParaRPr lang="en-US" b="1" dirty="0" smtClean="0">
              <a:solidFill>
                <a:schemeClr val="bg1"/>
              </a:solidFill>
            </a:endParaRPr>
          </a:p>
          <a:p>
            <a:pPr marL="457200" indent="-457200">
              <a:buAutoNum type="arabicParenBoth"/>
            </a:pPr>
            <a:endParaRPr lang="en-US" b="1" dirty="0">
              <a:solidFill>
                <a:schemeClr val="bg1"/>
              </a:solidFill>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Manufacturing Projects</a:t>
            </a:r>
            <a:br>
              <a:rPr lang="en-US" b="1" dirty="0"/>
            </a:br>
            <a:endParaRPr lang="en-US"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152400" y="1219200"/>
            <a:ext cx="8610600" cy="5254752"/>
          </a:xfrm>
          <a:solidFill>
            <a:srgbClr val="006666"/>
          </a:solidFill>
        </p:spPr>
        <p:style>
          <a:lnRef idx="1">
            <a:schemeClr val="accent2"/>
          </a:lnRef>
          <a:fillRef idx="2">
            <a:schemeClr val="accent2"/>
          </a:fillRef>
          <a:effectRef idx="1">
            <a:schemeClr val="accent2"/>
          </a:effectRef>
          <a:fontRef idx="minor">
            <a:schemeClr val="dk1"/>
          </a:fontRef>
        </p:style>
        <p:txBody>
          <a:bodyPr/>
          <a:lstStyle/>
          <a:p>
            <a:pPr marL="0" indent="0" algn="just">
              <a:buNone/>
            </a:pPr>
            <a:r>
              <a:rPr lang="en-US" b="1" dirty="0">
                <a:solidFill>
                  <a:schemeClr val="bg1"/>
                </a:solidFill>
              </a:rPr>
              <a:t>Manufacturing</a:t>
            </a:r>
            <a:r>
              <a:rPr lang="en-US" dirty="0">
                <a:solidFill>
                  <a:schemeClr val="bg1"/>
                </a:solidFill>
              </a:rPr>
              <a:t> is the production of </a:t>
            </a:r>
            <a:r>
              <a:rPr lang="en-US" dirty="0">
                <a:solidFill>
                  <a:schemeClr val="bg1"/>
                </a:solidFill>
                <a:hlinkClick r:id="rId2" tooltip="Product (business)"/>
              </a:rPr>
              <a:t>products</a:t>
            </a:r>
            <a:r>
              <a:rPr lang="en-US" dirty="0">
                <a:solidFill>
                  <a:schemeClr val="bg1"/>
                </a:solidFill>
              </a:rPr>
              <a:t> for use or sale using labor and </a:t>
            </a:r>
            <a:r>
              <a:rPr lang="en-US" dirty="0">
                <a:solidFill>
                  <a:schemeClr val="bg1"/>
                </a:solidFill>
                <a:hlinkClick r:id="rId3" tooltip="Machine"/>
              </a:rPr>
              <a:t>machines</a:t>
            </a:r>
            <a:r>
              <a:rPr lang="en-US" dirty="0">
                <a:solidFill>
                  <a:schemeClr val="bg1"/>
                </a:solidFill>
              </a:rPr>
              <a:t>, </a:t>
            </a:r>
            <a:r>
              <a:rPr lang="en-US" dirty="0">
                <a:solidFill>
                  <a:schemeClr val="bg1"/>
                </a:solidFill>
                <a:hlinkClick r:id="rId4" tooltip="Tool"/>
              </a:rPr>
              <a:t>tools</a:t>
            </a:r>
            <a:r>
              <a:rPr lang="en-US" dirty="0">
                <a:solidFill>
                  <a:schemeClr val="bg1"/>
                </a:solidFill>
              </a:rPr>
              <a:t>, chemical or biological processing or formulation and is the essence of </a:t>
            </a:r>
            <a:r>
              <a:rPr lang="en-US" dirty="0">
                <a:solidFill>
                  <a:schemeClr val="bg1"/>
                </a:solidFill>
                <a:hlinkClick r:id="rId5" tooltip="Secondary industry"/>
              </a:rPr>
              <a:t>secondary industry</a:t>
            </a:r>
            <a:r>
              <a:rPr lang="en-US" dirty="0">
                <a:solidFill>
                  <a:schemeClr val="bg1"/>
                </a:solidFill>
              </a:rPr>
              <a:t>. The term may refer to a range of human activity from </a:t>
            </a:r>
            <a:r>
              <a:rPr lang="en-US" dirty="0">
                <a:solidFill>
                  <a:schemeClr val="bg1"/>
                </a:solidFill>
                <a:hlinkClick r:id="rId6" tooltip="Handicraft"/>
              </a:rPr>
              <a:t>handicraft</a:t>
            </a:r>
            <a:r>
              <a:rPr lang="en-US" dirty="0">
                <a:solidFill>
                  <a:schemeClr val="bg1"/>
                </a:solidFill>
              </a:rPr>
              <a:t> to </a:t>
            </a:r>
            <a:r>
              <a:rPr lang="en-US" dirty="0">
                <a:solidFill>
                  <a:schemeClr val="bg1"/>
                </a:solidFill>
                <a:hlinkClick r:id="rId7" tooltip="High tech manufacturing"/>
              </a:rPr>
              <a:t>high tech</a:t>
            </a:r>
            <a:r>
              <a:rPr lang="en-US" dirty="0">
                <a:solidFill>
                  <a:schemeClr val="bg1"/>
                </a:solidFill>
              </a:rPr>
              <a:t> but is most commonly applied to </a:t>
            </a:r>
            <a:r>
              <a:rPr lang="en-US" dirty="0">
                <a:solidFill>
                  <a:schemeClr val="bg1"/>
                </a:solidFill>
                <a:hlinkClick r:id="rId8" tooltip="Industry"/>
              </a:rPr>
              <a:t>industrial</a:t>
            </a:r>
            <a:r>
              <a:rPr lang="en-US" dirty="0">
                <a:solidFill>
                  <a:schemeClr val="bg1"/>
                </a:solidFill>
              </a:rPr>
              <a:t> design, in which </a:t>
            </a:r>
            <a:r>
              <a:rPr lang="en-US" dirty="0">
                <a:solidFill>
                  <a:schemeClr val="bg1"/>
                </a:solidFill>
                <a:hlinkClick r:id="rId9" tooltip="Raw material"/>
              </a:rPr>
              <a:t>raw materials</a:t>
            </a:r>
            <a:r>
              <a:rPr lang="en-US" dirty="0">
                <a:solidFill>
                  <a:schemeClr val="bg1"/>
                </a:solidFill>
              </a:rPr>
              <a:t> from </a:t>
            </a:r>
            <a:r>
              <a:rPr lang="en-US" dirty="0">
                <a:solidFill>
                  <a:schemeClr val="bg1"/>
                </a:solidFill>
                <a:hlinkClick r:id="rId10" tooltip="Primary industry"/>
              </a:rPr>
              <a:t>primary industry</a:t>
            </a:r>
            <a:r>
              <a:rPr lang="en-US" dirty="0">
                <a:solidFill>
                  <a:schemeClr val="bg1"/>
                </a:solidFill>
              </a:rPr>
              <a:t> are transformed into </a:t>
            </a:r>
            <a:r>
              <a:rPr lang="en-US" dirty="0">
                <a:solidFill>
                  <a:schemeClr val="bg1"/>
                </a:solidFill>
                <a:hlinkClick r:id="rId11" tooltip="Finished good"/>
              </a:rPr>
              <a:t>finished goods</a:t>
            </a:r>
            <a:r>
              <a:rPr lang="en-US" dirty="0">
                <a:solidFill>
                  <a:schemeClr val="bg1"/>
                </a:solidFill>
              </a:rPr>
              <a:t> on a large scale.</a:t>
            </a:r>
            <a:endParaRPr lang="en-US" b="1" dirty="0">
              <a:solidFill>
                <a:schemeClr val="bg1"/>
              </a:solidFill>
              <a:latin typeface="Times New Roman" pitchFamily="18" charset="0"/>
              <a:cs typeface="Times New Roman" pitchFamily="18" charset="0"/>
            </a:endParaRPr>
          </a:p>
          <a:p>
            <a:pPr marL="0" indent="0">
              <a:buNone/>
            </a:pPr>
            <a:r>
              <a:rPr lang="en-US" dirty="0">
                <a:solidFill>
                  <a:schemeClr val="bg1"/>
                </a:solidFill>
              </a:rPr>
              <a:t>T</a:t>
            </a:r>
            <a:r>
              <a:rPr lang="en-US" dirty="0" smtClean="0">
                <a:solidFill>
                  <a:schemeClr val="bg1"/>
                </a:solidFill>
              </a:rPr>
              <a:t>he </a:t>
            </a:r>
            <a:r>
              <a:rPr lang="en-US" dirty="0">
                <a:solidFill>
                  <a:schemeClr val="bg1"/>
                </a:solidFill>
              </a:rPr>
              <a:t>final result is a vehicle, ship, aircraft, a piece of machinery etc.</a:t>
            </a:r>
            <a:endParaRPr lang="en-US" dirty="0">
              <a:solidFill>
                <a:schemeClr val="bg1"/>
              </a:solidFill>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300</TotalTime>
  <Words>425</Words>
  <Application>Microsoft Office PowerPoint</Application>
  <PresentationFormat>On-screen Show (4:3)</PresentationFormat>
  <Paragraphs>62</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Oriel</vt:lpstr>
      <vt:lpstr>Topic:</vt:lpstr>
      <vt:lpstr>Project</vt:lpstr>
      <vt:lpstr>Characteristics of Project</vt:lpstr>
      <vt:lpstr>Cont.…</vt:lpstr>
      <vt:lpstr>Cont.….</vt:lpstr>
      <vt:lpstr>Cont…</vt:lpstr>
      <vt:lpstr>examples</vt:lpstr>
      <vt:lpstr>Types of projects:</vt:lpstr>
      <vt:lpstr>Manufacturing Projects </vt:lpstr>
      <vt:lpstr>Construction Projects </vt:lpstr>
      <vt:lpstr>Management Projects</vt:lpstr>
      <vt:lpstr>Research Projects: </vt:lpstr>
      <vt:lpstr>Objectives of Project: </vt:lpstr>
      <vt:lpstr>     (2) Containment of Expenditure within Budget: </vt:lpstr>
      <vt:lpstr>(3) Time Scale is the Third Factor: </vt:lpstr>
      <vt:lpstr>Project Appraisal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Trade Policies With Market Imperfections And Distortions.</dc:title>
  <dc:creator>Saima</dc:creator>
  <cp:lastModifiedBy>ALLAH BADSHAH</cp:lastModifiedBy>
  <cp:revision>42</cp:revision>
  <dcterms:created xsi:type="dcterms:W3CDTF">2019-11-12T15:47:14Z</dcterms:created>
  <dcterms:modified xsi:type="dcterms:W3CDTF">2020-05-03T19:44:46Z</dcterms:modified>
</cp:coreProperties>
</file>