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8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89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B1144-FD66-466C-8053-30B7606B7C66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DA03C-9644-4A19-B61C-5594A2B96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0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finding address.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DA03C-9644-4A19-B61C-5594A2B968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4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u="sng" dirty="0" smtClean="0"/>
              <a:t/>
            </a:r>
            <a:br>
              <a:rPr lang="en-US" sz="4800" b="1" u="sng" dirty="0" smtClean="0"/>
            </a:br>
            <a:r>
              <a:rPr lang="en-US" sz="4800" b="1" u="sng" dirty="0"/>
              <a:t/>
            </a:r>
            <a:br>
              <a:rPr lang="en-US" sz="4800" b="1" u="sng" dirty="0"/>
            </a:br>
            <a:r>
              <a:rPr lang="en-US" sz="4800" b="1" u="sng" dirty="0" smtClean="0"/>
              <a:t>Metaphors for a Richer Understanding of </a:t>
            </a:r>
            <a:r>
              <a:rPr lang="en-US" sz="4800" b="1" u="sng" smtClean="0"/>
              <a:t>Software Development</a:t>
            </a:r>
            <a:endParaRPr lang="en-US" sz="4800" b="1" u="sng" dirty="0"/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Metaphors in 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Having directions that told you exactly how to solve your programming </a:t>
            </a:r>
            <a:r>
              <a:rPr lang="en-US" dirty="0" smtClean="0"/>
              <a:t>problems would </a:t>
            </a:r>
            <a:r>
              <a:rPr lang="en-US" dirty="0"/>
              <a:t>certainly make programming easier and the results more </a:t>
            </a:r>
            <a:r>
              <a:rPr lang="en-US" dirty="0" smtClean="0"/>
              <a:t>predictable.</a:t>
            </a:r>
          </a:p>
          <a:p>
            <a:pPr algn="just"/>
            <a:r>
              <a:rPr lang="en-US" dirty="0" smtClean="0"/>
              <a:t>But programming science </a:t>
            </a:r>
            <a:r>
              <a:rPr lang="en-US" dirty="0"/>
              <a:t>isn’t yet that advanced and may never be.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most </a:t>
            </a:r>
            <a:r>
              <a:rPr lang="en-US" dirty="0" smtClean="0"/>
              <a:t>challenging part </a:t>
            </a:r>
            <a:r>
              <a:rPr lang="en-US" dirty="0"/>
              <a:t>of programming is conceptualizing the problem, and many errors in </a:t>
            </a:r>
            <a:r>
              <a:rPr lang="en-US" dirty="0" smtClean="0"/>
              <a:t>programming are </a:t>
            </a:r>
            <a:r>
              <a:rPr lang="en-US" dirty="0"/>
              <a:t>conceptual errors. </a:t>
            </a:r>
            <a:endParaRPr lang="en-US" dirty="0" smtClean="0"/>
          </a:p>
          <a:p>
            <a:pPr algn="just"/>
            <a:r>
              <a:rPr lang="en-US" dirty="0" smtClean="0"/>
              <a:t>Because </a:t>
            </a:r>
            <a:r>
              <a:rPr lang="en-US" dirty="0"/>
              <a:t>each program is conceptually unique, it’s </a:t>
            </a:r>
            <a:r>
              <a:rPr lang="en-US" dirty="0" smtClean="0"/>
              <a:t>difficult or </a:t>
            </a:r>
            <a:r>
              <a:rPr lang="en-US" dirty="0"/>
              <a:t>impossible to create a general set of directions that lead to a solution in every case.</a:t>
            </a:r>
          </a:p>
        </p:txBody>
      </p:sp>
    </p:spTree>
    <p:extLst>
      <p:ext uri="{BB962C8B-B14F-4D97-AF65-F5344CB8AC3E}">
        <p14:creationId xmlns:p14="http://schemas.microsoft.com/office/powerpoint/2010/main" val="366501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How to use Software Metaphor?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How do you use software metaphors? </a:t>
            </a:r>
            <a:endParaRPr lang="en-US" dirty="0" smtClean="0"/>
          </a:p>
          <a:p>
            <a:pPr lvl="1" algn="just"/>
            <a:r>
              <a:rPr lang="en-US" dirty="0" smtClean="0"/>
              <a:t>Use </a:t>
            </a:r>
            <a:r>
              <a:rPr lang="en-US" dirty="0"/>
              <a:t>them to </a:t>
            </a:r>
            <a:r>
              <a:rPr lang="en-US" dirty="0" smtClean="0"/>
              <a:t>provide you the </a:t>
            </a:r>
            <a:r>
              <a:rPr lang="en-US" smtClean="0"/>
              <a:t>understanding of  your </a:t>
            </a:r>
            <a:r>
              <a:rPr lang="en-US" dirty="0" smtClean="0"/>
              <a:t>programming problems </a:t>
            </a:r>
            <a:r>
              <a:rPr lang="en-US" dirty="0"/>
              <a:t>and processes. </a:t>
            </a:r>
            <a:endParaRPr lang="en-US" dirty="0" smtClean="0"/>
          </a:p>
          <a:p>
            <a:pPr lvl="1" algn="just"/>
            <a:r>
              <a:rPr lang="en-US" dirty="0" smtClean="0"/>
              <a:t>Use </a:t>
            </a:r>
            <a:r>
              <a:rPr lang="en-US" dirty="0"/>
              <a:t>them to help you think about your </a:t>
            </a:r>
            <a:r>
              <a:rPr lang="en-US" dirty="0" smtClean="0"/>
              <a:t>programming activities </a:t>
            </a:r>
            <a:r>
              <a:rPr lang="en-US" dirty="0"/>
              <a:t>and to help you imagine better ways of doing things.</a:t>
            </a:r>
          </a:p>
        </p:txBody>
      </p:sp>
    </p:spTree>
    <p:extLst>
      <p:ext uri="{BB962C8B-B14F-4D97-AF65-F5344CB8AC3E}">
        <p14:creationId xmlns:p14="http://schemas.microsoft.com/office/powerpoint/2010/main" val="2749827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Common Software Metaphors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common software metaphors are</a:t>
            </a:r>
          </a:p>
          <a:p>
            <a:pPr lvl="1" algn="just"/>
            <a:r>
              <a:rPr lang="en-US" i="1" dirty="0"/>
              <a:t>Software Penmanship: Writing </a:t>
            </a:r>
            <a:r>
              <a:rPr lang="en-US" i="1" dirty="0" smtClean="0"/>
              <a:t>Code</a:t>
            </a:r>
          </a:p>
          <a:p>
            <a:pPr lvl="1" algn="just"/>
            <a:r>
              <a:rPr lang="en-US" i="1" dirty="0" smtClean="0"/>
              <a:t>Software </a:t>
            </a:r>
            <a:r>
              <a:rPr lang="en-US" i="1" dirty="0"/>
              <a:t>Oyster Farming: System </a:t>
            </a:r>
            <a:r>
              <a:rPr lang="en-US" i="1" dirty="0" smtClean="0"/>
              <a:t>Accretion</a:t>
            </a:r>
          </a:p>
          <a:p>
            <a:pPr lvl="1" algn="just"/>
            <a:r>
              <a:rPr lang="en-US" i="1" dirty="0" smtClean="0"/>
              <a:t>Software </a:t>
            </a:r>
            <a:r>
              <a:rPr lang="en-US" i="1" dirty="0"/>
              <a:t>Construction: Building </a:t>
            </a:r>
            <a:r>
              <a:rPr lang="en-US" i="1" dirty="0" smtClean="0"/>
              <a:t>Software</a:t>
            </a:r>
          </a:p>
          <a:p>
            <a:pPr lvl="1" algn="just"/>
            <a:r>
              <a:rPr lang="en-US" i="1" dirty="0"/>
              <a:t>Applying Software Techniques: The Intellectual Toolbox</a:t>
            </a:r>
          </a:p>
        </p:txBody>
      </p:sp>
    </p:spTree>
    <p:extLst>
      <p:ext uri="{BB962C8B-B14F-4D97-AF65-F5344CB8AC3E}">
        <p14:creationId xmlns:p14="http://schemas.microsoft.com/office/powerpoint/2010/main" val="3033664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u="sng" dirty="0" smtClean="0"/>
              <a:t>Software Penmanship: Writing Code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most primitive metaphor for software development grows out of the </a:t>
            </a:r>
            <a:r>
              <a:rPr lang="en-US" dirty="0" smtClean="0"/>
              <a:t>expression “writing </a:t>
            </a:r>
            <a:r>
              <a:rPr lang="en-US" dirty="0"/>
              <a:t>code.”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writing metaphor suggests that developing a program is like </a:t>
            </a:r>
            <a:r>
              <a:rPr lang="en-US" dirty="0" smtClean="0"/>
              <a:t>writing a </a:t>
            </a:r>
            <a:r>
              <a:rPr lang="en-US" dirty="0"/>
              <a:t>casual letter—you sit down with pen, ink, and paper and write it from start to finish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For an individual’s work or for small-scale projects, the letter-writing metaphor </a:t>
            </a:r>
            <a:r>
              <a:rPr lang="en-US" dirty="0" smtClean="0"/>
              <a:t>works adequately</a:t>
            </a:r>
            <a:r>
              <a:rPr lang="en-US" dirty="0"/>
              <a:t>, but </a:t>
            </a:r>
            <a:r>
              <a:rPr lang="en-US" dirty="0" smtClean="0"/>
              <a:t>it </a:t>
            </a:r>
            <a:r>
              <a:rPr lang="en-US" dirty="0"/>
              <a:t>doesn’t describe </a:t>
            </a:r>
            <a:r>
              <a:rPr lang="en-US" dirty="0" smtClean="0"/>
              <a:t>software development </a:t>
            </a:r>
            <a:r>
              <a:rPr lang="en-US" dirty="0"/>
              <a:t>fully or </a:t>
            </a:r>
            <a:r>
              <a:rPr lang="en-US" dirty="0" smtClean="0"/>
              <a:t>adequately.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14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Software Penmanship: Writing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Writing is usually a one-person </a:t>
            </a:r>
            <a:r>
              <a:rPr lang="en-US" dirty="0" smtClean="0"/>
              <a:t>activity, whereas </a:t>
            </a:r>
            <a:r>
              <a:rPr lang="en-US" dirty="0"/>
              <a:t>a software project will most likely involve many people with many </a:t>
            </a:r>
            <a:r>
              <a:rPr lang="en-US" dirty="0" smtClean="0"/>
              <a:t>different responsibilities.</a:t>
            </a:r>
          </a:p>
          <a:p>
            <a:pPr algn="just"/>
            <a:r>
              <a:rPr lang="en-US" dirty="0"/>
              <a:t>When you finish writing a letter, you stuff it into an envelope and </a:t>
            </a:r>
            <a:r>
              <a:rPr lang="en-US" dirty="0" smtClean="0"/>
              <a:t>mail it</a:t>
            </a:r>
            <a:r>
              <a:rPr lang="en-US" dirty="0"/>
              <a:t>. You can’t change it anymore, and for all intents and purposes it’s complete. </a:t>
            </a:r>
            <a:r>
              <a:rPr lang="en-US" dirty="0" smtClean="0"/>
              <a:t>Software isn’t </a:t>
            </a:r>
            <a:r>
              <a:rPr lang="en-US" dirty="0"/>
              <a:t>as difficult to change and is hardly ever fully complete. As much as 90 </a:t>
            </a:r>
            <a:r>
              <a:rPr lang="en-US" dirty="0" smtClean="0"/>
              <a:t>percent of </a:t>
            </a:r>
            <a:r>
              <a:rPr lang="en-US" dirty="0"/>
              <a:t>the development effort on a typical software system comes after its </a:t>
            </a:r>
            <a:r>
              <a:rPr lang="en-US" dirty="0" smtClean="0"/>
              <a:t>initial release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14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Software Penmanship: Writing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writing, a high premium </a:t>
            </a:r>
            <a:r>
              <a:rPr lang="en-US" dirty="0" smtClean="0"/>
              <a:t>is placed </a:t>
            </a:r>
            <a:r>
              <a:rPr lang="en-US" dirty="0"/>
              <a:t>on originality. In software construction, trying to create truly original work </a:t>
            </a:r>
            <a:r>
              <a:rPr lang="en-US" dirty="0" smtClean="0"/>
              <a:t>is often </a:t>
            </a:r>
            <a:r>
              <a:rPr lang="en-US" dirty="0"/>
              <a:t>less effective than focusing on the reuse of design ideas, code, and test </a:t>
            </a:r>
            <a:r>
              <a:rPr lang="en-US" dirty="0" smtClean="0"/>
              <a:t>cases from </a:t>
            </a:r>
            <a:r>
              <a:rPr lang="en-US" dirty="0"/>
              <a:t>previous projects.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short, the writing metaphor implies a </a:t>
            </a:r>
            <a:r>
              <a:rPr lang="en-US" dirty="0" smtClean="0"/>
              <a:t>software-development process </a:t>
            </a:r>
            <a:r>
              <a:rPr lang="en-US" dirty="0"/>
              <a:t>that’s too simple and </a:t>
            </a:r>
            <a:r>
              <a:rPr lang="en-US" dirty="0" smtClean="0"/>
              <a:t>rigid.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72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u="sng" dirty="0" smtClean="0"/>
              <a:t>Software Oyster Farming: System Accretion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“Accretion,” </a:t>
            </a:r>
            <a:r>
              <a:rPr lang="en-US" dirty="0" smtClean="0"/>
              <a:t>means </a:t>
            </a:r>
            <a:r>
              <a:rPr lang="en-US" dirty="0"/>
              <a:t>any growth </a:t>
            </a:r>
            <a:r>
              <a:rPr lang="en-US" dirty="0" smtClean="0"/>
              <a:t>or increase </a:t>
            </a:r>
            <a:r>
              <a:rPr lang="en-US" dirty="0"/>
              <a:t>in size by a gradual external addition </a:t>
            </a:r>
            <a:r>
              <a:rPr lang="en-US" dirty="0" smtClean="0"/>
              <a:t>or inclusion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Accretion </a:t>
            </a:r>
            <a:r>
              <a:rPr lang="en-US" dirty="0"/>
              <a:t>describes </a:t>
            </a:r>
            <a:r>
              <a:rPr lang="en-US" dirty="0" smtClean="0"/>
              <a:t>the way </a:t>
            </a:r>
            <a:r>
              <a:rPr lang="en-US" dirty="0"/>
              <a:t>an oyster makes a pearl, by gradually adding small amounts of calcium carbonate.</a:t>
            </a:r>
          </a:p>
        </p:txBody>
      </p:sp>
    </p:spTree>
    <p:extLst>
      <p:ext uri="{BB962C8B-B14F-4D97-AF65-F5344CB8AC3E}">
        <p14:creationId xmlns:p14="http://schemas.microsoft.com/office/powerpoint/2010/main" val="1295365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Software Oyster Farming: System Accretion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Using this metaphor means </a:t>
            </a:r>
            <a:r>
              <a:rPr lang="en-US" dirty="0"/>
              <a:t>that you have to learn how to add to your software systems a </a:t>
            </a:r>
            <a:r>
              <a:rPr lang="en-US" dirty="0" smtClean="0"/>
              <a:t>small amount </a:t>
            </a:r>
            <a:r>
              <a:rPr lang="en-US" dirty="0"/>
              <a:t>at a time. </a:t>
            </a:r>
            <a:endParaRPr lang="en-US" dirty="0" smtClean="0"/>
          </a:p>
          <a:p>
            <a:pPr algn="just"/>
            <a:r>
              <a:rPr lang="en-US" dirty="0" smtClean="0"/>
              <a:t>Other </a:t>
            </a:r>
            <a:r>
              <a:rPr lang="en-US" dirty="0"/>
              <a:t>words closely related to accretion are “incremental,” “iterative</a:t>
            </a:r>
            <a:r>
              <a:rPr lang="en-US" dirty="0" smtClean="0"/>
              <a:t>,” “</a:t>
            </a:r>
            <a:r>
              <a:rPr lang="en-US" dirty="0"/>
              <a:t>adaptive,” and “evolutionary.” </a:t>
            </a:r>
            <a:endParaRPr lang="en-US" dirty="0" smtClean="0"/>
          </a:p>
          <a:p>
            <a:pPr algn="just"/>
            <a:r>
              <a:rPr lang="en-US" dirty="0" smtClean="0"/>
              <a:t>Incremental </a:t>
            </a:r>
            <a:r>
              <a:rPr lang="en-US" dirty="0"/>
              <a:t>designing, building, and testing </a:t>
            </a:r>
            <a:r>
              <a:rPr lang="en-US" dirty="0" smtClean="0"/>
              <a:t>are some </a:t>
            </a:r>
            <a:r>
              <a:rPr lang="en-US" dirty="0"/>
              <a:t>of the most powerful </a:t>
            </a:r>
            <a:r>
              <a:rPr lang="en-US" dirty="0" smtClean="0"/>
              <a:t>software development </a:t>
            </a:r>
            <a:r>
              <a:rPr lang="en-US" dirty="0"/>
              <a:t>concepts available.</a:t>
            </a:r>
          </a:p>
        </p:txBody>
      </p:sp>
    </p:spTree>
    <p:extLst>
      <p:ext uri="{BB962C8B-B14F-4D97-AF65-F5344CB8AC3E}">
        <p14:creationId xmlns:p14="http://schemas.microsoft.com/office/powerpoint/2010/main" val="84759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Software Oyster Farming: System Accretion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 incremental development, you first make the simplest possible version of the </a:t>
            </a:r>
            <a:r>
              <a:rPr lang="en-US" dirty="0" smtClean="0"/>
              <a:t>system that </a:t>
            </a:r>
            <a:r>
              <a:rPr lang="en-US" dirty="0"/>
              <a:t>will run.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doesn’t have to accept realistic input, it doesn’t have to </a:t>
            </a:r>
            <a:r>
              <a:rPr lang="en-US" dirty="0" smtClean="0"/>
              <a:t>perform realistic </a:t>
            </a:r>
            <a:r>
              <a:rPr lang="en-US" dirty="0"/>
              <a:t>manipulations on data, it doesn’t have to produce realistic output—it just </a:t>
            </a:r>
            <a:r>
              <a:rPr lang="en-US" dirty="0" smtClean="0"/>
              <a:t>has to </a:t>
            </a:r>
            <a:r>
              <a:rPr lang="en-US" dirty="0"/>
              <a:t>be a skeleton strong enough to hold the real system as it’s developed.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might </a:t>
            </a:r>
            <a:r>
              <a:rPr lang="en-US" dirty="0" smtClean="0"/>
              <a:t>call dummy </a:t>
            </a:r>
            <a:r>
              <a:rPr lang="en-US" dirty="0"/>
              <a:t>classes for each of the basic functions you have identified.</a:t>
            </a:r>
          </a:p>
        </p:txBody>
      </p:sp>
    </p:spTree>
    <p:extLst>
      <p:ext uri="{BB962C8B-B14F-4D97-AF65-F5344CB8AC3E}">
        <p14:creationId xmlns:p14="http://schemas.microsoft.com/office/powerpoint/2010/main" val="241981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Software Oyster Farming: System Accretion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After you’ve formed the skeleton, little by little you lay on the muscle and skin. </a:t>
            </a:r>
            <a:endParaRPr lang="en-US" dirty="0" smtClean="0"/>
          </a:p>
          <a:p>
            <a:pPr algn="just"/>
            <a:r>
              <a:rPr lang="en-US" dirty="0" smtClean="0"/>
              <a:t>You</a:t>
            </a:r>
            <a:r>
              <a:rPr lang="en-US" dirty="0"/>
              <a:t> </a:t>
            </a:r>
            <a:r>
              <a:rPr lang="en-US" dirty="0" smtClean="0"/>
              <a:t>change </a:t>
            </a:r>
            <a:r>
              <a:rPr lang="en-US" dirty="0"/>
              <a:t>each of the dummy classes to real classes. </a:t>
            </a:r>
            <a:endParaRPr lang="en-US" dirty="0" smtClean="0"/>
          </a:p>
          <a:p>
            <a:pPr algn="just"/>
            <a:r>
              <a:rPr lang="en-US" dirty="0" smtClean="0"/>
              <a:t>Instead </a:t>
            </a:r>
            <a:r>
              <a:rPr lang="en-US" dirty="0"/>
              <a:t>of having your </a:t>
            </a:r>
            <a:r>
              <a:rPr lang="en-US" dirty="0" smtClean="0"/>
              <a:t>program </a:t>
            </a:r>
            <a:r>
              <a:rPr lang="en-US" dirty="0"/>
              <a:t>pretend to accept input, you drop in code that accepts real </a:t>
            </a:r>
            <a:r>
              <a:rPr lang="en-US" dirty="0" smtClean="0"/>
              <a:t>input.</a:t>
            </a:r>
          </a:p>
          <a:p>
            <a:pPr algn="just"/>
            <a:r>
              <a:rPr lang="en-US" dirty="0" smtClean="0"/>
              <a:t>Instead </a:t>
            </a:r>
            <a:r>
              <a:rPr lang="en-US" dirty="0"/>
              <a:t>of </a:t>
            </a:r>
            <a:r>
              <a:rPr lang="en-US" dirty="0" smtClean="0"/>
              <a:t>having your </a:t>
            </a:r>
            <a:r>
              <a:rPr lang="en-US" dirty="0"/>
              <a:t>program pretend to produce output, you drop in code that produces real output.</a:t>
            </a:r>
          </a:p>
          <a:p>
            <a:pPr algn="just"/>
            <a:r>
              <a:rPr lang="en-US" dirty="0"/>
              <a:t>You add a little bit of code at a time until you have a fully working system.</a:t>
            </a:r>
          </a:p>
        </p:txBody>
      </p:sp>
    </p:spTree>
    <p:extLst>
      <p:ext uri="{BB962C8B-B14F-4D97-AF65-F5344CB8AC3E}">
        <p14:creationId xmlns:p14="http://schemas.microsoft.com/office/powerpoint/2010/main" val="245253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Metaphors</a:t>
            </a:r>
          </a:p>
          <a:p>
            <a:pPr algn="just"/>
            <a:r>
              <a:rPr lang="en-US" dirty="0" smtClean="0"/>
              <a:t>Importance of </a:t>
            </a:r>
            <a:r>
              <a:rPr lang="en-US" dirty="0" smtClean="0"/>
              <a:t>Metaphors</a:t>
            </a:r>
          </a:p>
          <a:p>
            <a:pPr algn="just"/>
            <a:r>
              <a:rPr lang="en-US" dirty="0"/>
              <a:t>Metaphors in Software Development</a:t>
            </a:r>
            <a:endParaRPr lang="en-US" dirty="0" smtClean="0"/>
          </a:p>
          <a:p>
            <a:pPr algn="just"/>
            <a:r>
              <a:rPr lang="en-US" dirty="0" smtClean="0"/>
              <a:t>How to use </a:t>
            </a:r>
            <a:r>
              <a:rPr lang="en-US" dirty="0" smtClean="0"/>
              <a:t>Software Metaphors</a:t>
            </a:r>
            <a:endParaRPr lang="en-US" dirty="0" smtClean="0"/>
          </a:p>
          <a:p>
            <a:pPr algn="just"/>
            <a:r>
              <a:rPr lang="en-US" dirty="0" smtClean="0"/>
              <a:t>Some Common Software Metaphors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Software Construction: Building Software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The image of “building” software is more useful than that of “writing” </a:t>
            </a:r>
            <a:r>
              <a:rPr lang="en-US" dirty="0" smtClean="0"/>
              <a:t>software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It’s </a:t>
            </a:r>
            <a:r>
              <a:rPr lang="en-US" dirty="0"/>
              <a:t>compatible with the idea of software accretion and provides </a:t>
            </a:r>
            <a:r>
              <a:rPr lang="en-US" dirty="0" smtClean="0"/>
              <a:t>more detailed </a:t>
            </a:r>
            <a:r>
              <a:rPr lang="en-US" dirty="0"/>
              <a:t>guidance. </a:t>
            </a:r>
            <a:endParaRPr lang="en-US" dirty="0" smtClean="0"/>
          </a:p>
          <a:p>
            <a:pPr algn="just"/>
            <a:r>
              <a:rPr lang="en-US" dirty="0" smtClean="0"/>
              <a:t>Building </a:t>
            </a:r>
            <a:r>
              <a:rPr lang="en-US" dirty="0"/>
              <a:t>software implies various stages of planning, </a:t>
            </a:r>
            <a:r>
              <a:rPr lang="en-US" dirty="0" smtClean="0"/>
              <a:t>preparation, and </a:t>
            </a:r>
            <a:r>
              <a:rPr lang="en-US" dirty="0"/>
              <a:t>execution that vary in kind and degree depending on what’s being built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Example </a:t>
            </a:r>
            <a:r>
              <a:rPr lang="en-US" i="1" dirty="0" smtClean="0"/>
              <a:t>(from book)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66414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Software Construction: Building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construction analogy also helps explain why different software projects </a:t>
            </a:r>
            <a:r>
              <a:rPr lang="en-US" dirty="0" smtClean="0"/>
              <a:t>benefit from </a:t>
            </a:r>
            <a:r>
              <a:rPr lang="en-US" dirty="0"/>
              <a:t>different development approaches.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building, you’d use different levels of </a:t>
            </a:r>
            <a:r>
              <a:rPr lang="en-US" dirty="0" smtClean="0"/>
              <a:t>planning, design</a:t>
            </a:r>
            <a:r>
              <a:rPr lang="en-US" dirty="0"/>
              <a:t>, and quality assurance if you’re building a warehouse or a toolshed than </a:t>
            </a:r>
            <a:r>
              <a:rPr lang="en-US" dirty="0" smtClean="0"/>
              <a:t>if you’re </a:t>
            </a:r>
            <a:r>
              <a:rPr lang="en-US" dirty="0"/>
              <a:t>building a medical center or a nuclear reactor. </a:t>
            </a:r>
            <a:endParaRPr lang="en-US" dirty="0" smtClean="0"/>
          </a:p>
          <a:p>
            <a:pPr algn="just"/>
            <a:r>
              <a:rPr lang="en-US" dirty="0" smtClean="0"/>
              <a:t>You’d </a:t>
            </a:r>
            <a:r>
              <a:rPr lang="en-US" dirty="0"/>
              <a:t>use still different </a:t>
            </a:r>
            <a:r>
              <a:rPr lang="en-US" dirty="0" smtClean="0"/>
              <a:t>approaches for </a:t>
            </a:r>
            <a:r>
              <a:rPr lang="en-US" dirty="0"/>
              <a:t>building a school, a skyscraper, or a three-bedroom home. </a:t>
            </a:r>
            <a:endParaRPr lang="en-US" dirty="0" smtClean="0"/>
          </a:p>
          <a:p>
            <a:pPr algn="just"/>
            <a:r>
              <a:rPr lang="en-US" dirty="0" smtClean="0"/>
              <a:t>Likewise</a:t>
            </a:r>
            <a:r>
              <a:rPr lang="en-US" dirty="0"/>
              <a:t>, in software </a:t>
            </a:r>
            <a:r>
              <a:rPr lang="en-US" dirty="0" smtClean="0"/>
              <a:t>you might </a:t>
            </a:r>
            <a:r>
              <a:rPr lang="en-US" dirty="0"/>
              <a:t>generally use flexible, lightweight development approaches, but sometimes </a:t>
            </a:r>
            <a:r>
              <a:rPr lang="en-US" dirty="0" smtClean="0"/>
              <a:t>you’ll need </a:t>
            </a:r>
            <a:r>
              <a:rPr lang="en-US" dirty="0"/>
              <a:t>rigid, heavyweight approaches to achieve safety goals and other goals.</a:t>
            </a:r>
          </a:p>
        </p:txBody>
      </p:sp>
    </p:spTree>
    <p:extLst>
      <p:ext uri="{BB962C8B-B14F-4D97-AF65-F5344CB8AC3E}">
        <p14:creationId xmlns:p14="http://schemas.microsoft.com/office/powerpoint/2010/main" val="4167690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800" b="1" u="sng" dirty="0" smtClean="0"/>
              <a:t>Applying Software Techniques: The Intellectual Toolbox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Thinking of software-development practices as tools in an intellectual </a:t>
            </a:r>
            <a:r>
              <a:rPr lang="en-US" dirty="0" smtClean="0"/>
              <a:t>toolbox suggests that </a:t>
            </a:r>
            <a:r>
              <a:rPr lang="en-US" dirty="0"/>
              <a:t>every programmer has many tools and that no single </a:t>
            </a:r>
            <a:r>
              <a:rPr lang="en-US" dirty="0" smtClean="0"/>
              <a:t>tool is </a:t>
            </a:r>
            <a:r>
              <a:rPr lang="en-US" dirty="0"/>
              <a:t>right for every </a:t>
            </a:r>
            <a:r>
              <a:rPr lang="en-US" dirty="0" smtClean="0"/>
              <a:t>job.</a:t>
            </a:r>
          </a:p>
          <a:p>
            <a:pPr algn="just"/>
            <a:r>
              <a:rPr lang="en-US" dirty="0" smtClean="0"/>
              <a:t>Choosing </a:t>
            </a:r>
            <a:r>
              <a:rPr lang="en-US" dirty="0"/>
              <a:t>the right tool for each problem is one key </a:t>
            </a:r>
            <a:r>
              <a:rPr lang="en-US" dirty="0" smtClean="0"/>
              <a:t>to being </a:t>
            </a:r>
            <a:r>
              <a:rPr lang="en-US" dirty="0"/>
              <a:t>an effective programmer.</a:t>
            </a:r>
          </a:p>
        </p:txBody>
      </p:sp>
    </p:spTree>
    <p:extLst>
      <p:ext uri="{BB962C8B-B14F-4D97-AF65-F5344CB8AC3E}">
        <p14:creationId xmlns:p14="http://schemas.microsoft.com/office/powerpoint/2010/main" val="301973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2]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Metaphors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</a:t>
            </a:r>
            <a:r>
              <a:rPr lang="en-US" b="1" dirty="0"/>
              <a:t>Metaphor</a:t>
            </a:r>
            <a:r>
              <a:rPr lang="en-US" dirty="0"/>
              <a:t> is a figure of speech that makes an implicit, implied, or hidden comparison between two things that are unrelated, but which share some common characteristics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b="1" i="1" dirty="0" smtClean="0"/>
              <a:t>“He </a:t>
            </a:r>
            <a:r>
              <a:rPr lang="en-US" b="1" i="1" dirty="0"/>
              <a:t>is a shining </a:t>
            </a:r>
            <a:r>
              <a:rPr lang="en-US" b="1" i="1" dirty="0" smtClean="0"/>
              <a:t>star”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04049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Metaphors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Some commonly used metaphors in the field of computer science are viruses, Trojan </a:t>
            </a:r>
            <a:r>
              <a:rPr lang="en-US" dirty="0"/>
              <a:t>horses, worms, bugs, bombs, </a:t>
            </a:r>
            <a:r>
              <a:rPr lang="en-US" dirty="0" smtClean="0"/>
              <a:t>crashes and fatal</a:t>
            </a:r>
            <a:r>
              <a:rPr lang="en-US" dirty="0"/>
              <a:t> </a:t>
            </a:r>
            <a:r>
              <a:rPr lang="en-US" dirty="0" smtClean="0"/>
              <a:t>errors.</a:t>
            </a:r>
            <a:endParaRPr lang="en-US" dirty="0"/>
          </a:p>
          <a:p>
            <a:pPr algn="just"/>
            <a:r>
              <a:rPr lang="en-US" smtClean="0"/>
              <a:t>These metaphors </a:t>
            </a:r>
            <a:r>
              <a:rPr lang="en-US" dirty="0"/>
              <a:t>describe specific software phenomena. </a:t>
            </a:r>
            <a:endParaRPr lang="en-US" dirty="0" smtClean="0"/>
          </a:p>
          <a:p>
            <a:r>
              <a:rPr lang="en-US" dirty="0"/>
              <a:t>Metaphors help you understand the software-development process by relating </a:t>
            </a:r>
            <a:r>
              <a:rPr lang="en-US" dirty="0" smtClean="0"/>
              <a:t>it to </a:t>
            </a:r>
            <a:r>
              <a:rPr lang="en-US" dirty="0"/>
              <a:t>other activities you already know about.</a:t>
            </a:r>
          </a:p>
        </p:txBody>
      </p:sp>
    </p:spTree>
    <p:extLst>
      <p:ext uri="{BB962C8B-B14F-4D97-AF65-F5344CB8AC3E}">
        <p14:creationId xmlns:p14="http://schemas.microsoft.com/office/powerpoint/2010/main" val="165681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Importance of Metaphors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Important developments often arise out of analogies. </a:t>
            </a:r>
            <a:endParaRPr lang="en-US" dirty="0" smtClean="0"/>
          </a:p>
          <a:p>
            <a:pPr algn="just"/>
            <a:r>
              <a:rPr lang="en-US" dirty="0" smtClean="0"/>
              <a:t>By </a:t>
            </a:r>
            <a:r>
              <a:rPr lang="en-US" dirty="0"/>
              <a:t>comparing a topic you </a:t>
            </a:r>
            <a:r>
              <a:rPr lang="en-US" dirty="0" smtClean="0"/>
              <a:t>understand poorly </a:t>
            </a:r>
            <a:r>
              <a:rPr lang="en-US" dirty="0"/>
              <a:t>to something similar you understand better, you can come up </a:t>
            </a:r>
            <a:r>
              <a:rPr lang="en-US" dirty="0" smtClean="0"/>
              <a:t>with insights </a:t>
            </a:r>
            <a:r>
              <a:rPr lang="en-US" dirty="0"/>
              <a:t>that result in a better understanding of the less-familiar </a:t>
            </a:r>
            <a:r>
              <a:rPr lang="en-US" dirty="0" smtClean="0"/>
              <a:t>topic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855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Importance of </a:t>
            </a:r>
            <a:r>
              <a:rPr lang="en-US" b="1" u="sng" dirty="0" smtClean="0"/>
              <a:t>Metaphors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history of science is full of discoveries based on exploiting the power of metaphors.</a:t>
            </a:r>
          </a:p>
          <a:p>
            <a:pPr algn="just"/>
            <a:r>
              <a:rPr lang="en-US" dirty="0"/>
              <a:t>The chemist </a:t>
            </a:r>
            <a:r>
              <a:rPr lang="en-US" dirty="0" err="1"/>
              <a:t>Kekulé</a:t>
            </a:r>
            <a:r>
              <a:rPr lang="en-US" dirty="0"/>
              <a:t> had a dream in which he saw a snake grasp its tail in </a:t>
            </a:r>
            <a:r>
              <a:rPr lang="en-US" dirty="0" smtClean="0"/>
              <a:t>its mouth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he awoke, he realized that a molecular structure based on a similar </a:t>
            </a:r>
            <a:r>
              <a:rPr lang="en-US" dirty="0" smtClean="0"/>
              <a:t>ring shape </a:t>
            </a:r>
            <a:r>
              <a:rPr lang="en-US" dirty="0"/>
              <a:t>would account for the properties of benzene. </a:t>
            </a:r>
            <a:endParaRPr lang="en-US" dirty="0" smtClean="0"/>
          </a:p>
          <a:p>
            <a:pPr algn="just"/>
            <a:r>
              <a:rPr lang="en-US" dirty="0" smtClean="0"/>
              <a:t>Further </a:t>
            </a:r>
            <a:r>
              <a:rPr lang="en-US" dirty="0"/>
              <a:t>experimentation </a:t>
            </a:r>
            <a:r>
              <a:rPr lang="en-US" dirty="0" smtClean="0"/>
              <a:t>confirmed the </a:t>
            </a:r>
            <a:r>
              <a:rPr lang="en-US" dirty="0"/>
              <a:t>hypothesis (Barbour 1966).</a:t>
            </a:r>
          </a:p>
        </p:txBody>
      </p:sp>
    </p:spTree>
    <p:extLst>
      <p:ext uri="{BB962C8B-B14F-4D97-AF65-F5344CB8AC3E}">
        <p14:creationId xmlns:p14="http://schemas.microsoft.com/office/powerpoint/2010/main" val="198269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Importance of </a:t>
            </a:r>
            <a:r>
              <a:rPr lang="en-US" b="1" u="sng" dirty="0" smtClean="0"/>
              <a:t>Metaphors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wave theory of light was developed largely by exploring similarities between </a:t>
            </a:r>
            <a:r>
              <a:rPr lang="en-US" dirty="0" smtClean="0"/>
              <a:t>light and </a:t>
            </a:r>
            <a:r>
              <a:rPr lang="en-US" dirty="0"/>
              <a:t>sound. </a:t>
            </a:r>
            <a:endParaRPr lang="en-US" dirty="0" smtClean="0"/>
          </a:p>
          <a:p>
            <a:pPr algn="just"/>
            <a:r>
              <a:rPr lang="en-US" dirty="0" smtClean="0"/>
              <a:t>Light </a:t>
            </a:r>
            <a:r>
              <a:rPr lang="en-US" dirty="0"/>
              <a:t>and sound have amplitude (brightness, loudness), frequency (</a:t>
            </a:r>
            <a:r>
              <a:rPr lang="en-US" dirty="0" smtClean="0"/>
              <a:t>color, pitch</a:t>
            </a:r>
            <a:r>
              <a:rPr lang="en-US" dirty="0"/>
              <a:t>), and other properties in </a:t>
            </a:r>
            <a:r>
              <a:rPr lang="en-US" dirty="0" smtClean="0"/>
              <a:t>common.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comparison between the wave </a:t>
            </a:r>
            <a:r>
              <a:rPr lang="en-US" dirty="0" smtClean="0"/>
              <a:t>theories of </a:t>
            </a:r>
            <a:r>
              <a:rPr lang="en-US" dirty="0"/>
              <a:t>sound and light was so productive that scientists spent a great deal of effort </a:t>
            </a:r>
            <a:r>
              <a:rPr lang="en-US" dirty="0" smtClean="0"/>
              <a:t>looking for </a:t>
            </a:r>
            <a:r>
              <a:rPr lang="en-US" dirty="0"/>
              <a:t>a medium that would propagate light the way air propagates sound. </a:t>
            </a:r>
            <a:endParaRPr lang="en-US" dirty="0" smtClean="0"/>
          </a:p>
          <a:p>
            <a:pPr algn="just"/>
            <a:r>
              <a:rPr lang="en-US" dirty="0" smtClean="0"/>
              <a:t>They even gave </a:t>
            </a:r>
            <a:r>
              <a:rPr lang="en-US" dirty="0"/>
              <a:t>it a name —“ether”—but they never found the medium.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analogy that had </a:t>
            </a:r>
            <a:r>
              <a:rPr lang="en-US" dirty="0" smtClean="0"/>
              <a:t>been so </a:t>
            </a:r>
            <a:r>
              <a:rPr lang="en-US" dirty="0"/>
              <a:t>fruitful in some ways proved to be misleading in this case.</a:t>
            </a:r>
          </a:p>
        </p:txBody>
      </p:sp>
    </p:spTree>
    <p:extLst>
      <p:ext uri="{BB962C8B-B14F-4D97-AF65-F5344CB8AC3E}">
        <p14:creationId xmlns:p14="http://schemas.microsoft.com/office/powerpoint/2010/main" val="25814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Metaphors in 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Metaphors </a:t>
            </a:r>
            <a:r>
              <a:rPr lang="en-US" dirty="0"/>
              <a:t>contribute to a greater understanding of software-development issues </a:t>
            </a:r>
            <a:r>
              <a:rPr lang="en-US" dirty="0" smtClean="0"/>
              <a:t>in the </a:t>
            </a:r>
            <a:r>
              <a:rPr lang="en-US" dirty="0"/>
              <a:t>same way that they contribute to a greater understanding of scientific questions</a:t>
            </a:r>
            <a:r>
              <a:rPr lang="en-US" dirty="0" smtClean="0"/>
              <a:t>.</a:t>
            </a:r>
          </a:p>
          <a:p>
            <a:pPr algn="just"/>
            <a:r>
              <a:rPr lang="en-GB" dirty="0" smtClean="0"/>
              <a:t>But software </a:t>
            </a:r>
            <a:r>
              <a:rPr lang="en-GB" dirty="0"/>
              <a:t>development is a younger field than most other sciences. It’s not yet </a:t>
            </a:r>
            <a:r>
              <a:rPr lang="en-GB" dirty="0" smtClean="0"/>
              <a:t>mature enough </a:t>
            </a:r>
            <a:r>
              <a:rPr lang="en-GB" dirty="0"/>
              <a:t>to have a set of standard metaphors.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5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Metaphors in Software Development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 software metaphor is more like a searchlight than a road map. </a:t>
            </a:r>
            <a:r>
              <a:rPr lang="en-US" dirty="0" smtClean="0"/>
              <a:t>It </a:t>
            </a:r>
            <a:r>
              <a:rPr lang="en-US" dirty="0"/>
              <a:t>doesn’t tell </a:t>
            </a:r>
            <a:r>
              <a:rPr lang="en-US" dirty="0" smtClean="0"/>
              <a:t>you where </a:t>
            </a:r>
            <a:r>
              <a:rPr lang="en-US" dirty="0"/>
              <a:t>to find the answer; it tells you how to look for it. </a:t>
            </a:r>
            <a:endParaRPr lang="en-US" dirty="0" smtClean="0"/>
          </a:p>
          <a:p>
            <a:pPr algn="just"/>
            <a:r>
              <a:rPr lang="en-US" dirty="0" smtClean="0"/>
              <a:t>It</a:t>
            </a:r>
            <a:r>
              <a:rPr lang="en-US" dirty="0" smtClean="0"/>
              <a:t> </a:t>
            </a:r>
            <a:r>
              <a:rPr lang="en-US" dirty="0"/>
              <a:t>serves more as </a:t>
            </a:r>
            <a:r>
              <a:rPr lang="en-US" dirty="0" smtClean="0"/>
              <a:t>a heuristic </a:t>
            </a:r>
            <a:r>
              <a:rPr lang="en-US" dirty="0"/>
              <a:t>than it does as an algorithm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M</a:t>
            </a:r>
            <a:r>
              <a:rPr lang="en-US" dirty="0" smtClean="0"/>
              <a:t>ain </a:t>
            </a:r>
            <a:r>
              <a:rPr lang="en-US" dirty="0"/>
              <a:t>difference between the two </a:t>
            </a:r>
            <a:r>
              <a:rPr lang="en-US" dirty="0" smtClean="0"/>
              <a:t>is the </a:t>
            </a:r>
            <a:r>
              <a:rPr lang="en-US" dirty="0"/>
              <a:t>level of indirection from the solution. </a:t>
            </a:r>
            <a:endParaRPr lang="en-US" dirty="0" smtClean="0"/>
          </a:p>
          <a:p>
            <a:pPr algn="just"/>
            <a:r>
              <a:rPr lang="en-US" dirty="0" smtClean="0"/>
              <a:t>An </a:t>
            </a:r>
            <a:r>
              <a:rPr lang="en-US" dirty="0"/>
              <a:t>algorithm gives you the </a:t>
            </a:r>
            <a:r>
              <a:rPr lang="en-US" dirty="0" smtClean="0"/>
              <a:t>instructions </a:t>
            </a:r>
            <a:r>
              <a:rPr lang="en-US" dirty="0" smtClean="0"/>
              <a:t>directly while heuristic </a:t>
            </a:r>
            <a:r>
              <a:rPr lang="en-US" dirty="0"/>
              <a:t>tells you how to discover the instructions for </a:t>
            </a:r>
            <a:r>
              <a:rPr lang="en-US" dirty="0" smtClean="0"/>
              <a:t>yourself.</a:t>
            </a:r>
          </a:p>
        </p:txBody>
      </p:sp>
    </p:spTree>
    <p:extLst>
      <p:ext uri="{BB962C8B-B14F-4D97-AF65-F5344CB8AC3E}">
        <p14:creationId xmlns:p14="http://schemas.microsoft.com/office/powerpoint/2010/main" val="212281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1405</Words>
  <Application>Microsoft Office PowerPoint</Application>
  <PresentationFormat>On-screen Show (4:3)</PresentationFormat>
  <Paragraphs>95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 Metaphors for a Richer Understanding of Software Development</vt:lpstr>
      <vt:lpstr>Contents</vt:lpstr>
      <vt:lpstr>Metaphors</vt:lpstr>
      <vt:lpstr>Metaphors</vt:lpstr>
      <vt:lpstr>Importance of Metaphors</vt:lpstr>
      <vt:lpstr>Importance of Metaphors</vt:lpstr>
      <vt:lpstr>Importance of Metaphors</vt:lpstr>
      <vt:lpstr>Metaphors in Software Development</vt:lpstr>
      <vt:lpstr>Metaphors in Software Development</vt:lpstr>
      <vt:lpstr>Metaphors in Software Development</vt:lpstr>
      <vt:lpstr>How to use Software Metaphor?</vt:lpstr>
      <vt:lpstr>Common Software Metaphors</vt:lpstr>
      <vt:lpstr>Software Penmanship: Writing Code</vt:lpstr>
      <vt:lpstr>Software Penmanship: Writing Code</vt:lpstr>
      <vt:lpstr>Software Penmanship: Writing Code</vt:lpstr>
      <vt:lpstr>Software Oyster Farming: System Accretion</vt:lpstr>
      <vt:lpstr>Software Oyster Farming: System Accretion</vt:lpstr>
      <vt:lpstr>Software Oyster Farming: System Accretion</vt:lpstr>
      <vt:lpstr>Software Oyster Farming: System Accretion</vt:lpstr>
      <vt:lpstr>Software Construction: Building Software</vt:lpstr>
      <vt:lpstr>Software Construction: Building Software</vt:lpstr>
      <vt:lpstr>Applying Software Techniques: The Intellectual Toolbox</vt:lpstr>
      <vt:lpstr>Readings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aisha</cp:lastModifiedBy>
  <cp:revision>130</cp:revision>
  <dcterms:created xsi:type="dcterms:W3CDTF">2006-08-16T00:00:00Z</dcterms:created>
  <dcterms:modified xsi:type="dcterms:W3CDTF">2020-10-17T14:45:08Z</dcterms:modified>
</cp:coreProperties>
</file>