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7BF9A6C-C2E8-468A-AC8C-31A565A3AE2E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22B33-1754-4307-80EA-B4D0D6ED1D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8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smtClean="0"/>
              <a:t>Azhar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Media coverage Satellite and its user cable TV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PROS AND CONS FOR </a:t>
            </a:r>
            <a:r>
              <a:rPr lang="en-US" b="1" dirty="0" smtClean="0"/>
              <a:t>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CABLE TV</a:t>
            </a:r>
            <a:endParaRPr lang="en-US" dirty="0" smtClean="0"/>
          </a:p>
          <a:p>
            <a:pPr lvl="1" algn="just"/>
            <a:r>
              <a:rPr lang="en-US" b="1" dirty="0" smtClean="0">
                <a:solidFill>
                  <a:srgbClr val="0070C0"/>
                </a:solidFill>
              </a:rPr>
              <a:t>Pros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2" algn="just"/>
            <a:r>
              <a:rPr lang="en-US" dirty="0" smtClean="0"/>
              <a:t>Quality: Dedicated line for high-quality video with no “buffering.”</a:t>
            </a:r>
          </a:p>
          <a:p>
            <a:pPr lvl="2" algn="just"/>
            <a:r>
              <a:rPr lang="en-US" dirty="0" smtClean="0"/>
              <a:t>Programming: Hundreds of channels, with programs available date of release.</a:t>
            </a:r>
          </a:p>
          <a:p>
            <a:pPr lvl="2" algn="just"/>
            <a:r>
              <a:rPr lang="en-US" dirty="0" smtClean="0"/>
              <a:t>Frequently bundled with broadband cable Internet for a lower price.</a:t>
            </a:r>
          </a:p>
          <a:p>
            <a:pPr lvl="1" algn="just"/>
            <a:r>
              <a:rPr lang="en-US" b="1" dirty="0" smtClean="0">
                <a:solidFill>
                  <a:srgbClr val="0070C0"/>
                </a:solidFill>
              </a:rPr>
              <a:t>Cons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2" algn="just"/>
            <a:r>
              <a:rPr lang="en-US" dirty="0" smtClean="0"/>
              <a:t>Availability: Only available near service providers.</a:t>
            </a:r>
          </a:p>
          <a:p>
            <a:pPr lvl="2" algn="just"/>
            <a:r>
              <a:rPr lang="en-US" dirty="0" smtClean="0"/>
              <a:t>Cost: Generally higher than satellite, IPTV, and OTT streaming.</a:t>
            </a:r>
          </a:p>
          <a:p>
            <a:pPr lvl="2" algn="just"/>
            <a:r>
              <a:rPr lang="en-US" dirty="0" smtClean="0"/>
              <a:t>Convenience: Requires a separate device to record programming for view-on-demand.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SATELLITE TV</a:t>
            </a:r>
            <a:endParaRPr lang="en-US" dirty="0" smtClean="0"/>
          </a:p>
          <a:p>
            <a:pPr lvl="1" algn="just"/>
            <a:r>
              <a:rPr lang="en-US" b="1" dirty="0" smtClean="0">
                <a:solidFill>
                  <a:srgbClr val="0070C0"/>
                </a:solidFill>
              </a:rPr>
              <a:t>Pros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2" algn="just"/>
            <a:r>
              <a:rPr lang="en-US" dirty="0" smtClean="0"/>
              <a:t>Programming: Comparable to cable, available date of release.</a:t>
            </a:r>
          </a:p>
          <a:p>
            <a:pPr lvl="2" algn="just"/>
            <a:r>
              <a:rPr lang="en-US" dirty="0" smtClean="0"/>
              <a:t>Availability: Coverage virtually everywhere in the US.</a:t>
            </a:r>
          </a:p>
          <a:p>
            <a:pPr lvl="2" algn="just"/>
            <a:r>
              <a:rPr lang="en-US" dirty="0" smtClean="0"/>
              <a:t>Price: Generally lower than cable, and you can pick up some channels free with a general-purpose dish.</a:t>
            </a:r>
          </a:p>
          <a:p>
            <a:pPr lvl="1" algn="just"/>
            <a:r>
              <a:rPr lang="en-US" b="1" dirty="0" smtClean="0">
                <a:solidFill>
                  <a:srgbClr val="0070C0"/>
                </a:solidFill>
              </a:rPr>
              <a:t>Cons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2" algn="just"/>
            <a:r>
              <a:rPr lang="en-US" dirty="0" smtClean="0"/>
              <a:t>Quality: Constant broadcast means no service interruption, although storms can cause outage depending on setup.</a:t>
            </a:r>
          </a:p>
          <a:p>
            <a:pPr lvl="2" algn="just"/>
            <a:r>
              <a:rPr lang="en-US" dirty="0" smtClean="0"/>
              <a:t>Convenience: Requires a separate device to record programming for view-on-demand.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 smtClean="0"/>
              <a:t>OTT STREAMING</a:t>
            </a:r>
            <a:endParaRPr lang="en-US" sz="2400" dirty="0" smtClean="0"/>
          </a:p>
          <a:p>
            <a:pPr lvl="1" algn="just"/>
            <a:r>
              <a:rPr lang="en-US" sz="2000" b="1" dirty="0" smtClean="0">
                <a:solidFill>
                  <a:srgbClr val="0070C0"/>
                </a:solidFill>
              </a:rPr>
              <a:t>Pros</a:t>
            </a:r>
            <a:r>
              <a:rPr lang="en-US" sz="2000" dirty="0" smtClean="0">
                <a:solidFill>
                  <a:srgbClr val="0070C0"/>
                </a:solidFill>
              </a:rPr>
              <a:t>:</a:t>
            </a:r>
          </a:p>
          <a:p>
            <a:pPr lvl="2" algn="just"/>
            <a:r>
              <a:rPr lang="en-US" sz="1800" dirty="0" smtClean="0"/>
              <a:t>Price: Monthly prices as lows as $5, with much free content on YouTube and </a:t>
            </a:r>
            <a:r>
              <a:rPr lang="en-US" sz="1800" dirty="0" err="1" smtClean="0"/>
              <a:t>Hulu</a:t>
            </a:r>
            <a:r>
              <a:rPr lang="en-US" sz="1800" dirty="0" smtClean="0"/>
              <a:t>.</a:t>
            </a:r>
          </a:p>
          <a:p>
            <a:pPr lvl="2" algn="just"/>
            <a:r>
              <a:rPr lang="en-US" sz="1800" dirty="0" smtClean="0"/>
              <a:t>Installation: All you need is a laptop or phone. (Having a streaming TV box like the </a:t>
            </a:r>
            <a:r>
              <a:rPr lang="en-US" sz="1800" dirty="0" err="1" smtClean="0"/>
              <a:t>Roku</a:t>
            </a:r>
            <a:r>
              <a:rPr lang="en-US" sz="1800" dirty="0" smtClean="0"/>
              <a:t> or Apple TV enhances the experience, though.)</a:t>
            </a:r>
          </a:p>
          <a:p>
            <a:pPr lvl="2" algn="just"/>
            <a:r>
              <a:rPr lang="en-US" sz="1800" dirty="0" smtClean="0"/>
              <a:t>Programming: Wide choice of providers, with Netflix and others now offering original programming similar to cable.</a:t>
            </a:r>
          </a:p>
          <a:p>
            <a:pPr lvl="1" algn="just"/>
            <a:r>
              <a:rPr lang="en-US" sz="2000" b="1" dirty="0" smtClean="0">
                <a:solidFill>
                  <a:srgbClr val="0070C0"/>
                </a:solidFill>
              </a:rPr>
              <a:t>Cons</a:t>
            </a:r>
            <a:r>
              <a:rPr lang="en-US" sz="2000" dirty="0" smtClean="0">
                <a:solidFill>
                  <a:srgbClr val="0070C0"/>
                </a:solidFill>
              </a:rPr>
              <a:t>:</a:t>
            </a:r>
          </a:p>
          <a:p>
            <a:pPr lvl="2" algn="just"/>
            <a:r>
              <a:rPr lang="en-US" sz="1800" dirty="0" smtClean="0"/>
              <a:t>Quality: Subject to Internet speed, with “buffering” and other wait-times common for slow connections and peak-hour viewing.</a:t>
            </a:r>
          </a:p>
          <a:p>
            <a:pPr lvl="2" algn="just"/>
            <a:r>
              <a:rPr lang="en-US" sz="1800" dirty="0" smtClean="0"/>
              <a:t>Programming: While most shows can be found via major streaming services, some are cable-only and they generally don’t reach OTT streaming until the end of the season.</a:t>
            </a:r>
          </a:p>
          <a:p>
            <a:pPr lvl="2" algn="just"/>
            <a:r>
              <a:rPr lang="en-US" sz="1800" dirty="0" smtClean="0"/>
              <a:t>Data caps: Many ISPs now have limits on how much data you can consume, putting a limit on how much you can watch each month. (Yes, even with “unlimited” plans.)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IPTV</a:t>
            </a:r>
            <a:endParaRPr lang="en-US" dirty="0" smtClean="0"/>
          </a:p>
          <a:p>
            <a:pPr lvl="1" algn="just"/>
            <a:r>
              <a:rPr lang="en-US" b="1" dirty="0" smtClean="0">
                <a:solidFill>
                  <a:srgbClr val="0070C0"/>
                </a:solidFill>
              </a:rPr>
              <a:t>Pros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2" algn="just"/>
            <a:r>
              <a:rPr lang="en-US" dirty="0" smtClean="0"/>
              <a:t>Quality: High-quality video with fewer interruptions than OTT streaming due to privately managed content delivery network.</a:t>
            </a:r>
          </a:p>
          <a:p>
            <a:pPr lvl="2" algn="just"/>
            <a:r>
              <a:rPr lang="en-US" dirty="0" smtClean="0"/>
              <a:t>Programming: View-on-demand </a:t>
            </a:r>
            <a:r>
              <a:rPr lang="en-US" i="1" dirty="0" smtClean="0"/>
              <a:t>and</a:t>
            </a:r>
            <a:r>
              <a:rPr lang="en-US" dirty="0" smtClean="0"/>
              <a:t> get shows date of release.</a:t>
            </a:r>
          </a:p>
          <a:p>
            <a:pPr lvl="2" algn="just"/>
            <a:r>
              <a:rPr lang="en-US" dirty="0" smtClean="0"/>
              <a:t>Installation: requires no special installation aside from a set-top box, assuming you already have broadband Internet.</a:t>
            </a:r>
          </a:p>
          <a:p>
            <a:pPr lvl="1" algn="just"/>
            <a:r>
              <a:rPr lang="en-US" b="1" dirty="0" smtClean="0">
                <a:solidFill>
                  <a:srgbClr val="0070C0"/>
                </a:solidFill>
              </a:rPr>
              <a:t>Cons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2" algn="just"/>
            <a:r>
              <a:rPr lang="en-US" dirty="0" smtClean="0"/>
              <a:t>Price: Sold as a subscription at comparable rates to cable TV.</a:t>
            </a:r>
          </a:p>
          <a:p>
            <a:pPr lvl="2" algn="just"/>
            <a:r>
              <a:rPr lang="en-US" dirty="0" smtClean="0"/>
              <a:t>Quality: Since it comes over the Internet, it </a:t>
            </a:r>
            <a:r>
              <a:rPr lang="en-US" i="1" dirty="0" smtClean="0"/>
              <a:t>can</a:t>
            </a:r>
            <a:r>
              <a:rPr lang="en-US" dirty="0" smtClean="0"/>
              <a:t> get slowed down during peak hours.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Differences between flavors of TV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they work?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decide which is best for you?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FOUR FLAVORS OF TELEVISION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US" sz="2000" b="1" dirty="0" smtClean="0"/>
              <a:t>Satellite TV</a:t>
            </a:r>
            <a:r>
              <a:rPr lang="en-US" sz="2000" dirty="0" smtClean="0"/>
              <a:t>: Television from providers like DirecTV, delivered via radio waves.</a:t>
            </a:r>
          </a:p>
          <a:p>
            <a:pPr lvl="0" algn="just"/>
            <a:endParaRPr lang="en-US" sz="2000" dirty="0" smtClean="0"/>
          </a:p>
          <a:p>
            <a:pPr lvl="0" algn="just"/>
            <a:r>
              <a:rPr lang="en-US" sz="2000" b="1" dirty="0" smtClean="0"/>
              <a:t>Cable TV</a:t>
            </a:r>
            <a:r>
              <a:rPr lang="en-US" sz="2000" dirty="0" smtClean="0"/>
              <a:t>: Television from providers like Time Warner Cable, delivered via coaxial cable connection.</a:t>
            </a:r>
          </a:p>
          <a:p>
            <a:pPr lvl="0" algn="just"/>
            <a:endParaRPr lang="en-US" sz="2000" dirty="0" smtClean="0"/>
          </a:p>
          <a:p>
            <a:pPr lvl="0" algn="just"/>
            <a:r>
              <a:rPr lang="en-US" sz="2000" b="1" dirty="0" smtClean="0"/>
              <a:t>IPTV (Internet Protocol Television)</a:t>
            </a:r>
            <a:r>
              <a:rPr lang="en-US" sz="2000" dirty="0" smtClean="0"/>
              <a:t>: Television from providers like Prism TV, delivered over the Internet via a privately-managed </a:t>
            </a:r>
            <a:r>
              <a:rPr lang="en-US" sz="2000" dirty="0" smtClean="0"/>
              <a:t>network </a:t>
            </a:r>
            <a:r>
              <a:rPr lang="en-US" sz="2000" dirty="0" err="1" smtClean="0"/>
              <a:t>e.g</a:t>
            </a:r>
            <a:r>
              <a:rPr lang="en-US" sz="2000" dirty="0" smtClean="0"/>
              <a:t> Live TV, real time streaming</a:t>
            </a:r>
            <a:endParaRPr lang="en-US" sz="2000" dirty="0" smtClean="0"/>
          </a:p>
          <a:p>
            <a:pPr lvl="0" algn="just"/>
            <a:endParaRPr lang="en-US" sz="2000" dirty="0" smtClean="0"/>
          </a:p>
          <a:p>
            <a:pPr lvl="0" algn="just"/>
            <a:r>
              <a:rPr lang="en-US" sz="2000" b="1" dirty="0" smtClean="0"/>
              <a:t>OTT Streaming</a:t>
            </a:r>
            <a:r>
              <a:rPr lang="en-US" sz="2000" dirty="0" smtClean="0"/>
              <a:t>: Television from third-party services like Netflix and YouTube</a:t>
            </a:r>
            <a:r>
              <a:rPr lang="en-US" sz="2000" dirty="0" smtClean="0"/>
              <a:t>, </a:t>
            </a:r>
            <a:r>
              <a:rPr lang="en-US" sz="2000" dirty="0" err="1" smtClean="0"/>
              <a:t>Viber</a:t>
            </a:r>
            <a:r>
              <a:rPr lang="en-US" sz="2000" dirty="0" smtClean="0"/>
              <a:t>, Skype, face Time </a:t>
            </a:r>
            <a:r>
              <a:rPr lang="en-US" sz="2000" dirty="0" smtClean="0"/>
              <a:t>delivered over the open Internet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Basic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Broadcast Network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Internet Network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Broadcast networks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US" b="1" dirty="0" smtClean="0"/>
              <a:t>broadcast networks</a:t>
            </a:r>
            <a:r>
              <a:rPr lang="en-US" dirty="0" smtClean="0"/>
              <a:t> operate by broadcasting content from a central </a:t>
            </a:r>
            <a:r>
              <a:rPr lang="en-US" dirty="0" smtClean="0"/>
              <a:t>point:</a:t>
            </a:r>
            <a:endParaRPr lang="en-US" dirty="0" smtClean="0"/>
          </a:p>
          <a:p>
            <a:pPr lvl="1" algn="just"/>
            <a:r>
              <a:rPr lang="en-US" dirty="0" smtClean="0">
                <a:solidFill>
                  <a:srgbClr val="002060"/>
                </a:solidFill>
              </a:rPr>
              <a:t>Satellite TV</a:t>
            </a:r>
          </a:p>
          <a:p>
            <a:pPr lvl="2" algn="just"/>
            <a:r>
              <a:rPr lang="en-US" dirty="0" smtClean="0"/>
              <a:t>content is broadcast through a dedicated coaxial cable </a:t>
            </a:r>
            <a:r>
              <a:rPr lang="en-US" dirty="0" smtClean="0"/>
              <a:t>network</a:t>
            </a:r>
          </a:p>
          <a:p>
            <a:pPr lvl="2" algn="just">
              <a:buNone/>
            </a:pPr>
            <a:endParaRPr lang="en-US" dirty="0" smtClean="0"/>
          </a:p>
          <a:p>
            <a:pPr lvl="1" algn="just"/>
            <a:r>
              <a:rPr lang="en-US" dirty="0" smtClean="0">
                <a:solidFill>
                  <a:srgbClr val="002060"/>
                </a:solidFill>
              </a:rPr>
              <a:t>Cable </a:t>
            </a:r>
            <a:r>
              <a:rPr lang="en-US" dirty="0" smtClean="0">
                <a:solidFill>
                  <a:srgbClr val="002060"/>
                </a:solidFill>
              </a:rPr>
              <a:t>TV</a:t>
            </a:r>
          </a:p>
          <a:p>
            <a:pPr lvl="2" algn="just"/>
            <a:r>
              <a:rPr lang="en-US" dirty="0" smtClean="0"/>
              <a:t>it comes as radio waves that you pick up with a satellite dish (or cable box) on top of your house.</a:t>
            </a:r>
          </a:p>
          <a:p>
            <a:pPr lvl="0" algn="just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Similarity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Cable and satellite both function by letting you “tune in” to specific channels within that </a:t>
            </a:r>
            <a:r>
              <a:rPr lang="en-US" sz="2400" dirty="0" smtClean="0">
                <a:solidFill>
                  <a:srgbClr val="0070C0"/>
                </a:solidFill>
              </a:rPr>
              <a:t>signal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400" b="1" dirty="0" smtClean="0"/>
              <a:t>Difference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cable comes through a wired connection while satellite is wireless (until it reaches your house, anyway).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/>
              <a:t>Internet networks </a:t>
            </a:r>
            <a:r>
              <a:rPr lang="en-US" sz="2400" dirty="0" smtClean="0"/>
              <a:t>differ from cable and satellite by offering content through the same client-server model that delivers your email, websites, and other Internet-based </a:t>
            </a:r>
            <a:r>
              <a:rPr lang="en-US" sz="2400" dirty="0" smtClean="0"/>
              <a:t>services: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</a:rPr>
              <a:t>IPTV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</a:rPr>
              <a:t>OTT Streaming</a:t>
            </a:r>
          </a:p>
          <a:p>
            <a:pPr algn="just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/>
              <a:t>Similarity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</a:rPr>
              <a:t>In both cases, the consumer requests and receives content via Internet </a:t>
            </a:r>
            <a:r>
              <a:rPr lang="en-US" sz="2400" dirty="0" smtClean="0">
                <a:solidFill>
                  <a:srgbClr val="0070C0"/>
                </a:solidFill>
              </a:rPr>
              <a:t>Protocol</a:t>
            </a:r>
          </a:p>
          <a:p>
            <a:pPr algn="just"/>
            <a:r>
              <a:rPr lang="en-US" sz="2400" b="1" dirty="0" smtClean="0"/>
              <a:t>Difference</a:t>
            </a:r>
          </a:p>
          <a:p>
            <a:pPr lvl="1" algn="just"/>
            <a:r>
              <a:rPr lang="en-US" sz="2400" dirty="0" smtClean="0">
                <a:solidFill>
                  <a:srgbClr val="0070C0"/>
                </a:solidFill>
              </a:rPr>
              <a:t>OTT streamed content comes over the same open, unmanaged network as your email and web browsing while IPTV uses a private, dedicated network to deliver more consistent service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Unlike cable or satellite where content is broadcast in real time, </a:t>
            </a:r>
            <a:r>
              <a:rPr lang="en-US" sz="2400" b="1" dirty="0" smtClean="0"/>
              <a:t>IPTV and OTT streaming services store programming on servers</a:t>
            </a:r>
            <a:r>
              <a:rPr lang="en-US" sz="2400" dirty="0" smtClean="0"/>
              <a:t> (whether that’s Netflix or an IPTV subscription like U-Verse), allowing users to request the content over the Internet at any time. 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209</TotalTime>
  <Words>501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Media coverage Satellite and its user cable TV </vt:lpstr>
      <vt:lpstr>Introduction</vt:lpstr>
      <vt:lpstr>THE FOUR FLAVORS OF TELEVISION</vt:lpstr>
      <vt:lpstr>Two Basic Networks</vt:lpstr>
      <vt:lpstr>Broadcast networks </vt:lpstr>
      <vt:lpstr>Continued…</vt:lpstr>
      <vt:lpstr>Internet Networks</vt:lpstr>
      <vt:lpstr>Continued…</vt:lpstr>
      <vt:lpstr>Continued…</vt:lpstr>
      <vt:lpstr>PROS AND CONS FOR CONSUMERS</vt:lpstr>
      <vt:lpstr>Continued…</vt:lpstr>
      <vt:lpstr>Continued…</vt:lpstr>
      <vt:lpstr>Continued…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coverage Satellite and its user cable TV </dc:title>
  <dc:creator>Olive</dc:creator>
  <cp:lastModifiedBy>Olive</cp:lastModifiedBy>
  <cp:revision>29</cp:revision>
  <dcterms:created xsi:type="dcterms:W3CDTF">2021-01-06T16:06:32Z</dcterms:created>
  <dcterms:modified xsi:type="dcterms:W3CDTF">2021-01-12T17:03:49Z</dcterms:modified>
</cp:coreProperties>
</file>