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10/28/2020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10/28/2020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10/28/2020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10/28/2020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feature-1-638x381.jpg"/>
          <p:cNvPicPr>
            <a:picLocks noChangeAspect="1"/>
          </p:cNvPicPr>
          <p:nvPr/>
        </p:nvPicPr>
        <p:blipFill>
          <a:blip r:embed="rId2" cstate="print"/>
          <a:stretch>
            <a:fillRect/>
          </a:stretch>
        </p:blipFill>
        <p:spPr>
          <a:xfrm>
            <a:off x="381000" y="457200"/>
            <a:ext cx="8458199" cy="6095999"/>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download (4).jpg"/>
          <p:cNvPicPr>
            <a:picLocks noChangeAspect="1"/>
          </p:cNvPicPr>
          <p:nvPr/>
        </p:nvPicPr>
        <p:blipFill>
          <a:blip r:embed="rId2" cstate="print"/>
          <a:stretch>
            <a:fillRect/>
          </a:stretch>
        </p:blipFill>
        <p:spPr>
          <a:xfrm>
            <a:off x="533400" y="609600"/>
            <a:ext cx="8153400" cy="5638800"/>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685800"/>
            <a:ext cx="7315200" cy="4985980"/>
          </a:xfrm>
          <a:prstGeom prst="rect">
            <a:avLst/>
          </a:prstGeom>
        </p:spPr>
        <p:txBody>
          <a:bodyPr wrap="square">
            <a:spAutoFit/>
          </a:bodyPr>
          <a:lstStyle/>
          <a:p>
            <a:r>
              <a:rPr lang="en-US" sz="4400" b="1" dirty="0" smtClean="0"/>
              <a:t>BENEFITS OF BIODIVERSITY </a:t>
            </a:r>
            <a:endParaRPr lang="en-US" sz="4400" b="1" dirty="0" smtClean="0"/>
          </a:p>
          <a:p>
            <a:r>
              <a:rPr lang="en-US" sz="4000" b="1" dirty="0" smtClean="0"/>
              <a:t>Consumptive </a:t>
            </a:r>
            <a:r>
              <a:rPr lang="en-US" sz="4000" b="1" dirty="0" smtClean="0"/>
              <a:t>value</a:t>
            </a:r>
            <a:r>
              <a:rPr lang="en-US" sz="4000" b="1" dirty="0" smtClean="0"/>
              <a:t>:</a:t>
            </a:r>
          </a:p>
          <a:p>
            <a:r>
              <a:rPr lang="en-US" dirty="0" smtClean="0"/>
              <a:t> </a:t>
            </a:r>
          </a:p>
          <a:p>
            <a:pPr>
              <a:buFont typeface="Wingdings" pitchFamily="2" charset="2"/>
              <a:buChar char="§"/>
            </a:pPr>
            <a:r>
              <a:rPr lang="en-US" sz="2400" dirty="0" smtClean="0"/>
              <a:t>Food/Drink </a:t>
            </a:r>
          </a:p>
          <a:p>
            <a:pPr>
              <a:buFont typeface="Wingdings" pitchFamily="2" charset="2"/>
              <a:buChar char="§"/>
            </a:pPr>
            <a:endParaRPr lang="en-US" sz="2400" dirty="0" smtClean="0"/>
          </a:p>
          <a:p>
            <a:pPr>
              <a:buFont typeface="Wingdings" pitchFamily="2" charset="2"/>
              <a:buChar char="§"/>
            </a:pPr>
            <a:r>
              <a:rPr lang="en-US" sz="2400" dirty="0" smtClean="0"/>
              <a:t>Fuel </a:t>
            </a:r>
          </a:p>
          <a:p>
            <a:pPr>
              <a:buFont typeface="Wingdings" pitchFamily="2" charset="2"/>
              <a:buChar char="§"/>
            </a:pPr>
            <a:endParaRPr lang="en-US" sz="2400" dirty="0" smtClean="0"/>
          </a:p>
          <a:p>
            <a:pPr>
              <a:buFont typeface="Wingdings" pitchFamily="2" charset="2"/>
              <a:buChar char="§"/>
            </a:pPr>
            <a:r>
              <a:rPr lang="en-US" sz="2400" dirty="0" smtClean="0"/>
              <a:t>Medicine </a:t>
            </a:r>
          </a:p>
          <a:p>
            <a:pPr>
              <a:buFont typeface="Wingdings" pitchFamily="2" charset="2"/>
              <a:buChar char="§"/>
            </a:pPr>
            <a:endParaRPr lang="en-US" sz="2400" dirty="0" smtClean="0"/>
          </a:p>
          <a:p>
            <a:pPr>
              <a:buFont typeface="Wingdings" pitchFamily="2" charset="2"/>
              <a:buChar char="§"/>
            </a:pPr>
            <a:r>
              <a:rPr lang="en-US" sz="2400" dirty="0" smtClean="0"/>
              <a:t>Batter </a:t>
            </a:r>
            <a:r>
              <a:rPr lang="en-US" sz="2400" dirty="0" smtClean="0"/>
              <a:t>crop varieties </a:t>
            </a:r>
            <a:endParaRPr lang="en-US" sz="2400" dirty="0" smtClean="0"/>
          </a:p>
          <a:p>
            <a:pPr>
              <a:buFont typeface="Wingdings" pitchFamily="2" charset="2"/>
              <a:buChar char="§"/>
            </a:pPr>
            <a:endParaRPr lang="en-US" sz="2400" dirty="0" smtClean="0"/>
          </a:p>
          <a:p>
            <a:pPr>
              <a:buFont typeface="Wingdings" pitchFamily="2" charset="2"/>
              <a:buChar char="§"/>
            </a:pPr>
            <a:r>
              <a:rPr lang="en-US" sz="2400" dirty="0" smtClean="0"/>
              <a:t>Industrial Material</a:t>
            </a:r>
            <a:endParaRPr lang="en-US"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990600"/>
            <a:ext cx="6096000" cy="2831544"/>
          </a:xfrm>
          <a:prstGeom prst="rect">
            <a:avLst/>
          </a:prstGeom>
        </p:spPr>
        <p:txBody>
          <a:bodyPr wrap="square">
            <a:spAutoFit/>
          </a:bodyPr>
          <a:lstStyle/>
          <a:p>
            <a:r>
              <a:rPr lang="en-US" sz="4000" b="1" dirty="0" smtClean="0"/>
              <a:t>Non-Consumptive Value: </a:t>
            </a:r>
            <a:endParaRPr lang="en-US" sz="4000" b="1" dirty="0" smtClean="0"/>
          </a:p>
          <a:p>
            <a:endParaRPr lang="en-US" dirty="0" smtClean="0"/>
          </a:p>
          <a:p>
            <a:r>
              <a:rPr lang="en-US" sz="2400" dirty="0" smtClean="0"/>
              <a:t>Recreation </a:t>
            </a:r>
          </a:p>
          <a:p>
            <a:endParaRPr lang="en-US" sz="2400" dirty="0" smtClean="0"/>
          </a:p>
          <a:p>
            <a:r>
              <a:rPr lang="en-US" sz="2400" dirty="0" smtClean="0"/>
              <a:t>Education </a:t>
            </a:r>
            <a:r>
              <a:rPr lang="en-US" sz="2400" dirty="0" smtClean="0"/>
              <a:t>and Research </a:t>
            </a:r>
            <a:endParaRPr lang="en-US" sz="2400" dirty="0" smtClean="0"/>
          </a:p>
          <a:p>
            <a:endParaRPr lang="en-US" sz="2400" dirty="0" smtClean="0"/>
          </a:p>
          <a:p>
            <a:r>
              <a:rPr lang="en-US" sz="2400" dirty="0" smtClean="0"/>
              <a:t>Traditional </a:t>
            </a:r>
            <a:r>
              <a:rPr lang="en-US" sz="2400" dirty="0" smtClean="0"/>
              <a:t>value</a:t>
            </a:r>
            <a:endParaRPr lang="en-US"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914400"/>
            <a:ext cx="7772400" cy="4185761"/>
          </a:xfrm>
          <a:prstGeom prst="rect">
            <a:avLst/>
          </a:prstGeom>
        </p:spPr>
        <p:txBody>
          <a:bodyPr wrap="square">
            <a:spAutoFit/>
          </a:bodyPr>
          <a:lstStyle/>
          <a:p>
            <a:r>
              <a:rPr lang="en-US" sz="4400" b="1" dirty="0" smtClean="0"/>
              <a:t>THREATS TO BIODIVERSITY </a:t>
            </a:r>
            <a:endParaRPr lang="en-US" sz="4400" b="1" dirty="0" smtClean="0"/>
          </a:p>
          <a:p>
            <a:r>
              <a:rPr lang="en-US" sz="3600" b="1" dirty="0" smtClean="0"/>
              <a:t>Natural </a:t>
            </a:r>
            <a:r>
              <a:rPr lang="en-US" sz="3600" b="1" dirty="0" smtClean="0"/>
              <a:t>causes</a:t>
            </a:r>
            <a:r>
              <a:rPr lang="en-US" sz="3600" b="1" dirty="0" smtClean="0"/>
              <a:t>:</a:t>
            </a:r>
          </a:p>
          <a:p>
            <a:endParaRPr lang="en-US" dirty="0" smtClean="0"/>
          </a:p>
          <a:p>
            <a:pPr>
              <a:buFont typeface="Wingdings" pitchFamily="2" charset="2"/>
              <a:buChar char="§"/>
            </a:pPr>
            <a:r>
              <a:rPr lang="en-US" sz="2400" dirty="0" smtClean="0"/>
              <a:t>Narrow </a:t>
            </a:r>
            <a:r>
              <a:rPr lang="en-US" sz="2400" dirty="0" smtClean="0"/>
              <a:t>geographical area </a:t>
            </a:r>
            <a:endParaRPr lang="en-US" sz="2400" dirty="0" smtClean="0"/>
          </a:p>
          <a:p>
            <a:endParaRPr lang="en-US" sz="2400" dirty="0" smtClean="0"/>
          </a:p>
          <a:p>
            <a:pPr>
              <a:buFont typeface="Wingdings" pitchFamily="2" charset="2"/>
              <a:buChar char="§"/>
            </a:pPr>
            <a:r>
              <a:rPr lang="en-US" sz="2400" dirty="0" smtClean="0"/>
              <a:t>Low </a:t>
            </a:r>
            <a:r>
              <a:rPr lang="en-US" sz="2400" dirty="0" smtClean="0"/>
              <a:t>population </a:t>
            </a:r>
            <a:endParaRPr lang="en-US" sz="2400" dirty="0" smtClean="0"/>
          </a:p>
          <a:p>
            <a:endParaRPr lang="en-US" sz="2400" dirty="0" smtClean="0"/>
          </a:p>
          <a:p>
            <a:pPr>
              <a:buFont typeface="Wingdings" pitchFamily="2" charset="2"/>
              <a:buChar char="§"/>
            </a:pPr>
            <a:r>
              <a:rPr lang="en-US" sz="2400" dirty="0" smtClean="0"/>
              <a:t>Low </a:t>
            </a:r>
            <a:r>
              <a:rPr lang="en-US" sz="2400" dirty="0" smtClean="0"/>
              <a:t>breeding rate </a:t>
            </a:r>
            <a:endParaRPr lang="en-US" sz="2400" dirty="0" smtClean="0"/>
          </a:p>
          <a:p>
            <a:endParaRPr lang="en-US" sz="2400" dirty="0" smtClean="0"/>
          </a:p>
          <a:p>
            <a:pPr>
              <a:buFont typeface="Wingdings" pitchFamily="2" charset="2"/>
              <a:buChar char="§"/>
            </a:pPr>
            <a:r>
              <a:rPr lang="en-US" sz="2400" dirty="0" smtClean="0"/>
              <a:t>Natural </a:t>
            </a:r>
            <a:r>
              <a:rPr lang="en-US" sz="2400" dirty="0" smtClean="0"/>
              <a:t>disasters</a:t>
            </a:r>
            <a:endParaRPr lang="en-US"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838201"/>
            <a:ext cx="6172200" cy="3631763"/>
          </a:xfrm>
          <a:prstGeom prst="rect">
            <a:avLst/>
          </a:prstGeom>
        </p:spPr>
        <p:txBody>
          <a:bodyPr wrap="square">
            <a:spAutoFit/>
          </a:bodyPr>
          <a:lstStyle/>
          <a:p>
            <a:r>
              <a:rPr lang="en-US" sz="4400" b="1" dirty="0" smtClean="0"/>
              <a:t>Anthropogenic causes: </a:t>
            </a:r>
            <a:endParaRPr lang="en-US" sz="4400" b="1" dirty="0" smtClean="0"/>
          </a:p>
          <a:p>
            <a:endParaRPr lang="en-US" dirty="0" smtClean="0"/>
          </a:p>
          <a:p>
            <a:pPr>
              <a:buFont typeface="Wingdings" pitchFamily="2" charset="2"/>
              <a:buChar char="§"/>
            </a:pPr>
            <a:r>
              <a:rPr lang="en-US" sz="2400" dirty="0" smtClean="0"/>
              <a:t>Pollution </a:t>
            </a:r>
          </a:p>
          <a:p>
            <a:endParaRPr lang="en-US" sz="2400" dirty="0" smtClean="0"/>
          </a:p>
          <a:p>
            <a:pPr>
              <a:buFont typeface="Wingdings" pitchFamily="2" charset="2"/>
              <a:buChar char="§"/>
            </a:pPr>
            <a:r>
              <a:rPr lang="en-US" sz="2400" dirty="0" smtClean="0"/>
              <a:t>Hunting </a:t>
            </a:r>
          </a:p>
          <a:p>
            <a:endParaRPr lang="en-US" sz="2400" dirty="0" smtClean="0"/>
          </a:p>
          <a:p>
            <a:pPr>
              <a:buFont typeface="Wingdings" pitchFamily="2" charset="2"/>
              <a:buChar char="§"/>
            </a:pPr>
            <a:r>
              <a:rPr lang="en-US" sz="2400" dirty="0" smtClean="0"/>
              <a:t>Global </a:t>
            </a:r>
            <a:r>
              <a:rPr lang="en-US" sz="2400" dirty="0" smtClean="0"/>
              <a:t>warming and climate change </a:t>
            </a:r>
            <a:endParaRPr lang="en-US" sz="2400" dirty="0" smtClean="0"/>
          </a:p>
          <a:p>
            <a:endParaRPr lang="en-US" sz="2400" dirty="0" smtClean="0"/>
          </a:p>
          <a:p>
            <a:pPr>
              <a:buFont typeface="Wingdings" pitchFamily="2" charset="2"/>
              <a:buChar char="§"/>
            </a:pPr>
            <a:r>
              <a:rPr lang="en-US" sz="2400" dirty="0" smtClean="0"/>
              <a:t>Agriculture</a:t>
            </a:r>
            <a:endParaRPr lang="en-US" sz="2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609600"/>
            <a:ext cx="7924800" cy="5047536"/>
          </a:xfrm>
          <a:prstGeom prst="rect">
            <a:avLst/>
          </a:prstGeom>
        </p:spPr>
        <p:txBody>
          <a:bodyPr wrap="square">
            <a:spAutoFit/>
          </a:bodyPr>
          <a:lstStyle/>
          <a:p>
            <a:r>
              <a:rPr lang="en-US" sz="4400" b="1" dirty="0" smtClean="0"/>
              <a:t>CONSERVATION OF BIODIVERSITY</a:t>
            </a:r>
            <a:r>
              <a:rPr lang="en-US" dirty="0" smtClean="0"/>
              <a:t> </a:t>
            </a:r>
            <a:endParaRPr lang="en-US" dirty="0" smtClean="0"/>
          </a:p>
          <a:p>
            <a:endParaRPr lang="en-US" dirty="0" smtClean="0"/>
          </a:p>
          <a:p>
            <a:pPr>
              <a:buFont typeface="Wingdings" pitchFamily="2" charset="2"/>
              <a:buChar char="§"/>
            </a:pPr>
            <a:r>
              <a:rPr lang="en-US" sz="2400" dirty="0" smtClean="0"/>
              <a:t>Biodiversity </a:t>
            </a:r>
            <a:r>
              <a:rPr lang="en-US" sz="2400" dirty="0" smtClean="0"/>
              <a:t>inventories </a:t>
            </a:r>
            <a:endParaRPr lang="en-US" sz="2400" dirty="0" smtClean="0"/>
          </a:p>
          <a:p>
            <a:endParaRPr lang="en-US" sz="2400" dirty="0" smtClean="0"/>
          </a:p>
          <a:p>
            <a:pPr>
              <a:buFont typeface="Wingdings" pitchFamily="2" charset="2"/>
              <a:buChar char="§"/>
            </a:pPr>
            <a:r>
              <a:rPr lang="en-US" sz="2400" dirty="0" smtClean="0"/>
              <a:t>Conserving </a:t>
            </a:r>
            <a:r>
              <a:rPr lang="en-US" sz="2400" dirty="0" smtClean="0"/>
              <a:t>Biodiversity in protected </a:t>
            </a:r>
            <a:r>
              <a:rPr lang="en-US" sz="2400" dirty="0" smtClean="0"/>
              <a:t>Habitats </a:t>
            </a:r>
          </a:p>
          <a:p>
            <a:endParaRPr lang="en-US" sz="2400" dirty="0" smtClean="0"/>
          </a:p>
          <a:p>
            <a:pPr>
              <a:buFont typeface="Wingdings" pitchFamily="2" charset="2"/>
              <a:buChar char="§"/>
            </a:pPr>
            <a:r>
              <a:rPr lang="en-US" sz="2400" dirty="0" smtClean="0"/>
              <a:t>In </a:t>
            </a:r>
            <a:r>
              <a:rPr lang="en-US" sz="2400" dirty="0" smtClean="0"/>
              <a:t>situ conservation </a:t>
            </a:r>
            <a:endParaRPr lang="en-US" sz="2400" dirty="0" smtClean="0"/>
          </a:p>
          <a:p>
            <a:endParaRPr lang="en-US" sz="2400" dirty="0" smtClean="0"/>
          </a:p>
          <a:p>
            <a:pPr>
              <a:buFont typeface="Wingdings" pitchFamily="2" charset="2"/>
              <a:buChar char="§"/>
            </a:pPr>
            <a:r>
              <a:rPr lang="en-US" sz="2400" dirty="0" smtClean="0"/>
              <a:t>Ex </a:t>
            </a:r>
            <a:r>
              <a:rPr lang="en-US" sz="2400" dirty="0" smtClean="0"/>
              <a:t>situ conservation </a:t>
            </a:r>
            <a:endParaRPr lang="en-US" sz="2400" dirty="0" smtClean="0"/>
          </a:p>
          <a:p>
            <a:endParaRPr lang="en-US" sz="2400" dirty="0" smtClean="0"/>
          </a:p>
          <a:p>
            <a:pPr>
              <a:buFont typeface="Wingdings" pitchFamily="2" charset="2"/>
              <a:buChar char="§"/>
            </a:pPr>
            <a:r>
              <a:rPr lang="en-US" sz="2400" dirty="0" smtClean="0"/>
              <a:t>Seed </a:t>
            </a:r>
            <a:r>
              <a:rPr lang="en-US" sz="2400" dirty="0" smtClean="0"/>
              <a:t>Bank, Gene Bank, Pollen Bank, DNA Bank</a:t>
            </a:r>
            <a:endParaRPr lang="en-US" sz="2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38400" y="914400"/>
            <a:ext cx="4191000" cy="461665"/>
          </a:xfrm>
          <a:prstGeom prst="rect">
            <a:avLst/>
          </a:prstGeom>
        </p:spPr>
        <p:txBody>
          <a:bodyPr wrap="square">
            <a:spAutoFit/>
          </a:bodyPr>
          <a:lstStyle/>
          <a:p>
            <a:r>
              <a:rPr lang="en-US" sz="2400" b="1" dirty="0" smtClean="0"/>
              <a:t>Biodiversity Conservation</a:t>
            </a:r>
            <a:endParaRPr lang="en-US" sz="2400" b="1" dirty="0"/>
          </a:p>
        </p:txBody>
      </p:sp>
      <p:cxnSp>
        <p:nvCxnSpPr>
          <p:cNvPr id="4" name="Straight Arrow Connector 3"/>
          <p:cNvCxnSpPr/>
          <p:nvPr/>
        </p:nvCxnSpPr>
        <p:spPr>
          <a:xfrm flipH="1">
            <a:off x="1905000" y="1447800"/>
            <a:ext cx="1447800" cy="381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a:off x="5029200" y="1524000"/>
            <a:ext cx="1676400" cy="381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1066800" y="1981200"/>
            <a:ext cx="3910920" cy="461665"/>
          </a:xfrm>
          <a:prstGeom prst="rect">
            <a:avLst/>
          </a:prstGeom>
        </p:spPr>
        <p:txBody>
          <a:bodyPr wrap="square">
            <a:spAutoFit/>
          </a:bodyPr>
          <a:lstStyle/>
          <a:p>
            <a:r>
              <a:rPr lang="en-US" sz="2400" dirty="0" smtClean="0"/>
              <a:t>In situ </a:t>
            </a:r>
            <a:endParaRPr lang="en-US" sz="2400" dirty="0"/>
          </a:p>
        </p:txBody>
      </p:sp>
      <p:sp>
        <p:nvSpPr>
          <p:cNvPr id="8" name="Rectangle 7"/>
          <p:cNvSpPr/>
          <p:nvPr/>
        </p:nvSpPr>
        <p:spPr>
          <a:xfrm>
            <a:off x="6400800" y="1981200"/>
            <a:ext cx="2057400" cy="461665"/>
          </a:xfrm>
          <a:prstGeom prst="rect">
            <a:avLst/>
          </a:prstGeom>
        </p:spPr>
        <p:txBody>
          <a:bodyPr wrap="square">
            <a:spAutoFit/>
          </a:bodyPr>
          <a:lstStyle/>
          <a:p>
            <a:r>
              <a:rPr lang="en-US" sz="2400" dirty="0" smtClean="0"/>
              <a:t>Ex situ</a:t>
            </a:r>
            <a:endParaRPr lang="en-US" sz="2400" dirty="0"/>
          </a:p>
        </p:txBody>
      </p:sp>
      <p:cxnSp>
        <p:nvCxnSpPr>
          <p:cNvPr id="10" name="Straight Arrow Connector 9"/>
          <p:cNvCxnSpPr/>
          <p:nvPr/>
        </p:nvCxnSpPr>
        <p:spPr>
          <a:xfrm flipH="1">
            <a:off x="762000" y="2590800"/>
            <a:ext cx="457200" cy="685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304801" y="3244334"/>
            <a:ext cx="1904999" cy="830997"/>
          </a:xfrm>
          <a:prstGeom prst="rect">
            <a:avLst/>
          </a:prstGeom>
        </p:spPr>
        <p:txBody>
          <a:bodyPr wrap="square">
            <a:spAutoFit/>
          </a:bodyPr>
          <a:lstStyle/>
          <a:p>
            <a:r>
              <a:rPr lang="en-US" sz="2400" dirty="0" smtClean="0"/>
              <a:t>Sacred groves and lakes </a:t>
            </a:r>
            <a:endParaRPr lang="en-US" sz="2400" dirty="0"/>
          </a:p>
        </p:txBody>
      </p:sp>
      <p:cxnSp>
        <p:nvCxnSpPr>
          <p:cNvPr id="13" name="Straight Arrow Connector 12"/>
          <p:cNvCxnSpPr/>
          <p:nvPr/>
        </p:nvCxnSpPr>
        <p:spPr>
          <a:xfrm>
            <a:off x="1981200" y="2362200"/>
            <a:ext cx="838200" cy="1066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2362200" y="3352800"/>
            <a:ext cx="3214659" cy="461665"/>
          </a:xfrm>
          <a:prstGeom prst="rect">
            <a:avLst/>
          </a:prstGeom>
        </p:spPr>
        <p:txBody>
          <a:bodyPr wrap="square">
            <a:spAutoFit/>
          </a:bodyPr>
          <a:lstStyle/>
          <a:p>
            <a:r>
              <a:rPr lang="en-US" sz="2400" dirty="0" smtClean="0"/>
              <a:t>Biosphere Reserves</a:t>
            </a:r>
            <a:endParaRPr lang="en-US" sz="2400" dirty="0"/>
          </a:p>
        </p:txBody>
      </p:sp>
      <p:cxnSp>
        <p:nvCxnSpPr>
          <p:cNvPr id="16" name="Straight Arrow Connector 15"/>
          <p:cNvCxnSpPr/>
          <p:nvPr/>
        </p:nvCxnSpPr>
        <p:spPr>
          <a:xfrm>
            <a:off x="2133600" y="2209800"/>
            <a:ext cx="12954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a:off x="3657600" y="2057400"/>
            <a:ext cx="2438400" cy="1200329"/>
          </a:xfrm>
          <a:prstGeom prst="rect">
            <a:avLst/>
          </a:prstGeom>
        </p:spPr>
        <p:txBody>
          <a:bodyPr wrap="square">
            <a:spAutoFit/>
          </a:bodyPr>
          <a:lstStyle/>
          <a:p>
            <a:r>
              <a:rPr lang="en-US" sz="2400" dirty="0" smtClean="0"/>
              <a:t>National parks, wildlife sanctuaries</a:t>
            </a:r>
            <a:endParaRPr lang="en-US" sz="2400" dirty="0"/>
          </a:p>
        </p:txBody>
      </p:sp>
      <p:cxnSp>
        <p:nvCxnSpPr>
          <p:cNvPr id="19" name="Straight Arrow Connector 18"/>
          <p:cNvCxnSpPr/>
          <p:nvPr/>
        </p:nvCxnSpPr>
        <p:spPr>
          <a:xfrm>
            <a:off x="2819400" y="3886200"/>
            <a:ext cx="0" cy="533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2209800" y="4419600"/>
            <a:ext cx="2924790" cy="461665"/>
          </a:xfrm>
          <a:prstGeom prst="rect">
            <a:avLst/>
          </a:prstGeom>
        </p:spPr>
        <p:txBody>
          <a:bodyPr wrap="square">
            <a:spAutoFit/>
          </a:bodyPr>
          <a:lstStyle/>
          <a:p>
            <a:r>
              <a:rPr lang="en-US" sz="2400" dirty="0" smtClean="0"/>
              <a:t>Terrestrial</a:t>
            </a:r>
            <a:endParaRPr lang="en-US" sz="2400" dirty="0"/>
          </a:p>
        </p:txBody>
      </p:sp>
      <p:cxnSp>
        <p:nvCxnSpPr>
          <p:cNvPr id="22" name="Straight Arrow Connector 21"/>
          <p:cNvCxnSpPr/>
          <p:nvPr/>
        </p:nvCxnSpPr>
        <p:spPr>
          <a:xfrm>
            <a:off x="2819400" y="4876800"/>
            <a:ext cx="0" cy="533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4" name="Rectangle 23"/>
          <p:cNvSpPr/>
          <p:nvPr/>
        </p:nvSpPr>
        <p:spPr>
          <a:xfrm>
            <a:off x="2438400" y="5562600"/>
            <a:ext cx="2564968" cy="461665"/>
          </a:xfrm>
          <a:prstGeom prst="rect">
            <a:avLst/>
          </a:prstGeom>
        </p:spPr>
        <p:txBody>
          <a:bodyPr wrap="square">
            <a:spAutoFit/>
          </a:bodyPr>
          <a:lstStyle/>
          <a:p>
            <a:r>
              <a:rPr lang="en-US" sz="2400" dirty="0" smtClean="0"/>
              <a:t>Marine</a:t>
            </a:r>
            <a:endParaRPr lang="en-US" sz="2400" dirty="0"/>
          </a:p>
        </p:txBody>
      </p:sp>
      <p:cxnSp>
        <p:nvCxnSpPr>
          <p:cNvPr id="26" name="Straight Arrow Connector 25"/>
          <p:cNvCxnSpPr/>
          <p:nvPr/>
        </p:nvCxnSpPr>
        <p:spPr>
          <a:xfrm>
            <a:off x="6934200" y="2514600"/>
            <a:ext cx="0" cy="609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9" name="Rectangle 28"/>
          <p:cNvSpPr/>
          <p:nvPr/>
        </p:nvSpPr>
        <p:spPr>
          <a:xfrm>
            <a:off x="5867400" y="3244334"/>
            <a:ext cx="2895599" cy="830997"/>
          </a:xfrm>
          <a:prstGeom prst="rect">
            <a:avLst/>
          </a:prstGeom>
        </p:spPr>
        <p:txBody>
          <a:bodyPr wrap="square">
            <a:spAutoFit/>
          </a:bodyPr>
          <a:lstStyle/>
          <a:p>
            <a:r>
              <a:rPr lang="en-US" sz="2400" dirty="0" smtClean="0"/>
              <a:t>Sacred plant home garden</a:t>
            </a:r>
            <a:endParaRPr lang="en-US" sz="2400" dirty="0"/>
          </a:p>
        </p:txBody>
      </p:sp>
      <p:cxnSp>
        <p:nvCxnSpPr>
          <p:cNvPr id="31" name="Straight Arrow Connector 30"/>
          <p:cNvCxnSpPr/>
          <p:nvPr/>
        </p:nvCxnSpPr>
        <p:spPr>
          <a:xfrm>
            <a:off x="7010400" y="3733800"/>
            <a:ext cx="0" cy="762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2" name="Rectangle 31"/>
          <p:cNvSpPr/>
          <p:nvPr/>
        </p:nvSpPr>
        <p:spPr>
          <a:xfrm>
            <a:off x="5638800" y="4495800"/>
            <a:ext cx="3200400" cy="830997"/>
          </a:xfrm>
          <a:prstGeom prst="rect">
            <a:avLst/>
          </a:prstGeom>
        </p:spPr>
        <p:txBody>
          <a:bodyPr wrap="square">
            <a:spAutoFit/>
          </a:bodyPr>
          <a:lstStyle/>
          <a:p>
            <a:r>
              <a:rPr lang="en-US" sz="2400" dirty="0" smtClean="0"/>
              <a:t>Seed Bank, Gene bank, Cryopreservation</a:t>
            </a:r>
            <a:endParaRPr lang="en-US" sz="2400" dirty="0"/>
          </a:p>
        </p:txBody>
      </p:sp>
      <p:cxnSp>
        <p:nvCxnSpPr>
          <p:cNvPr id="34" name="Straight Arrow Connector 33"/>
          <p:cNvCxnSpPr/>
          <p:nvPr/>
        </p:nvCxnSpPr>
        <p:spPr>
          <a:xfrm>
            <a:off x="6934200" y="5334000"/>
            <a:ext cx="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5" name="Rectangle 34"/>
          <p:cNvSpPr/>
          <p:nvPr/>
        </p:nvSpPr>
        <p:spPr>
          <a:xfrm>
            <a:off x="5105401" y="5791201"/>
            <a:ext cx="3733800" cy="830997"/>
          </a:xfrm>
          <a:prstGeom prst="rect">
            <a:avLst/>
          </a:prstGeom>
        </p:spPr>
        <p:txBody>
          <a:bodyPr wrap="square">
            <a:spAutoFit/>
          </a:bodyPr>
          <a:lstStyle/>
          <a:p>
            <a:r>
              <a:rPr lang="en-US" sz="2400" dirty="0" smtClean="0"/>
              <a:t>Botanical garden, Zoological garden, Aquaria</a:t>
            </a:r>
            <a:endParaRPr lang="en-US" sz="2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990600"/>
            <a:ext cx="7848600" cy="4370427"/>
          </a:xfrm>
          <a:prstGeom prst="rect">
            <a:avLst/>
          </a:prstGeom>
        </p:spPr>
        <p:txBody>
          <a:bodyPr wrap="square">
            <a:spAutoFit/>
          </a:bodyPr>
          <a:lstStyle/>
          <a:p>
            <a:r>
              <a:rPr lang="en-US" sz="4400" b="1" dirty="0" smtClean="0"/>
              <a:t>Conclusion:</a:t>
            </a:r>
            <a:r>
              <a:rPr lang="en-US" dirty="0" smtClean="0"/>
              <a:t> </a:t>
            </a:r>
          </a:p>
          <a:p>
            <a:endParaRPr lang="en-US" dirty="0" smtClean="0"/>
          </a:p>
          <a:p>
            <a:r>
              <a:rPr lang="en-US" dirty="0" smtClean="0"/>
              <a:t>     </a:t>
            </a:r>
            <a:r>
              <a:rPr lang="en-US" sz="2400" dirty="0" smtClean="0"/>
              <a:t>Biodiversity is our </a:t>
            </a:r>
            <a:r>
              <a:rPr lang="en-US" sz="2400" dirty="0" smtClean="0"/>
              <a:t>life. </a:t>
            </a:r>
            <a:r>
              <a:rPr lang="en-US" sz="2400" dirty="0" smtClean="0"/>
              <a:t>If the Biodiversity got lost at this rate then in near future, the survival of human being will be threatened. So, it is our moral duty to conserve Biodiversity as well our </a:t>
            </a:r>
            <a:r>
              <a:rPr lang="en-US" sz="2400" dirty="0" smtClean="0"/>
              <a:t>Environment </a:t>
            </a:r>
          </a:p>
          <a:p>
            <a:endParaRPr lang="en-US" sz="2400" dirty="0" smtClean="0"/>
          </a:p>
          <a:p>
            <a:r>
              <a:rPr lang="en-US" sz="2400" dirty="0" smtClean="0"/>
              <a:t>Long term </a:t>
            </a:r>
            <a:r>
              <a:rPr lang="en-US" sz="2400" dirty="0" smtClean="0"/>
              <a:t>maintenance of species and their management requires co-operative efforts across entire landscapes. Biodiversity should be dealt with at scale of habitats or ecosystems rather than at species level</a:t>
            </a:r>
            <a:endParaRPr lang="en-US"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533400"/>
            <a:ext cx="6019800" cy="6215598"/>
          </a:xfrm>
          <a:prstGeom prst="rect">
            <a:avLst/>
          </a:prstGeom>
        </p:spPr>
        <p:txBody>
          <a:bodyPr wrap="square">
            <a:spAutoFit/>
          </a:bodyPr>
          <a:lstStyle/>
          <a:p>
            <a:r>
              <a:rPr lang="en-US" sz="4000" b="1" dirty="0" smtClean="0"/>
              <a:t>CONTENTS </a:t>
            </a:r>
            <a:endParaRPr lang="en-US" sz="4000" b="1" dirty="0" smtClean="0"/>
          </a:p>
          <a:p>
            <a:endParaRPr lang="en-US" sz="4000" b="1" dirty="0" smtClean="0"/>
          </a:p>
          <a:p>
            <a:pPr>
              <a:buFont typeface="Wingdings" pitchFamily="2" charset="2"/>
              <a:buChar char="§"/>
            </a:pPr>
            <a:r>
              <a:rPr lang="en-US" sz="2800" dirty="0" smtClean="0"/>
              <a:t>What </a:t>
            </a:r>
            <a:r>
              <a:rPr lang="en-US" sz="2800" dirty="0" smtClean="0"/>
              <a:t>is Biodiversity? </a:t>
            </a:r>
            <a:endParaRPr lang="en-US" sz="2800" dirty="0" smtClean="0"/>
          </a:p>
          <a:p>
            <a:pPr>
              <a:buFont typeface="Wingdings" pitchFamily="2" charset="2"/>
              <a:buChar char="§"/>
            </a:pPr>
            <a:r>
              <a:rPr lang="en-US" sz="2800" dirty="0" smtClean="0"/>
              <a:t>Types </a:t>
            </a:r>
            <a:r>
              <a:rPr lang="en-US" sz="2800" dirty="0" smtClean="0"/>
              <a:t>of Biodiversity </a:t>
            </a:r>
            <a:endParaRPr lang="en-US" sz="2800" dirty="0" smtClean="0"/>
          </a:p>
          <a:p>
            <a:pPr>
              <a:buFont typeface="Wingdings" pitchFamily="2" charset="2"/>
              <a:buChar char="§"/>
            </a:pPr>
            <a:r>
              <a:rPr lang="en-US" sz="2800" dirty="0" smtClean="0"/>
              <a:t>Species </a:t>
            </a:r>
            <a:r>
              <a:rPr lang="en-US" sz="2800" dirty="0" smtClean="0"/>
              <a:t>Biodiversity </a:t>
            </a:r>
            <a:endParaRPr lang="en-US" sz="2800" dirty="0" smtClean="0"/>
          </a:p>
          <a:p>
            <a:pPr>
              <a:buFont typeface="Wingdings" pitchFamily="2" charset="2"/>
              <a:buChar char="§"/>
            </a:pPr>
            <a:r>
              <a:rPr lang="en-US" sz="2800" dirty="0" smtClean="0"/>
              <a:t>Genetic </a:t>
            </a:r>
            <a:r>
              <a:rPr lang="en-US" sz="2800" dirty="0" smtClean="0"/>
              <a:t>Biodiversity </a:t>
            </a:r>
            <a:endParaRPr lang="en-US" sz="2800" dirty="0" smtClean="0"/>
          </a:p>
          <a:p>
            <a:pPr>
              <a:buFont typeface="Wingdings" pitchFamily="2" charset="2"/>
              <a:buChar char="§"/>
            </a:pPr>
            <a:r>
              <a:rPr lang="en-US" sz="2800" dirty="0" smtClean="0"/>
              <a:t>Ecosystem </a:t>
            </a:r>
            <a:r>
              <a:rPr lang="en-US" sz="2800" dirty="0" smtClean="0"/>
              <a:t>Biodiversity </a:t>
            </a:r>
            <a:endParaRPr lang="en-US" sz="2800" dirty="0" smtClean="0"/>
          </a:p>
          <a:p>
            <a:pPr>
              <a:buFont typeface="Wingdings" pitchFamily="2" charset="2"/>
              <a:buChar char="§"/>
            </a:pPr>
            <a:r>
              <a:rPr lang="en-US" sz="2800" dirty="0" smtClean="0"/>
              <a:t>Biodiversity </a:t>
            </a:r>
            <a:r>
              <a:rPr lang="en-US" sz="2800" dirty="0" smtClean="0"/>
              <a:t>Conservation </a:t>
            </a:r>
            <a:endParaRPr lang="en-US" sz="2800" dirty="0" smtClean="0"/>
          </a:p>
          <a:p>
            <a:pPr>
              <a:buFont typeface="Wingdings" pitchFamily="2" charset="2"/>
              <a:buChar char="§"/>
            </a:pPr>
            <a:r>
              <a:rPr lang="en-US" sz="2800" dirty="0" smtClean="0"/>
              <a:t>Benefits </a:t>
            </a:r>
            <a:r>
              <a:rPr lang="en-US" sz="2800" dirty="0" smtClean="0"/>
              <a:t>of Biodiversity </a:t>
            </a:r>
            <a:endParaRPr lang="en-US" sz="2800" dirty="0" smtClean="0"/>
          </a:p>
          <a:p>
            <a:pPr>
              <a:buFont typeface="Wingdings" pitchFamily="2" charset="2"/>
              <a:buChar char="§"/>
            </a:pPr>
            <a:r>
              <a:rPr lang="en-US" sz="2800" dirty="0" smtClean="0"/>
              <a:t>Threats </a:t>
            </a:r>
            <a:r>
              <a:rPr lang="en-US" sz="2800" dirty="0" smtClean="0"/>
              <a:t>to Biodiversity </a:t>
            </a:r>
            <a:endParaRPr lang="en-US" sz="2800" dirty="0" smtClean="0"/>
          </a:p>
          <a:p>
            <a:pPr>
              <a:buFont typeface="Wingdings" pitchFamily="2" charset="2"/>
              <a:buChar char="§"/>
            </a:pPr>
            <a:r>
              <a:rPr lang="en-US" sz="2800" dirty="0" smtClean="0"/>
              <a:t>Conservation </a:t>
            </a:r>
            <a:r>
              <a:rPr lang="en-US" sz="2800" dirty="0" smtClean="0"/>
              <a:t>of Biodiversity </a:t>
            </a:r>
            <a:endParaRPr lang="en-US" sz="2800" dirty="0" smtClean="0"/>
          </a:p>
          <a:p>
            <a:pPr>
              <a:buFont typeface="Wingdings" pitchFamily="2" charset="2"/>
              <a:buChar char="§"/>
            </a:pPr>
            <a:r>
              <a:rPr lang="en-US" sz="2800" dirty="0" smtClean="0"/>
              <a:t>Conclusion </a:t>
            </a:r>
          </a:p>
          <a:p>
            <a:endParaRPr lang="en-US"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990600"/>
            <a:ext cx="7848600" cy="4308872"/>
          </a:xfrm>
          <a:prstGeom prst="rect">
            <a:avLst/>
          </a:prstGeom>
        </p:spPr>
        <p:txBody>
          <a:bodyPr wrap="square">
            <a:spAutoFit/>
          </a:bodyPr>
          <a:lstStyle/>
          <a:p>
            <a:r>
              <a:rPr lang="en-US" sz="4000" b="1" dirty="0" smtClean="0"/>
              <a:t>What is Biodiversity? </a:t>
            </a:r>
            <a:endParaRPr lang="en-US" dirty="0" smtClean="0"/>
          </a:p>
          <a:p>
            <a:endParaRPr lang="en-US" dirty="0" smtClean="0"/>
          </a:p>
          <a:p>
            <a:r>
              <a:rPr lang="en-US" dirty="0" smtClean="0"/>
              <a:t> </a:t>
            </a:r>
            <a:r>
              <a:rPr lang="en-US" sz="2400" dirty="0" smtClean="0"/>
              <a:t>The term Biodiversity was first coined by Walter G. Rosen in </a:t>
            </a:r>
            <a:r>
              <a:rPr lang="en-US" sz="2400" dirty="0" smtClean="0"/>
              <a:t>1986</a:t>
            </a:r>
            <a:endParaRPr lang="en-US" sz="2400" dirty="0" smtClean="0"/>
          </a:p>
          <a:p>
            <a:endParaRPr lang="en-US" sz="2400" dirty="0" smtClean="0"/>
          </a:p>
          <a:p>
            <a:r>
              <a:rPr lang="en-US" sz="2400" dirty="0" smtClean="0"/>
              <a:t> </a:t>
            </a:r>
            <a:r>
              <a:rPr lang="en-US" sz="2400" dirty="0" smtClean="0"/>
              <a:t>The word Biodiversity originates from the Greek word </a:t>
            </a:r>
            <a:endParaRPr lang="en-US" sz="2400" dirty="0" smtClean="0"/>
          </a:p>
          <a:p>
            <a:r>
              <a:rPr lang="en-US" sz="2400" dirty="0" smtClean="0"/>
              <a:t>BIOS </a:t>
            </a:r>
            <a:r>
              <a:rPr lang="en-US" sz="2400" dirty="0" smtClean="0"/>
              <a:t>= LIFE </a:t>
            </a:r>
            <a:r>
              <a:rPr lang="en-US" sz="2400" dirty="0" smtClean="0"/>
              <a:t>                     and </a:t>
            </a:r>
            <a:r>
              <a:rPr lang="en-US" sz="2400" dirty="0" smtClean="0"/>
              <a:t>Latin word </a:t>
            </a:r>
            <a:endParaRPr lang="en-US" sz="2400" dirty="0" smtClean="0"/>
          </a:p>
          <a:p>
            <a:r>
              <a:rPr lang="en-US" sz="2400" dirty="0" smtClean="0"/>
              <a:t>DIVERSITAS </a:t>
            </a:r>
            <a:r>
              <a:rPr lang="en-US" sz="2400" dirty="0" smtClean="0"/>
              <a:t>= VARIETY or </a:t>
            </a:r>
            <a:r>
              <a:rPr lang="en-US" sz="2400" dirty="0" smtClean="0"/>
              <a:t>DIFFERENCE </a:t>
            </a:r>
          </a:p>
          <a:p>
            <a:endParaRPr lang="en-US" sz="2400" dirty="0" smtClean="0"/>
          </a:p>
          <a:p>
            <a:r>
              <a:rPr lang="en-US" sz="2400" dirty="0" smtClean="0"/>
              <a:t> </a:t>
            </a:r>
            <a:r>
              <a:rPr lang="en-US" sz="2400" dirty="0" smtClean="0"/>
              <a:t>The whole word BIO DIVERSITY generally therefore means: VARIETY OF </a:t>
            </a:r>
            <a:r>
              <a:rPr lang="en-US" sz="2400" dirty="0" smtClean="0"/>
              <a:t>LIFE </a:t>
            </a:r>
            <a:endParaRPr lang="en-US"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1905000"/>
            <a:ext cx="7772400" cy="830997"/>
          </a:xfrm>
          <a:prstGeom prst="rect">
            <a:avLst/>
          </a:prstGeom>
        </p:spPr>
        <p:txBody>
          <a:bodyPr wrap="square">
            <a:spAutoFit/>
          </a:bodyPr>
          <a:lstStyle/>
          <a:p>
            <a:r>
              <a:rPr lang="en-US" sz="2400" dirty="0" smtClean="0"/>
              <a:t>Biodiversity </a:t>
            </a:r>
            <a:r>
              <a:rPr lang="en-US" sz="2400" dirty="0" smtClean="0"/>
              <a:t>is the degree of variation of life. It is a measure of the variety of organisms present in different ecosystems</a:t>
            </a:r>
            <a:endParaRPr lang="en-US" sz="2400" dirty="0"/>
          </a:p>
        </p:txBody>
      </p:sp>
      <p:sp>
        <p:nvSpPr>
          <p:cNvPr id="3" name="TextBox 2"/>
          <p:cNvSpPr txBox="1"/>
          <p:nvPr/>
        </p:nvSpPr>
        <p:spPr>
          <a:xfrm>
            <a:off x="1447800" y="914400"/>
            <a:ext cx="2947345" cy="769441"/>
          </a:xfrm>
          <a:prstGeom prst="rect">
            <a:avLst/>
          </a:prstGeom>
          <a:noFill/>
        </p:spPr>
        <p:txBody>
          <a:bodyPr wrap="square" rtlCol="0">
            <a:spAutoFit/>
          </a:bodyPr>
          <a:lstStyle/>
          <a:p>
            <a:r>
              <a:rPr lang="en-US" sz="4400" b="1" dirty="0" smtClean="0"/>
              <a:t>Biodiversity</a:t>
            </a:r>
            <a:endParaRPr lang="en-US" sz="4400" b="1" dirty="0"/>
          </a:p>
        </p:txBody>
      </p:sp>
      <p:pic>
        <p:nvPicPr>
          <p:cNvPr id="4" name="Picture 3" descr="download (1).jpg"/>
          <p:cNvPicPr>
            <a:picLocks noChangeAspect="1"/>
          </p:cNvPicPr>
          <p:nvPr/>
        </p:nvPicPr>
        <p:blipFill>
          <a:blip r:embed="rId2" cstate="print"/>
          <a:stretch>
            <a:fillRect/>
          </a:stretch>
        </p:blipFill>
        <p:spPr>
          <a:xfrm>
            <a:off x="3886200" y="3505200"/>
            <a:ext cx="4686300" cy="281940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990599"/>
            <a:ext cx="7924800" cy="3200876"/>
          </a:xfrm>
          <a:prstGeom prst="rect">
            <a:avLst/>
          </a:prstGeom>
        </p:spPr>
        <p:txBody>
          <a:bodyPr wrap="square">
            <a:spAutoFit/>
          </a:bodyPr>
          <a:lstStyle/>
          <a:p>
            <a:r>
              <a:rPr lang="en-US" sz="4400" b="1" dirty="0" smtClean="0"/>
              <a:t>Types Of Biodiversity </a:t>
            </a:r>
            <a:endParaRPr lang="en-US" sz="4400" b="1" dirty="0" smtClean="0"/>
          </a:p>
          <a:p>
            <a:endParaRPr lang="en-US" dirty="0" smtClean="0"/>
          </a:p>
          <a:p>
            <a:pPr>
              <a:buFont typeface="Wingdings" pitchFamily="2" charset="2"/>
              <a:buChar char="§"/>
            </a:pPr>
            <a:r>
              <a:rPr lang="en-US" sz="2800" dirty="0" smtClean="0"/>
              <a:t>Species </a:t>
            </a:r>
            <a:r>
              <a:rPr lang="en-US" sz="2800" dirty="0" smtClean="0"/>
              <a:t>Biodiversity </a:t>
            </a:r>
            <a:endParaRPr lang="en-US" sz="2800" dirty="0" smtClean="0"/>
          </a:p>
          <a:p>
            <a:endParaRPr lang="en-US" sz="2800" dirty="0" smtClean="0"/>
          </a:p>
          <a:p>
            <a:pPr>
              <a:buFont typeface="Wingdings" pitchFamily="2" charset="2"/>
              <a:buChar char="§"/>
            </a:pPr>
            <a:r>
              <a:rPr lang="en-US" sz="2800" dirty="0" smtClean="0"/>
              <a:t> </a:t>
            </a:r>
            <a:r>
              <a:rPr lang="en-US" sz="2800" dirty="0" smtClean="0"/>
              <a:t>Genetic Biodiversity </a:t>
            </a:r>
            <a:endParaRPr lang="en-US" sz="2800" dirty="0" smtClean="0"/>
          </a:p>
          <a:p>
            <a:endParaRPr lang="en-US" sz="2800" dirty="0" smtClean="0"/>
          </a:p>
          <a:p>
            <a:pPr>
              <a:buFont typeface="Wingdings" pitchFamily="2" charset="2"/>
              <a:buChar char="§"/>
            </a:pPr>
            <a:r>
              <a:rPr lang="en-US" sz="2800" dirty="0" smtClean="0"/>
              <a:t> </a:t>
            </a:r>
            <a:r>
              <a:rPr lang="en-US" sz="2800" dirty="0" smtClean="0"/>
              <a:t>Ecosystem Biodiversity</a:t>
            </a:r>
            <a:endParaRPr lang="en-US"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download (2).jpg"/>
          <p:cNvPicPr>
            <a:picLocks noChangeAspect="1"/>
          </p:cNvPicPr>
          <p:nvPr/>
        </p:nvPicPr>
        <p:blipFill>
          <a:blip r:embed="rId2" cstate="print"/>
          <a:stretch>
            <a:fillRect/>
          </a:stretch>
        </p:blipFill>
        <p:spPr>
          <a:xfrm>
            <a:off x="457200" y="304800"/>
            <a:ext cx="8305800" cy="624840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914400"/>
            <a:ext cx="7315200" cy="1785104"/>
          </a:xfrm>
          <a:prstGeom prst="rect">
            <a:avLst/>
          </a:prstGeom>
        </p:spPr>
        <p:txBody>
          <a:bodyPr wrap="square">
            <a:spAutoFit/>
          </a:bodyPr>
          <a:lstStyle/>
          <a:p>
            <a:r>
              <a:rPr lang="en-US" sz="4400" b="1" dirty="0" smtClean="0"/>
              <a:t>Species Biodiversity </a:t>
            </a:r>
            <a:endParaRPr lang="en-US" dirty="0" smtClean="0"/>
          </a:p>
          <a:p>
            <a:endParaRPr lang="en-US" dirty="0" smtClean="0"/>
          </a:p>
          <a:p>
            <a:r>
              <a:rPr lang="en-US" dirty="0" smtClean="0"/>
              <a:t>     </a:t>
            </a:r>
            <a:r>
              <a:rPr lang="en-US" sz="2400" dirty="0" smtClean="0"/>
              <a:t>Species Diversity is the effective number of different species that are represented in a collection of individuals</a:t>
            </a:r>
            <a:endParaRPr lang="en-US" sz="2400" dirty="0"/>
          </a:p>
        </p:txBody>
      </p:sp>
      <p:pic>
        <p:nvPicPr>
          <p:cNvPr id="3" name="Picture 2" descr="download (3).jpg"/>
          <p:cNvPicPr>
            <a:picLocks noChangeAspect="1"/>
          </p:cNvPicPr>
          <p:nvPr/>
        </p:nvPicPr>
        <p:blipFill>
          <a:blip r:embed="rId2" cstate="print"/>
          <a:stretch>
            <a:fillRect/>
          </a:stretch>
        </p:blipFill>
        <p:spPr>
          <a:xfrm>
            <a:off x="3276600" y="3124200"/>
            <a:ext cx="5448300" cy="3248025"/>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914400"/>
            <a:ext cx="7467600" cy="2154436"/>
          </a:xfrm>
          <a:prstGeom prst="rect">
            <a:avLst/>
          </a:prstGeom>
        </p:spPr>
        <p:txBody>
          <a:bodyPr wrap="square">
            <a:spAutoFit/>
          </a:bodyPr>
          <a:lstStyle/>
          <a:p>
            <a:r>
              <a:rPr lang="en-US" sz="4400" b="1" dirty="0" smtClean="0"/>
              <a:t>Genetic Biodiversity </a:t>
            </a:r>
            <a:endParaRPr lang="en-US" dirty="0" smtClean="0"/>
          </a:p>
          <a:p>
            <a:endParaRPr lang="en-US" dirty="0" smtClean="0"/>
          </a:p>
          <a:p>
            <a:r>
              <a:rPr lang="en-US" dirty="0" smtClean="0"/>
              <a:t>             </a:t>
            </a:r>
            <a:r>
              <a:rPr lang="en-US" sz="2400" dirty="0" smtClean="0"/>
              <a:t>Genetic </a:t>
            </a:r>
            <a:r>
              <a:rPr lang="en-US" sz="2400" dirty="0" smtClean="0"/>
              <a:t>diversity, the level of biodiversity refers to the total number of genetic characteristics in the genetic makeup of a species</a:t>
            </a:r>
            <a:endParaRPr lang="en-US" sz="2400" dirty="0"/>
          </a:p>
        </p:txBody>
      </p:sp>
      <p:pic>
        <p:nvPicPr>
          <p:cNvPr id="3" name="Picture 2" descr="images.jpg"/>
          <p:cNvPicPr>
            <a:picLocks noChangeAspect="1"/>
          </p:cNvPicPr>
          <p:nvPr/>
        </p:nvPicPr>
        <p:blipFill>
          <a:blip r:embed="rId2" cstate="print"/>
          <a:stretch>
            <a:fillRect/>
          </a:stretch>
        </p:blipFill>
        <p:spPr>
          <a:xfrm>
            <a:off x="3124200" y="3429000"/>
            <a:ext cx="5372100" cy="297180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838200"/>
            <a:ext cx="7315200" cy="2523768"/>
          </a:xfrm>
          <a:prstGeom prst="rect">
            <a:avLst/>
          </a:prstGeom>
        </p:spPr>
        <p:txBody>
          <a:bodyPr wrap="square">
            <a:spAutoFit/>
          </a:bodyPr>
          <a:lstStyle/>
          <a:p>
            <a:r>
              <a:rPr lang="en-US" sz="4400" b="1" dirty="0" smtClean="0"/>
              <a:t>Ecosystem Biodiversity </a:t>
            </a:r>
            <a:endParaRPr lang="en-US" dirty="0" smtClean="0"/>
          </a:p>
          <a:p>
            <a:r>
              <a:rPr lang="en-US" dirty="0" smtClean="0"/>
              <a:t>         </a:t>
            </a:r>
          </a:p>
          <a:p>
            <a:r>
              <a:rPr lang="en-US" dirty="0" smtClean="0"/>
              <a:t>         </a:t>
            </a:r>
            <a:r>
              <a:rPr lang="en-US" sz="2400" dirty="0" smtClean="0"/>
              <a:t>Ecosystem </a:t>
            </a:r>
            <a:r>
              <a:rPr lang="en-US" sz="2400" dirty="0" smtClean="0"/>
              <a:t>diversity refers to the diversity of a place at the level of ecosystems. The term differs from biodiversity, which refers to variation in species rather than ecosystems</a:t>
            </a:r>
            <a:endParaRPr lang="en-US" sz="2400" dirty="0"/>
          </a:p>
        </p:txBody>
      </p:sp>
      <p:pic>
        <p:nvPicPr>
          <p:cNvPr id="3" name="Picture 2" descr="Biodiversity+in+Ecosystems.jpg"/>
          <p:cNvPicPr>
            <a:picLocks noChangeAspect="1"/>
          </p:cNvPicPr>
          <p:nvPr/>
        </p:nvPicPr>
        <p:blipFill>
          <a:blip r:embed="rId2" cstate="print"/>
          <a:stretch>
            <a:fillRect/>
          </a:stretch>
        </p:blipFill>
        <p:spPr>
          <a:xfrm>
            <a:off x="1905000" y="3657600"/>
            <a:ext cx="7010400" cy="2895600"/>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TotalTime>
  <Words>380</Words>
  <Application>Microsoft Office PowerPoint</Application>
  <PresentationFormat>On-screen Show (4:3)</PresentationFormat>
  <Paragraphs>104</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Fareeha Nosheen</dc:creator>
  <cp:lastModifiedBy>Hp</cp:lastModifiedBy>
  <cp:revision>18</cp:revision>
  <dcterms:created xsi:type="dcterms:W3CDTF">2006-08-16T00:00:00Z</dcterms:created>
  <dcterms:modified xsi:type="dcterms:W3CDTF">2020-10-28T07:39:56Z</dcterms:modified>
</cp:coreProperties>
</file>