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F882-76F5-414C-A9F4-69F3F97DC9D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C04C-541B-4058-9008-3B62A999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Powdery Mildew of Mango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0874"/>
            <a:ext cx="9144000" cy="1655762"/>
          </a:xfrm>
        </p:spPr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10,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Occurs </a:t>
            </a:r>
            <a:r>
              <a:rPr lang="en-US" dirty="0"/>
              <a:t>regularly in Pakistan. </a:t>
            </a:r>
          </a:p>
          <a:p>
            <a:pPr lvl="0"/>
            <a:r>
              <a:rPr lang="en-US" dirty="0"/>
              <a:t>Incidence recorded up to 100 % in some orchards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Etiology: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organism: </a:t>
            </a:r>
            <a:r>
              <a:rPr lang="en-US" i="1" dirty="0" err="1" smtClean="0"/>
              <a:t>Oidium</a:t>
            </a:r>
            <a:r>
              <a:rPr lang="en-US" i="1" dirty="0" smtClean="0"/>
              <a:t> </a:t>
            </a:r>
            <a:r>
              <a:rPr lang="en-US" i="1" dirty="0" err="1" smtClean="0"/>
              <a:t>mangiferae</a:t>
            </a:r>
            <a:endParaRPr lang="en-US" dirty="0" smtClean="0"/>
          </a:p>
          <a:p>
            <a:r>
              <a:rPr lang="en-US" dirty="0" smtClean="0"/>
              <a:t>Order: </a:t>
            </a:r>
            <a:r>
              <a:rPr lang="en-US" dirty="0" err="1" smtClean="0"/>
              <a:t>Erysiphales</a:t>
            </a:r>
            <a:endParaRPr lang="en-US" dirty="0" smtClean="0"/>
          </a:p>
          <a:p>
            <a:r>
              <a:rPr lang="en-US" dirty="0" smtClean="0"/>
              <a:t>Family: </a:t>
            </a:r>
            <a:r>
              <a:rPr lang="en-US" dirty="0" err="1" smtClean="0"/>
              <a:t>Erysiphaceae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Small </a:t>
            </a:r>
            <a:r>
              <a:rPr lang="en-US" dirty="0"/>
              <a:t>white spots on all parts of inflorescence*( the complete flower head of a plant including stalks, bracts, and flowers), leaves &amp; fruits</a:t>
            </a:r>
          </a:p>
          <a:p>
            <a:pPr lvl="0"/>
            <a:r>
              <a:rPr lang="en-US" dirty="0"/>
              <a:t>In severe cases, inflorescence completely covered by mildew (growth of fungus) &amp; become blackened</a:t>
            </a:r>
          </a:p>
          <a:p>
            <a:pPr lvl="0"/>
            <a:r>
              <a:rPr lang="en-US" dirty="0"/>
              <a:t>Young leaves curl, distorted (Twisted) &amp; newly set fruits drop off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b="1" dirty="0"/>
          </a:p>
        </p:txBody>
      </p:sp>
      <p:pic>
        <p:nvPicPr>
          <p:cNvPr id="1026" name="Picture 2" descr="Powdery Mildew of Man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94" y="1354571"/>
            <a:ext cx="3135741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2" y="1354571"/>
            <a:ext cx="2993015" cy="4351338"/>
          </a:xfrm>
          <a:prstGeom prst="rect">
            <a:avLst/>
          </a:prstGeom>
        </p:spPr>
      </p:pic>
      <p:pic>
        <p:nvPicPr>
          <p:cNvPr id="2050" name="Picture 2" descr="Knowledge Bank | Powdery mildew on ma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93" y="1354571"/>
            <a:ext cx="2857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Disease cycle: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Fungus survive on malformed*(</a:t>
            </a:r>
            <a:r>
              <a:rPr lang="en-US" dirty="0" err="1"/>
              <a:t>mishappen</a:t>
            </a:r>
            <a:r>
              <a:rPr lang="en-US" dirty="0"/>
              <a:t>)/off season panicles &amp; mildew </a:t>
            </a:r>
            <a:r>
              <a:rPr lang="en-US" dirty="0" smtClean="0"/>
              <a:t>leaves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5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Max </a:t>
            </a:r>
            <a:r>
              <a:rPr lang="en-US" dirty="0"/>
              <a:t>temp 25-30°C</a:t>
            </a:r>
          </a:p>
          <a:p>
            <a:pPr lvl="0"/>
            <a:r>
              <a:rPr lang="en-US" dirty="0"/>
              <a:t>Min temp 10-16°C</a:t>
            </a:r>
          </a:p>
          <a:p>
            <a:pPr lvl="0"/>
            <a:r>
              <a:rPr lang="en-US" dirty="0"/>
              <a:t>75-91 % RH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7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Cut &amp; burn infected inflorescence in Sep &amp; Oct</a:t>
            </a:r>
          </a:p>
          <a:p>
            <a:pPr lvl="0"/>
            <a:r>
              <a:rPr lang="en-US" dirty="0"/>
              <a:t>3 spray of </a:t>
            </a:r>
            <a:r>
              <a:rPr lang="en-US" dirty="0" err="1"/>
              <a:t>Benomyl</a:t>
            </a:r>
            <a:r>
              <a:rPr lang="en-US" dirty="0"/>
              <a:t> (0.2%), </a:t>
            </a:r>
            <a:r>
              <a:rPr lang="en-US" dirty="0" err="1"/>
              <a:t>Bavistin</a:t>
            </a:r>
            <a:r>
              <a:rPr lang="en-US" dirty="0"/>
              <a:t> (0.1%) at flowering (A- pre bloom, B- full bloom, C- after fruit setting)</a:t>
            </a:r>
          </a:p>
          <a:p>
            <a:pPr lvl="0"/>
            <a:r>
              <a:rPr lang="en-US" dirty="0"/>
              <a:t>A bacterium </a:t>
            </a:r>
            <a:r>
              <a:rPr lang="en-US" i="1" dirty="0"/>
              <a:t>Bacillus subtilis use as biological control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6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176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Powdery Mildew of Mango </vt:lpstr>
      <vt:lpstr>Importance: </vt:lpstr>
      <vt:lpstr> Etiology: </vt:lpstr>
      <vt:lpstr>Symptoms:</vt:lpstr>
      <vt:lpstr>Symptoms:</vt:lpstr>
      <vt:lpstr>Symptoms:</vt:lpstr>
      <vt:lpstr>Disease cycle: </vt:lpstr>
      <vt:lpstr>Epidemiology:</vt:lpstr>
      <vt:lpstr>Management: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Powdery Mildew of Mango </dc:title>
  <dc:creator>Windows User</dc:creator>
  <cp:lastModifiedBy>Windows User</cp:lastModifiedBy>
  <cp:revision>5</cp:revision>
  <dcterms:created xsi:type="dcterms:W3CDTF">2020-04-09T16:18:16Z</dcterms:created>
  <dcterms:modified xsi:type="dcterms:W3CDTF">2020-04-09T16:31:20Z</dcterms:modified>
</cp:coreProperties>
</file>