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5139E9-B33F-44B4-85AB-3B01864CA066}"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307C1-CD7B-40EE-BB54-ABD13A967241}" type="slidenum">
              <a:rPr lang="en-US" smtClean="0"/>
              <a:t>‹#›</a:t>
            </a:fld>
            <a:endParaRPr lang="en-US"/>
          </a:p>
        </p:txBody>
      </p:sp>
    </p:spTree>
    <p:extLst>
      <p:ext uri="{BB962C8B-B14F-4D97-AF65-F5344CB8AC3E}">
        <p14:creationId xmlns:p14="http://schemas.microsoft.com/office/powerpoint/2010/main" val="1515203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5139E9-B33F-44B4-85AB-3B01864CA066}"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307C1-CD7B-40EE-BB54-ABD13A967241}" type="slidenum">
              <a:rPr lang="en-US" smtClean="0"/>
              <a:t>‹#›</a:t>
            </a:fld>
            <a:endParaRPr lang="en-US"/>
          </a:p>
        </p:txBody>
      </p:sp>
    </p:spTree>
    <p:extLst>
      <p:ext uri="{BB962C8B-B14F-4D97-AF65-F5344CB8AC3E}">
        <p14:creationId xmlns:p14="http://schemas.microsoft.com/office/powerpoint/2010/main" val="1180780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5139E9-B33F-44B4-85AB-3B01864CA066}"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307C1-CD7B-40EE-BB54-ABD13A967241}" type="slidenum">
              <a:rPr lang="en-US" smtClean="0"/>
              <a:t>‹#›</a:t>
            </a:fld>
            <a:endParaRPr lang="en-US"/>
          </a:p>
        </p:txBody>
      </p:sp>
    </p:spTree>
    <p:extLst>
      <p:ext uri="{BB962C8B-B14F-4D97-AF65-F5344CB8AC3E}">
        <p14:creationId xmlns:p14="http://schemas.microsoft.com/office/powerpoint/2010/main" val="1876984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5139E9-B33F-44B4-85AB-3B01864CA066}"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307C1-CD7B-40EE-BB54-ABD13A967241}" type="slidenum">
              <a:rPr lang="en-US" smtClean="0"/>
              <a:t>‹#›</a:t>
            </a:fld>
            <a:endParaRPr lang="en-US"/>
          </a:p>
        </p:txBody>
      </p:sp>
    </p:spTree>
    <p:extLst>
      <p:ext uri="{BB962C8B-B14F-4D97-AF65-F5344CB8AC3E}">
        <p14:creationId xmlns:p14="http://schemas.microsoft.com/office/powerpoint/2010/main" val="3410118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15139E9-B33F-44B4-85AB-3B01864CA066}"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7307C1-CD7B-40EE-BB54-ABD13A967241}" type="slidenum">
              <a:rPr lang="en-US" smtClean="0"/>
              <a:t>‹#›</a:t>
            </a:fld>
            <a:endParaRPr lang="en-US"/>
          </a:p>
        </p:txBody>
      </p:sp>
    </p:spTree>
    <p:extLst>
      <p:ext uri="{BB962C8B-B14F-4D97-AF65-F5344CB8AC3E}">
        <p14:creationId xmlns:p14="http://schemas.microsoft.com/office/powerpoint/2010/main" val="262759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5139E9-B33F-44B4-85AB-3B01864CA066}"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307C1-CD7B-40EE-BB54-ABD13A967241}" type="slidenum">
              <a:rPr lang="en-US" smtClean="0"/>
              <a:t>‹#›</a:t>
            </a:fld>
            <a:endParaRPr lang="en-US"/>
          </a:p>
        </p:txBody>
      </p:sp>
    </p:spTree>
    <p:extLst>
      <p:ext uri="{BB962C8B-B14F-4D97-AF65-F5344CB8AC3E}">
        <p14:creationId xmlns:p14="http://schemas.microsoft.com/office/powerpoint/2010/main" val="2343608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5139E9-B33F-44B4-85AB-3B01864CA066}" type="datetimeFigureOut">
              <a:rPr lang="en-US" smtClean="0"/>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7307C1-CD7B-40EE-BB54-ABD13A967241}" type="slidenum">
              <a:rPr lang="en-US" smtClean="0"/>
              <a:t>‹#›</a:t>
            </a:fld>
            <a:endParaRPr lang="en-US"/>
          </a:p>
        </p:txBody>
      </p:sp>
    </p:spTree>
    <p:extLst>
      <p:ext uri="{BB962C8B-B14F-4D97-AF65-F5344CB8AC3E}">
        <p14:creationId xmlns:p14="http://schemas.microsoft.com/office/powerpoint/2010/main" val="186886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5139E9-B33F-44B4-85AB-3B01864CA066}" type="datetimeFigureOut">
              <a:rPr lang="en-US" smtClean="0"/>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7307C1-CD7B-40EE-BB54-ABD13A967241}" type="slidenum">
              <a:rPr lang="en-US" smtClean="0"/>
              <a:t>‹#›</a:t>
            </a:fld>
            <a:endParaRPr lang="en-US"/>
          </a:p>
        </p:txBody>
      </p:sp>
    </p:spTree>
    <p:extLst>
      <p:ext uri="{BB962C8B-B14F-4D97-AF65-F5344CB8AC3E}">
        <p14:creationId xmlns:p14="http://schemas.microsoft.com/office/powerpoint/2010/main" val="2546654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5139E9-B33F-44B4-85AB-3B01864CA066}" type="datetimeFigureOut">
              <a:rPr lang="en-US" smtClean="0"/>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7307C1-CD7B-40EE-BB54-ABD13A967241}" type="slidenum">
              <a:rPr lang="en-US" smtClean="0"/>
              <a:t>‹#›</a:t>
            </a:fld>
            <a:endParaRPr lang="en-US"/>
          </a:p>
        </p:txBody>
      </p:sp>
    </p:spTree>
    <p:extLst>
      <p:ext uri="{BB962C8B-B14F-4D97-AF65-F5344CB8AC3E}">
        <p14:creationId xmlns:p14="http://schemas.microsoft.com/office/powerpoint/2010/main" val="3143256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15139E9-B33F-44B4-85AB-3B01864CA066}"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307C1-CD7B-40EE-BB54-ABD13A967241}" type="slidenum">
              <a:rPr lang="en-US" smtClean="0"/>
              <a:t>‹#›</a:t>
            </a:fld>
            <a:endParaRPr lang="en-US"/>
          </a:p>
        </p:txBody>
      </p:sp>
    </p:spTree>
    <p:extLst>
      <p:ext uri="{BB962C8B-B14F-4D97-AF65-F5344CB8AC3E}">
        <p14:creationId xmlns:p14="http://schemas.microsoft.com/office/powerpoint/2010/main" val="1085725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15139E9-B33F-44B4-85AB-3B01864CA066}"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7307C1-CD7B-40EE-BB54-ABD13A967241}" type="slidenum">
              <a:rPr lang="en-US" smtClean="0"/>
              <a:t>‹#›</a:t>
            </a:fld>
            <a:endParaRPr lang="en-US"/>
          </a:p>
        </p:txBody>
      </p:sp>
    </p:spTree>
    <p:extLst>
      <p:ext uri="{BB962C8B-B14F-4D97-AF65-F5344CB8AC3E}">
        <p14:creationId xmlns:p14="http://schemas.microsoft.com/office/powerpoint/2010/main" val="878592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5139E9-B33F-44B4-85AB-3B01864CA066}" type="datetimeFigureOut">
              <a:rPr lang="en-US" smtClean="0"/>
              <a:t>4/30/2020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7307C1-CD7B-40EE-BB54-ABD13A967241}" type="slidenum">
              <a:rPr lang="en-US" smtClean="0"/>
              <a:t>‹#›</a:t>
            </a:fld>
            <a:endParaRPr lang="en-US"/>
          </a:p>
        </p:txBody>
      </p:sp>
    </p:spTree>
    <p:extLst>
      <p:ext uri="{BB962C8B-B14F-4D97-AF65-F5344CB8AC3E}">
        <p14:creationId xmlns:p14="http://schemas.microsoft.com/office/powerpoint/2010/main" val="788482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latin typeface="Garamond" panose="02020404030301010803" pitchFamily="18" charset="0"/>
              </a:rPr>
              <a:t>Service-Oriented Architecture for Integration</a:t>
            </a:r>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29340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latin typeface="Garamond" panose="02020404030301010803" pitchFamily="18" charset="0"/>
              </a:rPr>
              <a:t>Coordinated Error Management</a:t>
            </a:r>
            <a:endParaRPr lang="en-US"/>
          </a:p>
        </p:txBody>
      </p:sp>
      <p:sp>
        <p:nvSpPr>
          <p:cNvPr id="3" name="Content Placeholder 2"/>
          <p:cNvSpPr>
            <a:spLocks noGrp="1"/>
          </p:cNvSpPr>
          <p:nvPr>
            <p:ph idx="1"/>
          </p:nvPr>
        </p:nvSpPr>
        <p:spPr/>
        <p:txBody>
          <a:bodyPr/>
          <a:lstStyle/>
          <a:p>
            <a:r>
              <a:rPr lang="en-US" dirty="0" smtClean="0">
                <a:latin typeface="Garamond" panose="02020404030301010803" pitchFamily="18" charset="0"/>
              </a:rPr>
              <a:t>In Chapter 13 we discussed an online store that needs to use processes from a bank, a logistic (shipping) company, and a supplier.</a:t>
            </a:r>
          </a:p>
          <a:p>
            <a:r>
              <a:rPr lang="en-US" dirty="0" smtClean="0">
                <a:latin typeface="Garamond" panose="02020404030301010803" pitchFamily="18" charset="0"/>
              </a:rPr>
              <a:t>We considered several RPC protocols that can be used for communication between process components hosted on servers at these different organizations. </a:t>
            </a:r>
          </a:p>
          <a:p>
            <a:r>
              <a:rPr lang="en-US" dirty="0" smtClean="0">
                <a:latin typeface="Garamond" panose="02020404030301010803" pitchFamily="18" charset="0"/>
              </a:rPr>
              <a:t>We saw how services from these processes are made available as Web services across the Internet using standard protocols such as HTTP, SOAP, WSDL, and UDDI.</a:t>
            </a:r>
          </a:p>
          <a:p>
            <a:endParaRPr lang="en-US" dirty="0"/>
          </a:p>
        </p:txBody>
      </p:sp>
    </p:spTree>
    <p:extLst>
      <p:ext uri="{BB962C8B-B14F-4D97-AF65-F5344CB8AC3E}">
        <p14:creationId xmlns:p14="http://schemas.microsoft.com/office/powerpoint/2010/main" val="3265111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mtClean="0">
                <a:latin typeface="Garamond" panose="02020404030301010803" pitchFamily="18" charset="0"/>
              </a:rPr>
              <a:t>In the event of errors occurring during execution of these processes, error recovery and management must be coordinated across the systems that are involved. Figure 14.2 shows some of the possible errors that may arise at the:</a:t>
            </a:r>
          </a:p>
          <a:p>
            <a:endParaRPr lang="en-US" dirty="0"/>
          </a:p>
        </p:txBody>
      </p:sp>
    </p:spTree>
    <p:extLst>
      <p:ext uri="{BB962C8B-B14F-4D97-AF65-F5344CB8AC3E}">
        <p14:creationId xmlns:p14="http://schemas.microsoft.com/office/powerpoint/2010/main" val="233654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092" y="1825625"/>
            <a:ext cx="9786256" cy="4372521"/>
          </a:xfrm>
          <a:prstGeom prst="rect">
            <a:avLst/>
          </a:prstGeom>
        </p:spPr>
      </p:pic>
    </p:spTree>
    <p:extLst>
      <p:ext uri="{BB962C8B-B14F-4D97-AF65-F5344CB8AC3E}">
        <p14:creationId xmlns:p14="http://schemas.microsoft.com/office/powerpoint/2010/main" val="3517011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Bank, due to an invalid credit card number or insufficient credit left in the card;</a:t>
            </a:r>
          </a:p>
          <a:p>
            <a:pPr algn="just"/>
            <a:r>
              <a:rPr lang="en-US" dirty="0" smtClean="0">
                <a:latin typeface="Garamond" panose="02020404030301010803" pitchFamily="18" charset="0"/>
              </a:rPr>
              <a:t>Supplier, due to products that are out of stock and so must be back-ordered;</a:t>
            </a:r>
          </a:p>
          <a:p>
            <a:pPr algn="just"/>
            <a:r>
              <a:rPr lang="en-US" dirty="0" smtClean="0">
                <a:latin typeface="Garamond" panose="02020404030301010803" pitchFamily="18" charset="0"/>
              </a:rPr>
              <a:t>Logistics company, due to a supplier or customer location that is not serviced by the shipping company. </a:t>
            </a:r>
          </a:p>
          <a:p>
            <a:pPr algn="just"/>
            <a:endParaRPr lang="en-US" dirty="0" smtClean="0">
              <a:latin typeface="Garamond" panose="02020404030301010803" pitchFamily="18" charset="0"/>
            </a:endParaRPr>
          </a:p>
          <a:p>
            <a:endParaRPr lang="en-US" dirty="0"/>
          </a:p>
        </p:txBody>
      </p:sp>
    </p:spTree>
    <p:extLst>
      <p:ext uri="{BB962C8B-B14F-4D97-AF65-F5344CB8AC3E}">
        <p14:creationId xmlns:p14="http://schemas.microsoft.com/office/powerpoint/2010/main" val="3628006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In the first situation listed earlier, errors can arise at the bank due to an invalid credit card number or insufficient credit left in the card.</a:t>
            </a:r>
          </a:p>
          <a:p>
            <a:pPr algn="just"/>
            <a:r>
              <a:rPr lang="en-US" dirty="0" smtClean="0">
                <a:latin typeface="Garamond" panose="02020404030301010803" pitchFamily="18" charset="0"/>
              </a:rPr>
              <a:t>The bank uses a compound Web service called Credit Card Check.</a:t>
            </a:r>
          </a:p>
          <a:p>
            <a:pPr algn="just"/>
            <a:r>
              <a:rPr lang="en-US" dirty="0" smtClean="0">
                <a:latin typeface="Garamond" panose="02020404030301010803" pitchFamily="18" charset="0"/>
              </a:rPr>
              <a:t>This checks the validity of the credit card.</a:t>
            </a:r>
          </a:p>
          <a:p>
            <a:pPr algn="just"/>
            <a:r>
              <a:rPr lang="en-US" dirty="0" smtClean="0">
                <a:latin typeface="Garamond" panose="02020404030301010803" pitchFamily="18" charset="0"/>
              </a:rPr>
              <a:t>If valid, the card is used immediately by the bank to process payment for the order and deposit it in the online store’s bank account.</a:t>
            </a:r>
          </a:p>
          <a:p>
            <a:pPr algn="just"/>
            <a:endParaRPr lang="en-US" dirty="0" smtClean="0">
              <a:latin typeface="Garamond" panose="02020404030301010803" pitchFamily="18" charset="0"/>
            </a:endParaRPr>
          </a:p>
          <a:p>
            <a:endParaRPr lang="en-US" dirty="0"/>
          </a:p>
        </p:txBody>
      </p:sp>
    </p:spTree>
    <p:extLst>
      <p:ext uri="{BB962C8B-B14F-4D97-AF65-F5344CB8AC3E}">
        <p14:creationId xmlns:p14="http://schemas.microsoft.com/office/powerpoint/2010/main" val="429811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b="1" dirty="0" smtClean="0">
                <a:latin typeface="Garamond" panose="02020404030301010803" pitchFamily="18" charset="0"/>
              </a:rPr>
              <a:t>The following error situations and recovery actions can arise:</a:t>
            </a:r>
          </a:p>
          <a:p>
            <a:pPr marL="514350" indent="-514350" algn="just">
              <a:buAutoNum type="arabicPeriod"/>
            </a:pPr>
            <a:r>
              <a:rPr lang="en-US" dirty="0" smtClean="0">
                <a:latin typeface="Garamond" panose="02020404030301010803" pitchFamily="18" charset="0"/>
              </a:rPr>
              <a:t>The store invokes the Credit Card Check Web service at the bank. The bank validates the card and notifies the store that it has rejected the credit card, due to an invalid card number or credit limit exceeded. No payment is deposited.</a:t>
            </a:r>
          </a:p>
          <a:p>
            <a:pPr marL="514350" indent="-514350" algn="just">
              <a:buAutoNum type="arabicPeriod"/>
            </a:pPr>
            <a:r>
              <a:rPr lang="en-US" dirty="0" smtClean="0">
                <a:latin typeface="Garamond" panose="02020404030301010803" pitchFamily="18" charset="0"/>
              </a:rPr>
              <a:t>The recovery action taken by the store is typically to request the supplier to cancel the order if the card is rejected for either reason .</a:t>
            </a:r>
          </a:p>
          <a:p>
            <a:pPr marL="514350" indent="-514350" algn="just">
              <a:buAutoNum type="arabicPeriod"/>
            </a:pPr>
            <a:r>
              <a:rPr lang="en-US" dirty="0" smtClean="0">
                <a:latin typeface="Garamond" panose="02020404030301010803" pitchFamily="18" charset="0"/>
              </a:rPr>
              <a:t>The customer must then be notified of the reason for cancellation.</a:t>
            </a:r>
          </a:p>
          <a:p>
            <a:endParaRPr lang="en-US" dirty="0"/>
          </a:p>
        </p:txBody>
      </p:sp>
    </p:spTree>
    <p:extLst>
      <p:ext uri="{BB962C8B-B14F-4D97-AF65-F5344CB8AC3E}">
        <p14:creationId xmlns:p14="http://schemas.microsoft.com/office/powerpoint/2010/main" val="3305615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aramond" panose="02020404030301010803" pitchFamily="18" charset="0"/>
              </a:rPr>
              <a:t>Introduction to Service-Oriented and Event-Driven Architectures</a:t>
            </a:r>
            <a:endParaRPr lang="en-US" dirty="0"/>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Service-oriented architecture is the term that has emerged to describe executable components, such as Web services, that can be invoked by other programs that act as clients or consumers of those services.</a:t>
            </a:r>
          </a:p>
          <a:p>
            <a:pPr algn="just"/>
            <a:r>
              <a:rPr lang="en-US" dirty="0" smtClean="0">
                <a:latin typeface="Garamond" panose="02020404030301010803" pitchFamily="18" charset="0"/>
              </a:rPr>
              <a:t>A developer does not need to know how the programs work; they need only know the input required, the output provided, and how to invoke them for execution.</a:t>
            </a:r>
          </a:p>
          <a:p>
            <a:pPr algn="just"/>
            <a:r>
              <a:rPr lang="en-US" dirty="0" smtClean="0">
                <a:latin typeface="Garamond" panose="02020404030301010803" pitchFamily="18" charset="0"/>
              </a:rPr>
              <a:t>Developers can swap one service out and replace it by another service that is designed to achieve the same or enhanced result without having to worry about their inner workings.</a:t>
            </a:r>
          </a:p>
          <a:p>
            <a:endParaRPr lang="en-US" dirty="0"/>
          </a:p>
        </p:txBody>
      </p:sp>
    </p:spTree>
    <p:extLst>
      <p:ext uri="{BB962C8B-B14F-4D97-AF65-F5344CB8AC3E}">
        <p14:creationId xmlns:p14="http://schemas.microsoft.com/office/powerpoint/2010/main" val="2172315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mtClean="0">
                <a:latin typeface="Garamond" panose="02020404030301010803" pitchFamily="18" charset="0"/>
              </a:rPr>
              <a:t>Today standard parts in a car can be interchanged without having to strip down the whole car and rebuild it.</a:t>
            </a:r>
          </a:p>
          <a:p>
            <a:pPr algn="just"/>
            <a:r>
              <a:rPr lang="en-US" smtClean="0">
                <a:latin typeface="Garamond" panose="02020404030301010803" pitchFamily="18" charset="0"/>
              </a:rPr>
              <a:t>So also with SOA we have similar flexibility, where existing services can be easily replaced by improved services without having to change the internal logic of monolithic application programs as was necessary in the past.</a:t>
            </a:r>
          </a:p>
          <a:p>
            <a:pPr algn="just"/>
            <a:r>
              <a:rPr lang="en-US" smtClean="0">
                <a:latin typeface="Garamond" panose="02020404030301010803" pitchFamily="18" charset="0"/>
              </a:rPr>
              <a:t>Software categories that provide this SOA flexibility are called BPM or business product integration (BPI) products.</a:t>
            </a:r>
            <a:endParaRPr lang="en-US" dirty="0">
              <a:latin typeface="Garamond" panose="02020404030301010803" pitchFamily="18" charset="0"/>
            </a:endParaRPr>
          </a:p>
        </p:txBody>
      </p:sp>
    </p:spTree>
    <p:extLst>
      <p:ext uri="{BB962C8B-B14F-4D97-AF65-F5344CB8AC3E}">
        <p14:creationId xmlns:p14="http://schemas.microsoft.com/office/powerpoint/2010/main" val="3225463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A further term also describes these BPM and BPI execution environments: event-driven architecture.</a:t>
            </a:r>
          </a:p>
          <a:p>
            <a:pPr algn="just"/>
            <a:r>
              <a:rPr lang="en-US" dirty="0" smtClean="0">
                <a:latin typeface="Garamond" panose="02020404030301010803" pitchFamily="18" charset="0"/>
              </a:rPr>
              <a:t>This is an approach for designing and building applications where business events trigger messages to be sent between independent services that are completely unaware of each other.</a:t>
            </a:r>
          </a:p>
          <a:p>
            <a:pPr algn="just"/>
            <a:r>
              <a:rPr lang="en-US" dirty="0" smtClean="0">
                <a:latin typeface="Garamond" panose="02020404030301010803" pitchFamily="18" charset="0"/>
              </a:rPr>
              <a:t>An event may be the receipt by the enterprise of a sales order transaction from a customer for processing.</a:t>
            </a:r>
          </a:p>
          <a:p>
            <a:pPr algn="just"/>
            <a:r>
              <a:rPr lang="en-US" dirty="0" smtClean="0">
                <a:latin typeface="Garamond" panose="02020404030301010803" pitchFamily="18" charset="0"/>
              </a:rPr>
              <a:t>An event may also be a change in a data value that requires a purchase order to be placed with a supplier, when the available quantity of a product in the warehouse falls below a minimum balance threshold.</a:t>
            </a:r>
          </a:p>
          <a:p>
            <a:endParaRPr lang="en-US" dirty="0"/>
          </a:p>
        </p:txBody>
      </p:sp>
    </p:spTree>
    <p:extLst>
      <p:ext uri="{BB962C8B-B14F-4D97-AF65-F5344CB8AC3E}">
        <p14:creationId xmlns:p14="http://schemas.microsoft.com/office/powerpoint/2010/main" val="1289869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An event source sends messages to middleware software, which matches the messages against the subscription criteria or business rules of programs or services that want to be notified of these events.</a:t>
            </a:r>
          </a:p>
          <a:p>
            <a:pPr algn="just"/>
            <a:r>
              <a:rPr lang="en-US" smtClean="0">
                <a:latin typeface="Garamond" panose="02020404030301010803" pitchFamily="18" charset="0"/>
              </a:rPr>
              <a:t>Messages are typically sent using the publish-and-subscribe approach because this enables simultaneous delivery to multiple destinations.</a:t>
            </a:r>
          </a:p>
          <a:p>
            <a:endParaRPr lang="en-US"/>
          </a:p>
        </p:txBody>
      </p:sp>
    </p:spTree>
    <p:extLst>
      <p:ext uri="{BB962C8B-B14F-4D97-AF65-F5344CB8AC3E}">
        <p14:creationId xmlns:p14="http://schemas.microsoft.com/office/powerpoint/2010/main" val="2783548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Garamond" panose="02020404030301010803" pitchFamily="18" charset="0"/>
              </a:rPr>
              <a:t>Introduction</a:t>
            </a:r>
            <a:endParaRPr lang="en-US"/>
          </a:p>
        </p:txBody>
      </p:sp>
      <p:sp>
        <p:nvSpPr>
          <p:cNvPr id="3" name="Content Placeholder 2"/>
          <p:cNvSpPr>
            <a:spLocks noGrp="1"/>
          </p:cNvSpPr>
          <p:nvPr>
            <p:ph idx="1"/>
          </p:nvPr>
        </p:nvSpPr>
        <p:spPr/>
        <p:txBody>
          <a:bodyPr/>
          <a:lstStyle/>
          <a:p>
            <a:pPr marL="0" indent="0">
              <a:buNone/>
            </a:pPr>
            <a:r>
              <a:rPr lang="en-US" b="1" dirty="0" smtClean="0">
                <a:latin typeface="Garamond" panose="02020404030301010803" pitchFamily="18" charset="0"/>
              </a:rPr>
              <a:t>In this chapter we will cover:</a:t>
            </a:r>
          </a:p>
          <a:p>
            <a:r>
              <a:rPr lang="en-US" dirty="0" smtClean="0">
                <a:latin typeface="Garamond" panose="02020404030301010803" pitchFamily="18" charset="0"/>
              </a:rPr>
              <a:t>Importance of Service-Oriented Architecture</a:t>
            </a:r>
          </a:p>
          <a:p>
            <a:r>
              <a:rPr lang="en-US" dirty="0" smtClean="0">
                <a:latin typeface="Garamond" panose="02020404030301010803" pitchFamily="18" charset="0"/>
              </a:rPr>
              <a:t>Introduction to Service-Oriented and Event-Driven Architectures</a:t>
            </a:r>
          </a:p>
          <a:p>
            <a:endParaRPr lang="en-US" dirty="0"/>
          </a:p>
        </p:txBody>
      </p:sp>
    </p:spTree>
    <p:extLst>
      <p:ext uri="{BB962C8B-B14F-4D97-AF65-F5344CB8AC3E}">
        <p14:creationId xmlns:p14="http://schemas.microsoft.com/office/powerpoint/2010/main" val="4021029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aramond" panose="02020404030301010803" pitchFamily="18" charset="0"/>
              </a:rPr>
              <a:t>Service-Oriented Architecture </a:t>
            </a:r>
            <a:endParaRPr lang="en-US" dirty="0"/>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A service oriented architecture (SOA) is an architectural pattern in computer software design in which application components provide services to other components via a communications protocol, typically over a network.</a:t>
            </a:r>
          </a:p>
          <a:p>
            <a:pPr algn="just"/>
            <a:r>
              <a:rPr lang="en-US" dirty="0" smtClean="0">
                <a:latin typeface="Garamond" panose="02020404030301010803" pitchFamily="18" charset="0"/>
              </a:rPr>
              <a:t>The principles of service orientation are independent of any vendor, product or technology.</a:t>
            </a:r>
          </a:p>
          <a:p>
            <a:pPr algn="just"/>
            <a:r>
              <a:rPr lang="en-US" dirty="0" smtClean="0">
                <a:latin typeface="Garamond" panose="02020404030301010803" pitchFamily="18" charset="0"/>
              </a:rPr>
              <a:t>A service is a self contained unit of functionality, such as retrieving an online bank statement hence a service is discretely invokable operation.</a:t>
            </a:r>
          </a:p>
          <a:p>
            <a:endParaRPr lang="en-US" dirty="0"/>
          </a:p>
        </p:txBody>
      </p:sp>
    </p:spTree>
    <p:extLst>
      <p:ext uri="{BB962C8B-B14F-4D97-AF65-F5344CB8AC3E}">
        <p14:creationId xmlns:p14="http://schemas.microsoft.com/office/powerpoint/2010/main" val="1920359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Services can be combined to provide the functionality of a large software application.</a:t>
            </a:r>
          </a:p>
          <a:p>
            <a:pPr algn="just"/>
            <a:r>
              <a:rPr lang="en-US" dirty="0" smtClean="0">
                <a:latin typeface="Garamond" panose="02020404030301010803" pitchFamily="18" charset="0"/>
              </a:rPr>
              <a:t>SOA makes it easier for software components on computers connected over a network to cooperate.</a:t>
            </a:r>
          </a:p>
          <a:p>
            <a:pPr algn="just"/>
            <a:r>
              <a:rPr lang="en-US" dirty="0" smtClean="0">
                <a:latin typeface="Garamond" panose="02020404030301010803" pitchFamily="18" charset="0"/>
              </a:rPr>
              <a:t>Every computer can run any number of services, and each service is built in a way that ensures that the service can exchange information with any other service in the network without human interaction and without the need to make changes to the underlying program itself.</a:t>
            </a:r>
          </a:p>
          <a:p>
            <a:endParaRPr lang="en-US" dirty="0"/>
          </a:p>
        </p:txBody>
      </p:sp>
    </p:spTree>
    <p:extLst>
      <p:ext uri="{BB962C8B-B14F-4D97-AF65-F5344CB8AC3E}">
        <p14:creationId xmlns:p14="http://schemas.microsoft.com/office/powerpoint/2010/main" val="2670436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latin typeface="Garamond" panose="02020404030301010803" pitchFamily="18" charset="0"/>
              </a:rPr>
              <a:t>Manual Integration Approaches</a:t>
            </a:r>
            <a:endParaRPr lang="en-US"/>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Historically, people have conducted business between companies.</a:t>
            </a:r>
          </a:p>
          <a:p>
            <a:pPr algn="just"/>
            <a:r>
              <a:rPr lang="en-US" dirty="0" smtClean="0">
                <a:latin typeface="Garamond" panose="02020404030301010803" pitchFamily="18" charset="0"/>
              </a:rPr>
              <a:t>They have exchanged documents such as purchase orders, advanced shipping notices (ASNs), and delivery advices for ordered products, and finally they have exchanged invoices for payment.</a:t>
            </a:r>
          </a:p>
          <a:p>
            <a:pPr algn="just"/>
            <a:r>
              <a:rPr lang="en-US" dirty="0" smtClean="0">
                <a:latin typeface="Garamond" panose="02020404030301010803" pitchFamily="18" charset="0"/>
              </a:rPr>
              <a:t>Effectively, through these documents people have acted as the integrators between the processes at each company; that is, between the processes for the buyer and supplier in a typical business trading relationship.</a:t>
            </a:r>
          </a:p>
          <a:p>
            <a:endParaRPr lang="en-US" dirty="0"/>
          </a:p>
        </p:txBody>
      </p:sp>
    </p:spTree>
    <p:extLst>
      <p:ext uri="{BB962C8B-B14F-4D97-AF65-F5344CB8AC3E}">
        <p14:creationId xmlns:p14="http://schemas.microsoft.com/office/powerpoint/2010/main" val="1110590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mtClean="0">
                <a:latin typeface="Garamond" panose="02020404030301010803" pitchFamily="18" charset="0"/>
              </a:rPr>
              <a:t>Historically, people have conducted business between companies.</a:t>
            </a:r>
          </a:p>
          <a:p>
            <a:pPr algn="just"/>
            <a:r>
              <a:rPr lang="en-US" smtClean="0">
                <a:latin typeface="Garamond" panose="02020404030301010803" pitchFamily="18" charset="0"/>
              </a:rPr>
              <a:t>They have exchanged documents such as purchase orders, advanced shipping notices (ASNs), and delivery advices for ordered products, and finally they have exchanged invoices for payment.</a:t>
            </a:r>
          </a:p>
          <a:p>
            <a:pPr algn="just"/>
            <a:r>
              <a:rPr lang="en-US" smtClean="0">
                <a:latin typeface="Garamond" panose="02020404030301010803" pitchFamily="18" charset="0"/>
              </a:rPr>
              <a:t>Effectively, through these documents people have acted as the integrators between the processes at each company; that is, between the processes for the buyer and supplier in a typical business trading relationship.</a:t>
            </a:r>
            <a:endParaRPr lang="en-US" dirty="0">
              <a:latin typeface="Garamond" panose="02020404030301010803" pitchFamily="18" charset="0"/>
            </a:endParaRPr>
          </a:p>
        </p:txBody>
      </p:sp>
    </p:spTree>
    <p:extLst>
      <p:ext uri="{BB962C8B-B14F-4D97-AF65-F5344CB8AC3E}">
        <p14:creationId xmlns:p14="http://schemas.microsoft.com/office/powerpoint/2010/main" val="1533832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latin typeface="Garamond" panose="02020404030301010803" pitchFamily="18" charset="0"/>
              </a:rPr>
              <a:t>The impact of e-business means that the human operator has been taken out of the feedback loop that exists between supplier and buyer.</a:t>
            </a:r>
          </a:p>
          <a:p>
            <a:pPr algn="just"/>
            <a:r>
              <a:rPr lang="en-US" dirty="0" smtClean="0">
                <a:latin typeface="Garamond" panose="02020404030301010803" pitchFamily="18" charset="0"/>
              </a:rPr>
              <a:t>Instead of a “real-world” event—such as the physical receipt of a mailed order form, or a check, or a telephone enquiry on the status of an account—the real world has migrated to the computer. </a:t>
            </a:r>
          </a:p>
          <a:p>
            <a:pPr algn="just"/>
            <a:r>
              <a:rPr lang="en-US" dirty="0" smtClean="0">
                <a:latin typeface="Garamond" panose="02020404030301010803" pitchFamily="18" charset="0"/>
              </a:rPr>
              <a:t>When the human operator is removed from a process, the computer is no longer modeling real-world events—it has become the real world itself.</a:t>
            </a:r>
          </a:p>
          <a:p>
            <a:endParaRPr lang="en-US" dirty="0"/>
          </a:p>
        </p:txBody>
      </p:sp>
    </p:spTree>
    <p:extLst>
      <p:ext uri="{BB962C8B-B14F-4D97-AF65-F5344CB8AC3E}">
        <p14:creationId xmlns:p14="http://schemas.microsoft.com/office/powerpoint/2010/main" val="1753710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mtClean="0">
                <a:latin typeface="Garamond" panose="02020404030301010803" pitchFamily="18" charset="0"/>
              </a:rPr>
              <a:t>A central integration platform is needed as an interface for all of these communications, similar to the central role historically taken by a mail room, which effectively acted as a central registry.</a:t>
            </a:r>
          </a:p>
          <a:p>
            <a:pPr algn="just"/>
            <a:r>
              <a:rPr lang="en-US" smtClean="0">
                <a:latin typeface="Garamond" panose="02020404030301010803" pitchFamily="18" charset="0"/>
              </a:rPr>
              <a:t>Like a mail room, the central integration platform needs to be able to accept all input messages received in envelopes, open them, and then direct them to the relevant area or systems within the enterprise for action.</a:t>
            </a:r>
          </a:p>
          <a:p>
            <a:pPr algn="just"/>
            <a:r>
              <a:rPr lang="en-US" smtClean="0">
                <a:latin typeface="Garamond" panose="02020404030301010803" pitchFamily="18" charset="0"/>
              </a:rPr>
              <a:t>With the central role of the integration platform, all communications should be received and sent in a standard way.</a:t>
            </a:r>
            <a:endParaRPr lang="en-US" dirty="0">
              <a:latin typeface="Garamond" panose="02020404030301010803" pitchFamily="18" charset="0"/>
            </a:endParaRPr>
          </a:p>
        </p:txBody>
      </p:sp>
    </p:spTree>
    <p:extLst>
      <p:ext uri="{BB962C8B-B14F-4D97-AF65-F5344CB8AC3E}">
        <p14:creationId xmlns:p14="http://schemas.microsoft.com/office/powerpoint/2010/main" val="2778274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mtClean="0">
                <a:latin typeface="Garamond" panose="02020404030301010803" pitchFamily="18" charset="0"/>
              </a:rPr>
              <a:t>A typical enterprise needs to communicate with not just hundreds, but many thousands of customers, suppliers, and outsourcers. </a:t>
            </a:r>
          </a:p>
          <a:p>
            <a:pPr algn="just"/>
            <a:r>
              <a:rPr lang="en-US" smtClean="0">
                <a:latin typeface="Garamond" panose="02020404030301010803" pitchFamily="18" charset="0"/>
              </a:rPr>
              <a:t>For this reason, to be effective, any integration solution must be able to scale substantially, to support large online transaction volumes.</a:t>
            </a:r>
          </a:p>
          <a:p>
            <a:pPr algn="just"/>
            <a:r>
              <a:rPr lang="en-US" smtClean="0">
                <a:latin typeface="Garamond" panose="02020404030301010803" pitchFamily="18" charset="0"/>
              </a:rPr>
              <a:t>Many potential errors can occur when applications are executed between enterprises across the Internet, or within an enterprise via the intranet.</a:t>
            </a:r>
          </a:p>
          <a:p>
            <a:pPr algn="just"/>
            <a:r>
              <a:rPr lang="en-US" smtClean="0">
                <a:latin typeface="Garamond" panose="02020404030301010803" pitchFamily="18" charset="0"/>
              </a:rPr>
              <a:t>The resolution of these errors requires coordinated error management between applications, regardless of the applications that are involved.</a:t>
            </a:r>
            <a:endParaRPr lang="en-US" dirty="0">
              <a:latin typeface="Garamond" panose="02020404030301010803" pitchFamily="18" charset="0"/>
            </a:endParaRPr>
          </a:p>
        </p:txBody>
      </p:sp>
    </p:spTree>
    <p:extLst>
      <p:ext uri="{BB962C8B-B14F-4D97-AF65-F5344CB8AC3E}">
        <p14:creationId xmlns:p14="http://schemas.microsoft.com/office/powerpoint/2010/main" val="388340825"/>
      </p:ext>
    </p:extLst>
  </p:cSld>
  <p:clrMapOvr>
    <a:masterClrMapping/>
  </p:clrMapOvr>
</p:sld>
</file>

<file path=ppt/theme/theme1.xml><?xml version="1.0" encoding="utf-8"?>
<a:theme xmlns:a="http://schemas.openxmlformats.org/drawingml/2006/main" name="Office Theme">
  <a:themeElements>
    <a:clrScheme name="Office">
      <a:dk1>
        <a:sysClr val="windowText" lastClr="FFFFFF"/>
      </a:dk1>
      <a:lt1>
        <a:sysClr val="window" lastClr="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1285</Words>
  <Application>Microsoft Office PowerPoint</Application>
  <PresentationFormat>Widescreen</PresentationFormat>
  <Paragraphs>58</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Garamond</vt:lpstr>
      <vt:lpstr>Office Theme</vt:lpstr>
      <vt:lpstr>Service-Oriented Architecture for Integration</vt:lpstr>
      <vt:lpstr>Introduction</vt:lpstr>
      <vt:lpstr>Service-Oriented Architecture </vt:lpstr>
      <vt:lpstr>PowerPoint Presentation</vt:lpstr>
      <vt:lpstr>Manual Integration Approaches</vt:lpstr>
      <vt:lpstr>PowerPoint Presentation</vt:lpstr>
      <vt:lpstr>PowerPoint Presentation</vt:lpstr>
      <vt:lpstr>PowerPoint Presentation</vt:lpstr>
      <vt:lpstr>PowerPoint Presentation</vt:lpstr>
      <vt:lpstr>Coordinated Error Management</vt:lpstr>
      <vt:lpstr>PowerPoint Presentation</vt:lpstr>
      <vt:lpstr>PowerPoint Presentation</vt:lpstr>
      <vt:lpstr>PowerPoint Presentation</vt:lpstr>
      <vt:lpstr>PowerPoint Presentation</vt:lpstr>
      <vt:lpstr>PowerPoint Presentation</vt:lpstr>
      <vt:lpstr>Introduction to Service-Oriented and Event-Driven Architectures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Service-Oriented Architecture for Integration</dc:title>
  <dc:creator>Rabia Parveen</dc:creator>
  <cp:lastModifiedBy>Rabia Parveen</cp:lastModifiedBy>
  <cp:revision>2</cp:revision>
  <dcterms:created xsi:type="dcterms:W3CDTF">2020-04-30T15:11:22Z</dcterms:created>
  <dcterms:modified xsi:type="dcterms:W3CDTF">2020-04-30T15:12:27Z</dcterms:modified>
</cp:coreProperties>
</file>