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1" r:id="rId4"/>
    <p:sldId id="260" r:id="rId5"/>
    <p:sldId id="267" r:id="rId6"/>
    <p:sldId id="262" r:id="rId7"/>
    <p:sldId id="268" r:id="rId8"/>
    <p:sldId id="263" r:id="rId9"/>
    <p:sldId id="269" r:id="rId10"/>
    <p:sldId id="264" r:id="rId11"/>
    <p:sldId id="265" r:id="rId12"/>
    <p:sldId id="266" r:id="rId13"/>
    <p:sldId id="258"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D9E84E-FAC2-4D56-BD9B-21C876097377}" type="datetimeFigureOut">
              <a:rPr lang="en-US" smtClean="0"/>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5D1F8F-533F-434F-BB8C-F24C1E23D7FE}" type="slidenum">
              <a:rPr lang="en-US" smtClean="0"/>
              <a:t>‹#›</a:t>
            </a:fld>
            <a:endParaRPr lang="en-US"/>
          </a:p>
        </p:txBody>
      </p:sp>
    </p:spTree>
    <p:extLst>
      <p:ext uri="{BB962C8B-B14F-4D97-AF65-F5344CB8AC3E}">
        <p14:creationId xmlns:p14="http://schemas.microsoft.com/office/powerpoint/2010/main" val="1961394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A51ED56F-7E50-4681-8D65-69AD1D387F6E}" type="slidenum">
              <a:rPr lang="en-GB" sz="1200" smtClean="0">
                <a:solidFill>
                  <a:schemeClr val="tx1"/>
                </a:solidFill>
                <a:latin typeface="Times New Roman" pitchFamily="18" charset="0"/>
              </a:rPr>
              <a:pPr eaLnBrk="1" hangingPunct="1"/>
              <a:t>15</a:t>
            </a:fld>
            <a:endParaRPr lang="en-GB" sz="1200" smtClean="0">
              <a:solidFill>
                <a:schemeClr val="tx1"/>
              </a:solidFill>
              <a:latin typeface="Times New Roman" pitchFamily="18" charset="0"/>
            </a:endParaRPr>
          </a:p>
        </p:txBody>
      </p:sp>
      <p:sp>
        <p:nvSpPr>
          <p:cNvPr id="121859" name="Rectangle 2"/>
          <p:cNvSpPr>
            <a:spLocks noGrp="1" noRot="1" noChangeAspect="1" noChangeArrowheads="1" noTextEdit="1"/>
          </p:cNvSpPr>
          <p:nvPr>
            <p:ph type="sldImg"/>
          </p:nvPr>
        </p:nvSpPr>
        <p:spPr>
          <a:xfrm>
            <a:off x="1144588" y="685800"/>
            <a:ext cx="4572000" cy="3429000"/>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smtClean="0"/>
              <a:t>Sets up the objectives for the class/lesson/topic </a:t>
            </a:r>
          </a:p>
          <a:p>
            <a:pPr eaLnBrk="1" hangingPunct="1"/>
            <a:r>
              <a:rPr lang="en-US" smtClean="0"/>
              <a:t>What we want out of this learning/course/lesson, what a good answer would be</a:t>
            </a:r>
          </a:p>
          <a:p>
            <a:pPr eaLnBrk="1" hangingPunct="1">
              <a:buFontTx/>
              <a:buChar char="•"/>
            </a:pPr>
            <a:r>
              <a:rPr lang="en-US" smtClean="0"/>
              <a:t>Timely feedback; time to change approach, diagnose problems and plan how to address them</a:t>
            </a:r>
          </a:p>
          <a:p>
            <a:pPr eaLnBrk="1" hangingPunct="1">
              <a:buFontTx/>
              <a:buChar char="•"/>
            </a:pPr>
            <a:r>
              <a:rPr lang="en-US" smtClean="0"/>
              <a:t>Clarify the learning gap, give direction where we are going with this topic/lesson etc.</a:t>
            </a:r>
          </a:p>
          <a:p>
            <a:pPr eaLnBrk="1" hangingPunct="1">
              <a:buFontTx/>
              <a:buChar char="•"/>
            </a:pPr>
            <a:endParaRPr lang="en-US" smtClean="0"/>
          </a:p>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E965B6DC-697E-4EFD-B2CA-CDD1E118F4FD}" type="slidenum">
              <a:rPr lang="en-GB" sz="1200" smtClean="0">
                <a:solidFill>
                  <a:schemeClr val="tx1"/>
                </a:solidFill>
                <a:latin typeface="Times New Roman" pitchFamily="18" charset="0"/>
              </a:rPr>
              <a:pPr eaLnBrk="1" hangingPunct="1"/>
              <a:t>16</a:t>
            </a:fld>
            <a:endParaRPr lang="en-GB" sz="1200" smtClean="0">
              <a:solidFill>
                <a:schemeClr val="tx1"/>
              </a:solidFill>
              <a:latin typeface="Times New Roman" pitchFamily="18" charset="0"/>
            </a:endParaRPr>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0B97BD0E-44BC-4FBE-AF05-A5B5414198E7}" type="slidenum">
              <a:rPr lang="en-GB" sz="1200" smtClean="0">
                <a:solidFill>
                  <a:schemeClr val="tx1"/>
                </a:solidFill>
                <a:latin typeface="Times New Roman" pitchFamily="18" charset="0"/>
              </a:rPr>
              <a:pPr eaLnBrk="1" hangingPunct="1"/>
              <a:t>17</a:t>
            </a:fld>
            <a:endParaRPr lang="en-GB" sz="1200" smtClean="0">
              <a:solidFill>
                <a:schemeClr val="tx1"/>
              </a:solidFill>
              <a:latin typeface="Times New Roman" pitchFamily="18" charset="0"/>
            </a:endParaRPr>
          </a:p>
        </p:txBody>
      </p:sp>
      <p:sp>
        <p:nvSpPr>
          <p:cNvPr id="119811" name="Rectangle 2"/>
          <p:cNvSpPr>
            <a:spLocks noGrp="1" noRot="1" noChangeAspect="1" noChangeArrowheads="1" noTextEdit="1"/>
          </p:cNvSpPr>
          <p:nvPr>
            <p:ph type="sldImg"/>
          </p:nvPr>
        </p:nvSpPr>
        <p:spPr>
          <a:xfrm>
            <a:off x="1144588" y="685800"/>
            <a:ext cx="4572000" cy="3429000"/>
          </a:xfrm>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8A116379-34F9-4E21-8C8D-EAD14377812F}" type="slidenum">
              <a:rPr lang="en-GB" sz="1200" smtClean="0">
                <a:solidFill>
                  <a:schemeClr val="tx1"/>
                </a:solidFill>
                <a:latin typeface="Times New Roman" pitchFamily="18" charset="0"/>
              </a:rPr>
              <a:pPr eaLnBrk="1" hangingPunct="1"/>
              <a:t>18</a:t>
            </a:fld>
            <a:endParaRPr lang="en-GB" sz="1200" smtClean="0">
              <a:solidFill>
                <a:schemeClr val="tx1"/>
              </a:solidFill>
              <a:latin typeface="Times New Roman" pitchFamily="18" charset="0"/>
            </a:endParaRPr>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1F744B80-3FEC-461C-A9A4-94D33E18A8F4}" type="slidenum">
              <a:rPr lang="en-GB" sz="1200" smtClean="0">
                <a:solidFill>
                  <a:schemeClr val="tx1"/>
                </a:solidFill>
                <a:latin typeface="Times New Roman" pitchFamily="18" charset="0"/>
              </a:rPr>
              <a:pPr eaLnBrk="1" hangingPunct="1"/>
              <a:t>19</a:t>
            </a:fld>
            <a:endParaRPr lang="en-GB" sz="1200" smtClean="0">
              <a:solidFill>
                <a:schemeClr val="tx1"/>
              </a:solidFill>
              <a:latin typeface="Times New Roman" pitchFamily="18" charset="0"/>
            </a:endParaRPr>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smtClean="0"/>
              <a:t>It is important to avoid seeing assessment of learning and assessment for learning as opposing or contradictory practices. While the assessment of learning will always have a place in education and in classroom and school practice, the development of assessment for learning offers new opportunities for teachers.</a:t>
            </a:r>
          </a:p>
          <a:p>
            <a:pPr eaLnBrk="1" hangingPunct="1"/>
            <a:r>
              <a:rPr lang="en-GB" smtClean="0"/>
              <a:t>The relationship…btween AfL and A of L…If the goal of learning is to achieve deep understanding, then formative assessment should identify problems and progress toward that goal, and summative assessment should measure the level of success at reaching that goal. They are different stages of the same process and should be closely tied together in design and purpose..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BF850B1E-E854-40AD-8884-0201AF88FC39}" type="slidenum">
              <a:rPr lang="en-GB" sz="1200" smtClean="0">
                <a:solidFill>
                  <a:schemeClr val="tx1"/>
                </a:solidFill>
                <a:latin typeface="Times New Roman" pitchFamily="18" charset="0"/>
              </a:rPr>
              <a:pPr eaLnBrk="1" hangingPunct="1"/>
              <a:t>20</a:t>
            </a:fld>
            <a:endParaRPr lang="en-GB" sz="1200" smtClean="0">
              <a:solidFill>
                <a:schemeClr val="tx1"/>
              </a:solidFill>
              <a:latin typeface="Times New Roman" pitchFamily="18" charset="0"/>
            </a:endParaRPr>
          </a:p>
        </p:txBody>
      </p:sp>
      <p:sp>
        <p:nvSpPr>
          <p:cNvPr id="126979" name="Rectangle 2"/>
          <p:cNvSpPr>
            <a:spLocks noGrp="1" noRot="1" noChangeAspect="1" noChangeArrowheads="1" noTextEdit="1"/>
          </p:cNvSpPr>
          <p:nvPr>
            <p:ph type="sldImg"/>
          </p:nvPr>
        </p:nvSpPr>
        <p:spPr>
          <a:xfrm>
            <a:off x="1144588" y="685800"/>
            <a:ext cx="4572000" cy="3429000"/>
          </a:xfrm>
          <a:ln/>
        </p:spPr>
      </p:sp>
      <p:sp>
        <p:nvSpPr>
          <p:cNvPr id="1269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en-US" smtClean="0"/>
              <a:t>Figuring out how one learns best (learning style) and how to use it to learn</a:t>
            </a:r>
          </a:p>
          <a:p>
            <a:pPr eaLnBrk="1" hangingPunct="1">
              <a:buFontTx/>
              <a:buChar char="•"/>
            </a:pPr>
            <a:r>
              <a:rPr lang="en-US" smtClean="0"/>
              <a:t>Setting objectives/challenges, may not to learn the whole but master part (MTW project sometimes too ambisious) </a:t>
            </a:r>
          </a:p>
          <a:p>
            <a:pPr eaLnBrk="1" hangingPunct="1">
              <a:buFontTx/>
              <a:buChar char="•"/>
            </a:pPr>
            <a:r>
              <a:rPr lang="en-US" smtClean="0"/>
              <a:t>Follow marking schemes, teachers teach exam technique, Grid- what an A looks like, B looks like etc etc</a:t>
            </a:r>
          </a:p>
          <a:p>
            <a:pPr eaLnBrk="1" hangingPunct="1">
              <a:buFontTx/>
              <a:buChar cha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FAC8739-A5BE-42CE-9047-1CC258F5038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3672420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AC8739-A5BE-42CE-9047-1CC258F5038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71782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AC8739-A5BE-42CE-9047-1CC258F5038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374702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AC8739-A5BE-42CE-9047-1CC258F5038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683665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AC8739-A5BE-42CE-9047-1CC258F5038A}"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132541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FAC8739-A5BE-42CE-9047-1CC258F5038A}"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748556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FAC8739-A5BE-42CE-9047-1CC258F5038A}" type="datetimeFigureOut">
              <a:rPr lang="en-GB" smtClean="0"/>
              <a:t>21/04/2020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188706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FAC8739-A5BE-42CE-9047-1CC258F5038A}" type="datetimeFigureOut">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4108120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AC8739-A5BE-42CE-9047-1CC258F5038A}" type="datetimeFigureOut">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2177181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AC8739-A5BE-42CE-9047-1CC258F5038A}"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2764231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AC8739-A5BE-42CE-9047-1CC258F5038A}"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7977E4-95F6-4255-A660-49E90D0ACD74}" type="slidenum">
              <a:rPr lang="en-GB" smtClean="0"/>
              <a:t>‹#›</a:t>
            </a:fld>
            <a:endParaRPr lang="en-GB"/>
          </a:p>
        </p:txBody>
      </p:sp>
    </p:spTree>
    <p:extLst>
      <p:ext uri="{BB962C8B-B14F-4D97-AF65-F5344CB8AC3E}">
        <p14:creationId xmlns:p14="http://schemas.microsoft.com/office/powerpoint/2010/main" val="257073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C8739-A5BE-42CE-9047-1CC258F5038A}" type="datetimeFigureOut">
              <a:rPr lang="en-GB" smtClean="0"/>
              <a:t>21/04/2020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977E4-95F6-4255-A660-49E90D0ACD74}" type="slidenum">
              <a:rPr lang="en-GB" smtClean="0"/>
              <a:t>‹#›</a:t>
            </a:fld>
            <a:endParaRPr lang="en-GB"/>
          </a:p>
        </p:txBody>
      </p:sp>
    </p:spTree>
    <p:extLst>
      <p:ext uri="{BB962C8B-B14F-4D97-AF65-F5344CB8AC3E}">
        <p14:creationId xmlns:p14="http://schemas.microsoft.com/office/powerpoint/2010/main" val="4225148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Continuous Assessment</a:t>
            </a:r>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62117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9392"/>
            <a:ext cx="8712968" cy="864096"/>
          </a:xfrm>
        </p:spPr>
        <p:txBody>
          <a:bodyPr>
            <a:normAutofit fontScale="90000"/>
          </a:bodyPr>
          <a:lstStyle/>
          <a:p>
            <a:r>
              <a:rPr lang="en-GB" dirty="0" smtClean="0"/>
              <a:t>Core Features of Continuous Assessment </a:t>
            </a:r>
            <a:endParaRPr lang="en-GB" dirty="0"/>
          </a:p>
        </p:txBody>
      </p:sp>
      <p:sp>
        <p:nvSpPr>
          <p:cNvPr id="3" name="Content Placeholder 2"/>
          <p:cNvSpPr>
            <a:spLocks noGrp="1"/>
          </p:cNvSpPr>
          <p:nvPr>
            <p:ph idx="1"/>
          </p:nvPr>
        </p:nvSpPr>
        <p:spPr>
          <a:xfrm>
            <a:off x="179512" y="692696"/>
            <a:ext cx="8964488" cy="5832648"/>
          </a:xfrm>
        </p:spPr>
        <p:txBody>
          <a:bodyPr>
            <a:noAutofit/>
          </a:bodyPr>
          <a:lstStyle/>
          <a:p>
            <a:r>
              <a:rPr lang="en-GB" sz="3600" dirty="0" smtClean="0"/>
              <a:t>It </a:t>
            </a:r>
            <a:r>
              <a:rPr lang="en-GB" sz="3600" dirty="0"/>
              <a:t>can involve students with content in a </a:t>
            </a:r>
            <a:r>
              <a:rPr lang="en-GB" sz="3600" i="1" dirty="0"/>
              <a:t>wide range of ways </a:t>
            </a:r>
            <a:r>
              <a:rPr lang="en-GB" sz="3600" dirty="0"/>
              <a:t>beyond the common pencil and paper demonstration of retained knowledge and techniques, including problem-solving, performance, portfolio preparation, and project implementation, among others; </a:t>
            </a:r>
          </a:p>
          <a:p>
            <a:r>
              <a:rPr lang="en-GB" sz="3600" dirty="0" smtClean="0"/>
              <a:t>It </a:t>
            </a:r>
            <a:r>
              <a:rPr lang="en-GB" sz="3600" dirty="0"/>
              <a:t>can be </a:t>
            </a:r>
            <a:r>
              <a:rPr lang="en-GB" sz="3600" i="1" dirty="0"/>
              <a:t>standardized</a:t>
            </a:r>
            <a:r>
              <a:rPr lang="en-GB" sz="3600" dirty="0"/>
              <a:t>, appraising all students against a common set of learning standards and employing the same assessment strategies and/or instruments; </a:t>
            </a:r>
          </a:p>
        </p:txBody>
      </p:sp>
    </p:spTree>
    <p:extLst>
      <p:ext uri="{BB962C8B-B14F-4D97-AF65-F5344CB8AC3E}">
        <p14:creationId xmlns:p14="http://schemas.microsoft.com/office/powerpoint/2010/main" val="3630442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688" y="44624"/>
            <a:ext cx="8686800" cy="864096"/>
          </a:xfrm>
        </p:spPr>
        <p:txBody>
          <a:bodyPr>
            <a:normAutofit fontScale="90000"/>
          </a:bodyPr>
          <a:lstStyle/>
          <a:p>
            <a:r>
              <a:rPr lang="en-GB" dirty="0" smtClean="0"/>
              <a:t>Core Features of Continuous Assessment </a:t>
            </a:r>
            <a:endParaRPr lang="en-GB" dirty="0"/>
          </a:p>
        </p:txBody>
      </p:sp>
      <p:sp>
        <p:nvSpPr>
          <p:cNvPr id="3" name="Content Placeholder 2"/>
          <p:cNvSpPr>
            <a:spLocks noGrp="1"/>
          </p:cNvSpPr>
          <p:nvPr>
            <p:ph idx="1"/>
          </p:nvPr>
        </p:nvSpPr>
        <p:spPr>
          <a:xfrm>
            <a:off x="179512" y="836712"/>
            <a:ext cx="8856984" cy="5904656"/>
          </a:xfrm>
        </p:spPr>
        <p:txBody>
          <a:bodyPr>
            <a:noAutofit/>
          </a:bodyPr>
          <a:lstStyle/>
          <a:p>
            <a:r>
              <a:rPr lang="en-GB" sz="3600" dirty="0" smtClean="0"/>
              <a:t>It need </a:t>
            </a:r>
            <a:r>
              <a:rPr lang="en-GB" sz="3600" i="1" dirty="0" smtClean="0"/>
              <a:t>not be standardized</a:t>
            </a:r>
            <a:r>
              <a:rPr lang="en-GB" sz="3600" dirty="0" smtClean="0"/>
              <a:t>, adapting the content, degree of difficulty, frequency, timing, location, and other parameters to the particular needs or levels of individual students or groups of students, serving both to give them the greatest chance of exhibiting what they have learned and to contribute most fully to their on-going learning process; </a:t>
            </a:r>
          </a:p>
        </p:txBody>
      </p:sp>
    </p:spTree>
    <p:extLst>
      <p:ext uri="{BB962C8B-B14F-4D97-AF65-F5344CB8AC3E}">
        <p14:creationId xmlns:p14="http://schemas.microsoft.com/office/powerpoint/2010/main" val="1366095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20000"/>
          </a:bodyPr>
          <a:lstStyle/>
          <a:p>
            <a:r>
              <a:rPr lang="en-GB" sz="4000" dirty="0"/>
              <a:t>It generates </a:t>
            </a:r>
            <a:r>
              <a:rPr lang="en-GB" sz="4000" i="1" dirty="0"/>
              <a:t>immediate results</a:t>
            </a:r>
            <a:r>
              <a:rPr lang="en-GB" sz="4000" dirty="0"/>
              <a:t>, or at least quick ones, for both the teacher and students to analyse and to use in ways which they find to be most helpful and significant; and </a:t>
            </a:r>
            <a:endParaRPr lang="ur-PK" sz="4000" dirty="0" smtClean="0"/>
          </a:p>
          <a:p>
            <a:r>
              <a:rPr lang="en-GB" sz="4000" dirty="0" smtClean="0"/>
              <a:t>It can yield highly </a:t>
            </a:r>
            <a:r>
              <a:rPr lang="en-GB" sz="4000" i="1" dirty="0" smtClean="0"/>
              <a:t>useful information on learning </a:t>
            </a:r>
            <a:r>
              <a:rPr lang="en-GB" sz="4000" dirty="0" smtClean="0"/>
              <a:t>to provide to decision-makers across the education system, and especially information that is richer, timelier, and more diverse than what large-scale, standardized assessments can provide. </a:t>
            </a:r>
          </a:p>
          <a:p>
            <a:endParaRPr lang="en-GB" dirty="0"/>
          </a:p>
        </p:txBody>
      </p:sp>
    </p:spTree>
    <p:extLst>
      <p:ext uri="{BB962C8B-B14F-4D97-AF65-F5344CB8AC3E}">
        <p14:creationId xmlns:p14="http://schemas.microsoft.com/office/powerpoint/2010/main" val="3634097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Influence of Continuous Assessment</a:t>
            </a:r>
            <a:endParaRPr lang="en-GB" b="1" dirty="0"/>
          </a:p>
        </p:txBody>
      </p:sp>
      <p:sp>
        <p:nvSpPr>
          <p:cNvPr id="3" name="Content Placeholder 2"/>
          <p:cNvSpPr>
            <a:spLocks noGrp="1"/>
          </p:cNvSpPr>
          <p:nvPr>
            <p:ph idx="1"/>
          </p:nvPr>
        </p:nvSpPr>
        <p:spPr>
          <a:xfrm>
            <a:off x="457200" y="1268760"/>
            <a:ext cx="8229600" cy="5256584"/>
          </a:xfrm>
        </p:spPr>
        <p:txBody>
          <a:bodyPr>
            <a:normAutofit/>
          </a:bodyPr>
          <a:lstStyle/>
          <a:p>
            <a:r>
              <a:rPr lang="en-GB" sz="4400" dirty="0" smtClean="0"/>
              <a:t>It influence </a:t>
            </a:r>
          </a:p>
          <a:p>
            <a:r>
              <a:rPr lang="en-GB" sz="4400" dirty="0" smtClean="0"/>
              <a:t>Teacher </a:t>
            </a:r>
            <a:r>
              <a:rPr lang="en-GB" sz="4400" dirty="0"/>
              <a:t>and teaching, </a:t>
            </a:r>
            <a:endParaRPr lang="en-GB" sz="4400" dirty="0" smtClean="0"/>
          </a:p>
          <a:p>
            <a:r>
              <a:rPr lang="en-GB" sz="4400" dirty="0" smtClean="0"/>
              <a:t>school </a:t>
            </a:r>
            <a:r>
              <a:rPr lang="en-GB" sz="4400" dirty="0"/>
              <a:t>and classroom resources, </a:t>
            </a:r>
            <a:endParaRPr lang="en-GB" sz="4400" dirty="0" smtClean="0"/>
          </a:p>
          <a:p>
            <a:r>
              <a:rPr lang="en-GB" sz="4400" dirty="0" smtClean="0"/>
              <a:t>students </a:t>
            </a:r>
            <a:r>
              <a:rPr lang="en-GB" sz="4400" dirty="0"/>
              <a:t>and their studies, </a:t>
            </a:r>
            <a:endParaRPr lang="en-GB" sz="4400" dirty="0" smtClean="0"/>
          </a:p>
          <a:p>
            <a:r>
              <a:rPr lang="en-GB" sz="4400" dirty="0" smtClean="0"/>
              <a:t>household </a:t>
            </a:r>
            <a:r>
              <a:rPr lang="en-GB" sz="4400" dirty="0"/>
              <a:t>and community factors, among others</a:t>
            </a:r>
          </a:p>
        </p:txBody>
      </p:sp>
    </p:spTree>
    <p:extLst>
      <p:ext uri="{BB962C8B-B14F-4D97-AF65-F5344CB8AC3E}">
        <p14:creationId xmlns:p14="http://schemas.microsoft.com/office/powerpoint/2010/main" val="330433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Assessment for Learning &amp; Assessment of Learning</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890580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Grp="1" noChangeArrowheads="1"/>
          </p:cNvSpPr>
          <p:nvPr>
            <p:ph type="title"/>
          </p:nvPr>
        </p:nvSpPr>
        <p:spPr/>
        <p:txBody>
          <a:bodyPr/>
          <a:lstStyle/>
          <a:p>
            <a:pPr eaLnBrk="1" hangingPunct="1"/>
            <a:r>
              <a:rPr lang="en-US" smtClean="0"/>
              <a:t>Assessment </a:t>
            </a:r>
            <a:r>
              <a:rPr lang="en-US" sz="4800" u="sng" smtClean="0"/>
              <a:t>FOR</a:t>
            </a:r>
            <a:r>
              <a:rPr lang="en-US" smtClean="0"/>
              <a:t> learning</a:t>
            </a:r>
          </a:p>
        </p:txBody>
      </p:sp>
      <p:sp>
        <p:nvSpPr>
          <p:cNvPr id="21507" name="Rectangle 9"/>
          <p:cNvSpPr>
            <a:spLocks noGrp="1" noChangeArrowheads="1"/>
          </p:cNvSpPr>
          <p:nvPr>
            <p:ph idx="1"/>
          </p:nvPr>
        </p:nvSpPr>
        <p:spPr/>
        <p:txBody>
          <a:bodyPr/>
          <a:lstStyle/>
          <a:p>
            <a:pPr eaLnBrk="1" hangingPunct="1">
              <a:lnSpc>
                <a:spcPct val="90000"/>
              </a:lnSpc>
              <a:buFontTx/>
              <a:buNone/>
            </a:pPr>
            <a:r>
              <a:rPr lang="en-US" smtClean="0"/>
              <a:t>Formative assessment</a:t>
            </a:r>
          </a:p>
          <a:p>
            <a:pPr eaLnBrk="1" hangingPunct="1">
              <a:lnSpc>
                <a:spcPct val="90000"/>
              </a:lnSpc>
            </a:pPr>
            <a:r>
              <a:rPr lang="en-IE" sz="2800" smtClean="0"/>
              <a:t>An integral part of the learning process</a:t>
            </a:r>
          </a:p>
          <a:p>
            <a:pPr eaLnBrk="1" hangingPunct="1">
              <a:lnSpc>
                <a:spcPct val="90000"/>
              </a:lnSpc>
            </a:pPr>
            <a:r>
              <a:rPr lang="en-IE" sz="2800" smtClean="0"/>
              <a:t>Clarifies for students what is to be learned and what success would look like.</a:t>
            </a:r>
          </a:p>
          <a:p>
            <a:pPr eaLnBrk="1" hangingPunct="1">
              <a:lnSpc>
                <a:spcPct val="90000"/>
              </a:lnSpc>
            </a:pPr>
            <a:r>
              <a:rPr lang="en-IE" sz="2800" smtClean="0"/>
              <a:t>Give useful and timely feedback to students</a:t>
            </a:r>
          </a:p>
          <a:p>
            <a:pPr eaLnBrk="1" hangingPunct="1">
              <a:lnSpc>
                <a:spcPct val="90000"/>
              </a:lnSpc>
            </a:pPr>
            <a:r>
              <a:rPr lang="en-IE" sz="2800" smtClean="0"/>
              <a:t>Comparison with aims and objectives is important</a:t>
            </a:r>
          </a:p>
          <a:p>
            <a:pPr eaLnBrk="1" hangingPunct="1">
              <a:lnSpc>
                <a:spcPct val="90000"/>
              </a:lnSpc>
            </a:pPr>
            <a:r>
              <a:rPr lang="en-IE" sz="2800" smtClean="0"/>
              <a:t>Helps students to identify the next steps they need to take and who can help them.</a:t>
            </a:r>
            <a:endParaRPr lang="en-US" sz="2800" smtClean="0"/>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A38FF5E0-D958-4A5B-8DEB-E69A1F9FB125}" type="slidenum">
              <a:rPr lang="en-GB" sz="1400" smtClean="0"/>
              <a:pPr eaLnBrk="1" hangingPunct="1"/>
              <a:t>15</a:t>
            </a:fld>
            <a:endParaRPr lang="en-GB" sz="1400" smtClean="0"/>
          </a:p>
        </p:txBody>
      </p:sp>
    </p:spTree>
    <p:extLst>
      <p:ext uri="{BB962C8B-B14F-4D97-AF65-F5344CB8AC3E}">
        <p14:creationId xmlns:p14="http://schemas.microsoft.com/office/powerpoint/2010/main" val="85444589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8"/>
          <p:cNvSpPr>
            <a:spLocks noGrp="1" noChangeArrowheads="1"/>
          </p:cNvSpPr>
          <p:nvPr>
            <p:ph type="title"/>
          </p:nvPr>
        </p:nvSpPr>
        <p:spPr/>
        <p:txBody>
          <a:bodyPr/>
          <a:lstStyle/>
          <a:p>
            <a:pPr eaLnBrk="1" hangingPunct="1"/>
            <a:r>
              <a:rPr lang="en-GB" smtClean="0"/>
              <a:t>Formative Assessment</a:t>
            </a:r>
          </a:p>
        </p:txBody>
      </p:sp>
      <p:sp>
        <p:nvSpPr>
          <p:cNvPr id="22531" name="Rectangle 9"/>
          <p:cNvSpPr>
            <a:spLocks noGrp="1" noChangeArrowheads="1"/>
          </p:cNvSpPr>
          <p:nvPr>
            <p:ph idx="1"/>
          </p:nvPr>
        </p:nvSpPr>
        <p:spPr/>
        <p:txBody>
          <a:bodyPr/>
          <a:lstStyle/>
          <a:p>
            <a:pPr eaLnBrk="1" hangingPunct="1"/>
            <a:r>
              <a:rPr lang="en-GB" smtClean="0"/>
              <a:t>Questioning</a:t>
            </a:r>
          </a:p>
          <a:p>
            <a:pPr eaLnBrk="1" hangingPunct="1"/>
            <a:r>
              <a:rPr lang="en-GB" smtClean="0"/>
              <a:t>Feedback (marking and oral)</a:t>
            </a:r>
          </a:p>
          <a:p>
            <a:pPr eaLnBrk="1" hangingPunct="1"/>
            <a:r>
              <a:rPr lang="en-GB" smtClean="0"/>
              <a:t>Peer and Self Assessment</a:t>
            </a:r>
          </a:p>
          <a:p>
            <a:pPr eaLnBrk="1" hangingPunct="1"/>
            <a:endParaRPr lang="en-GB" smtClean="0"/>
          </a:p>
          <a:p>
            <a:pPr eaLnBrk="1" hangingPunct="1">
              <a:buFontTx/>
              <a:buNone/>
            </a:pPr>
            <a:r>
              <a:rPr lang="en-GB" smtClean="0"/>
              <a:t>Purpose:</a:t>
            </a:r>
          </a:p>
          <a:p>
            <a:pPr eaLnBrk="1" hangingPunct="1"/>
            <a:r>
              <a:rPr lang="en-GB" smtClean="0"/>
              <a:t>To help pupils learn</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2E058E3A-AA2F-459A-9D8D-BF3B85CD352A}" type="slidenum">
              <a:rPr lang="en-GB" sz="1400" smtClean="0"/>
              <a:pPr eaLnBrk="1" hangingPunct="1"/>
              <a:t>16</a:t>
            </a:fld>
            <a:endParaRPr lang="en-GB" sz="1400" smtClean="0"/>
          </a:p>
        </p:txBody>
      </p:sp>
    </p:spTree>
    <p:extLst>
      <p:ext uri="{BB962C8B-B14F-4D97-AF65-F5344CB8AC3E}">
        <p14:creationId xmlns:p14="http://schemas.microsoft.com/office/powerpoint/2010/main" val="352383260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Grp="1" noChangeArrowheads="1"/>
          </p:cNvSpPr>
          <p:nvPr>
            <p:ph type="title"/>
          </p:nvPr>
        </p:nvSpPr>
        <p:spPr/>
        <p:txBody>
          <a:bodyPr/>
          <a:lstStyle/>
          <a:p>
            <a:pPr eaLnBrk="1" hangingPunct="1"/>
            <a:r>
              <a:rPr lang="en-IE" smtClean="0"/>
              <a:t>Assessment </a:t>
            </a:r>
            <a:r>
              <a:rPr lang="en-IE" sz="4800" u="sng" smtClean="0"/>
              <a:t>OF</a:t>
            </a:r>
            <a:r>
              <a:rPr lang="en-IE" smtClean="0"/>
              <a:t> Learning</a:t>
            </a:r>
            <a:endParaRPr lang="en-US" smtClean="0"/>
          </a:p>
        </p:txBody>
      </p:sp>
      <p:sp>
        <p:nvSpPr>
          <p:cNvPr id="19459" name="Rectangle 11"/>
          <p:cNvSpPr>
            <a:spLocks noGrp="1" noChangeArrowheads="1"/>
          </p:cNvSpPr>
          <p:nvPr>
            <p:ph idx="1"/>
          </p:nvPr>
        </p:nvSpPr>
        <p:spPr/>
        <p:txBody>
          <a:bodyPr/>
          <a:lstStyle/>
          <a:p>
            <a:pPr eaLnBrk="1" hangingPunct="1">
              <a:lnSpc>
                <a:spcPct val="90000"/>
              </a:lnSpc>
              <a:buFontTx/>
              <a:buNone/>
            </a:pPr>
            <a:r>
              <a:rPr lang="en-IE" smtClean="0"/>
              <a:t>Summative Assessment</a:t>
            </a:r>
          </a:p>
          <a:p>
            <a:pPr eaLnBrk="1" hangingPunct="1">
              <a:lnSpc>
                <a:spcPct val="90000"/>
              </a:lnSpc>
            </a:pPr>
            <a:r>
              <a:rPr lang="en-IE" smtClean="0"/>
              <a:t>Happens after the learning takes place</a:t>
            </a:r>
          </a:p>
          <a:p>
            <a:pPr eaLnBrk="1" hangingPunct="1">
              <a:lnSpc>
                <a:spcPct val="90000"/>
              </a:lnSpc>
            </a:pPr>
            <a:r>
              <a:rPr lang="en-IE" smtClean="0"/>
              <a:t>Information is gathered by the teacher</a:t>
            </a:r>
          </a:p>
          <a:p>
            <a:pPr eaLnBrk="1" hangingPunct="1">
              <a:lnSpc>
                <a:spcPct val="90000"/>
              </a:lnSpc>
            </a:pPr>
            <a:r>
              <a:rPr lang="en-IE" smtClean="0"/>
              <a:t>Information is usually transformed into marks or grades</a:t>
            </a:r>
          </a:p>
          <a:p>
            <a:pPr eaLnBrk="1" hangingPunct="1">
              <a:lnSpc>
                <a:spcPct val="90000"/>
              </a:lnSpc>
            </a:pPr>
            <a:r>
              <a:rPr lang="en-IE" smtClean="0"/>
              <a:t>Looks back on past learning</a:t>
            </a:r>
          </a:p>
          <a:p>
            <a:pPr eaLnBrk="1" hangingPunct="1">
              <a:lnSpc>
                <a:spcPct val="90000"/>
              </a:lnSpc>
            </a:pPr>
            <a:r>
              <a:rPr lang="en-IE" smtClean="0"/>
              <a:t>Comparison  with the performance of others</a:t>
            </a:r>
            <a:endParaRPr lang="en-US"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075CC1F1-5963-4603-B161-3BB90FB18D0A}" type="slidenum">
              <a:rPr lang="en-GB" sz="1400" smtClean="0"/>
              <a:pPr eaLnBrk="1" hangingPunct="1"/>
              <a:t>17</a:t>
            </a:fld>
            <a:endParaRPr lang="en-GB" sz="1400" smtClean="0"/>
          </a:p>
        </p:txBody>
      </p:sp>
    </p:spTree>
    <p:extLst>
      <p:ext uri="{BB962C8B-B14F-4D97-AF65-F5344CB8AC3E}">
        <p14:creationId xmlns:p14="http://schemas.microsoft.com/office/powerpoint/2010/main" val="174852032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
          <p:cNvSpPr>
            <a:spLocks noGrp="1" noChangeArrowheads="1"/>
          </p:cNvSpPr>
          <p:nvPr>
            <p:ph type="title"/>
          </p:nvPr>
        </p:nvSpPr>
        <p:spPr/>
        <p:txBody>
          <a:bodyPr/>
          <a:lstStyle/>
          <a:p>
            <a:pPr eaLnBrk="1" hangingPunct="1"/>
            <a:r>
              <a:rPr lang="en-GB" smtClean="0"/>
              <a:t>Summative Assessment</a:t>
            </a:r>
          </a:p>
        </p:txBody>
      </p:sp>
      <p:sp>
        <p:nvSpPr>
          <p:cNvPr id="20483" name="Rectangle 11"/>
          <p:cNvSpPr>
            <a:spLocks noGrp="1" noChangeArrowheads="1"/>
          </p:cNvSpPr>
          <p:nvPr>
            <p:ph idx="1"/>
          </p:nvPr>
        </p:nvSpPr>
        <p:spPr/>
        <p:txBody>
          <a:bodyPr/>
          <a:lstStyle/>
          <a:p>
            <a:pPr eaLnBrk="1" hangingPunct="1">
              <a:lnSpc>
                <a:spcPct val="90000"/>
              </a:lnSpc>
            </a:pPr>
            <a:r>
              <a:rPr lang="en-GB" smtClean="0"/>
              <a:t>Tests</a:t>
            </a:r>
          </a:p>
          <a:p>
            <a:pPr eaLnBrk="1" hangingPunct="1">
              <a:lnSpc>
                <a:spcPct val="90000"/>
              </a:lnSpc>
            </a:pPr>
            <a:r>
              <a:rPr lang="en-GB" smtClean="0"/>
              <a:t>Practical exercises</a:t>
            </a:r>
          </a:p>
          <a:p>
            <a:pPr eaLnBrk="1" hangingPunct="1">
              <a:lnSpc>
                <a:spcPct val="90000"/>
              </a:lnSpc>
              <a:buFontTx/>
              <a:buNone/>
            </a:pPr>
            <a:endParaRPr lang="en-GB" smtClean="0"/>
          </a:p>
          <a:p>
            <a:pPr eaLnBrk="1" hangingPunct="1">
              <a:lnSpc>
                <a:spcPct val="90000"/>
              </a:lnSpc>
            </a:pPr>
            <a:endParaRPr lang="en-GB" smtClean="0"/>
          </a:p>
          <a:p>
            <a:pPr eaLnBrk="1" hangingPunct="1">
              <a:lnSpc>
                <a:spcPct val="90000"/>
              </a:lnSpc>
              <a:buFontTx/>
              <a:buNone/>
            </a:pPr>
            <a:r>
              <a:rPr lang="en-GB" smtClean="0"/>
              <a:t>Purpose:</a:t>
            </a:r>
          </a:p>
          <a:p>
            <a:pPr eaLnBrk="1" hangingPunct="1">
              <a:lnSpc>
                <a:spcPct val="90000"/>
              </a:lnSpc>
            </a:pPr>
            <a:r>
              <a:rPr lang="en-GB" smtClean="0"/>
              <a:t>To find out what pupils know, understand and can do (do not know, understand...) </a:t>
            </a:r>
          </a:p>
          <a:p>
            <a:pPr eaLnBrk="1" hangingPunct="1">
              <a:lnSpc>
                <a:spcPct val="90000"/>
              </a:lnSpc>
            </a:pPr>
            <a:r>
              <a:rPr lang="en-GB" smtClean="0"/>
              <a:t>What progress have they made?</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B2D5596E-B1AD-459B-8DB9-4DF8119E1CC4}" type="slidenum">
              <a:rPr lang="en-GB" sz="1400" smtClean="0"/>
              <a:pPr eaLnBrk="1" hangingPunct="1"/>
              <a:t>18</a:t>
            </a:fld>
            <a:endParaRPr lang="en-GB" sz="1400" smtClean="0"/>
          </a:p>
        </p:txBody>
      </p:sp>
      <p:pic>
        <p:nvPicPr>
          <p:cNvPr id="20485" name="Picture 13" descr="HomePaperwork"/>
          <p:cNvPicPr>
            <a:picLocks noChangeAspect="1" noChangeArrowheads="1"/>
          </p:cNvPicPr>
          <p:nvPr/>
        </p:nvPicPr>
        <p:blipFill>
          <a:blip r:embed="rId3">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940425" y="1414463"/>
            <a:ext cx="2112963" cy="307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681332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747970A2-9C1F-471A-873B-FF505E2A7BE2}" type="slidenum">
              <a:rPr lang="en-GB" sz="1400" smtClean="0"/>
              <a:pPr eaLnBrk="1" hangingPunct="1"/>
              <a:t>19</a:t>
            </a:fld>
            <a:endParaRPr lang="en-GB" sz="1400" smtClean="0"/>
          </a:p>
        </p:txBody>
      </p:sp>
      <p:graphicFrame>
        <p:nvGraphicFramePr>
          <p:cNvPr id="515109" name="Group 37"/>
          <p:cNvGraphicFramePr>
            <a:graphicFrameLocks noGrp="1"/>
          </p:cNvGraphicFramePr>
          <p:nvPr>
            <p:ph type="tbl" idx="4294967295"/>
          </p:nvPr>
        </p:nvGraphicFramePr>
        <p:xfrm>
          <a:off x="800100" y="647700"/>
          <a:ext cx="7772400" cy="6096000"/>
        </p:xfrm>
        <a:graphic>
          <a:graphicData uri="http://schemas.openxmlformats.org/drawingml/2006/table">
            <a:tbl>
              <a:tblPr/>
              <a:tblGrid>
                <a:gridCol w="3886200"/>
                <a:gridCol w="3886200"/>
              </a:tblGrid>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tx1"/>
                          </a:solidFill>
                          <a:effectLst/>
                          <a:latin typeface="Arial" charset="0"/>
                        </a:rPr>
                        <a:t>Assessment </a:t>
                      </a:r>
                      <a:r>
                        <a:rPr kumimoji="0" lang="en-GB" sz="2800" b="1" i="0" u="none" strike="noStrike" cap="none" normalizeH="0" baseline="0" dirty="0" smtClean="0">
                          <a:ln>
                            <a:noFill/>
                          </a:ln>
                          <a:solidFill>
                            <a:srgbClr val="CC0000"/>
                          </a:solidFill>
                          <a:effectLst/>
                          <a:latin typeface="Arial" charset="0"/>
                        </a:rPr>
                        <a:t>OF</a:t>
                      </a:r>
                      <a:r>
                        <a:rPr kumimoji="0" lang="en-GB" sz="2800" b="1" i="0" u="none" strike="noStrike" cap="none" normalizeH="0" baseline="0" dirty="0" smtClean="0">
                          <a:ln>
                            <a:noFill/>
                          </a:ln>
                          <a:solidFill>
                            <a:schemeClr val="tx1"/>
                          </a:solidFill>
                          <a:effectLst/>
                          <a:latin typeface="Arial" charset="0"/>
                        </a:rPr>
                        <a:t> Learning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1" i="0" u="none" strike="noStrike" cap="none" normalizeH="0" baseline="0" dirty="0" smtClean="0">
                          <a:ln>
                            <a:noFill/>
                          </a:ln>
                          <a:solidFill>
                            <a:schemeClr val="tx1"/>
                          </a:solidFill>
                          <a:effectLst/>
                          <a:latin typeface="Arial" charset="0"/>
                        </a:rPr>
                        <a:t>Assessment </a:t>
                      </a:r>
                      <a:r>
                        <a:rPr kumimoji="0" lang="en-GB" sz="2800" b="1" i="0" u="none" strike="noStrike" cap="none" normalizeH="0" baseline="0" dirty="0" smtClean="0">
                          <a:ln>
                            <a:noFill/>
                          </a:ln>
                          <a:solidFill>
                            <a:srgbClr val="CC0000"/>
                          </a:solidFill>
                          <a:effectLst/>
                          <a:latin typeface="Arial" charset="0"/>
                        </a:rPr>
                        <a:t>FOR</a:t>
                      </a:r>
                      <a:r>
                        <a:rPr kumimoji="0" lang="en-GB" sz="2800" b="1" i="0" u="none" strike="noStrike" cap="none" normalizeH="0" baseline="0" dirty="0" smtClean="0">
                          <a:ln>
                            <a:noFill/>
                          </a:ln>
                          <a:solidFill>
                            <a:schemeClr val="tx1"/>
                          </a:solidFill>
                          <a:effectLst/>
                          <a:latin typeface="Arial" charset="0"/>
                        </a:rPr>
                        <a:t> Learning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Happens after learning takes place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An integral part of learning process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Information is gathered by teacher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Information is shared with learner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Information is usually transferred into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Information is available on quality of learning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Comparison with performance of others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Comparison with aims and objectives is important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smtClean="0">
                          <a:ln>
                            <a:noFill/>
                          </a:ln>
                          <a:solidFill>
                            <a:schemeClr val="tx1"/>
                          </a:solidFill>
                          <a:effectLst/>
                          <a:latin typeface="Arial" charset="0"/>
                        </a:rPr>
                        <a:t>Looks back on past learning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smtClean="0">
                          <a:ln>
                            <a:noFill/>
                          </a:ln>
                          <a:solidFill>
                            <a:schemeClr val="tx1"/>
                          </a:solidFill>
                          <a:effectLst/>
                          <a:latin typeface="Arial" charset="0"/>
                        </a:rPr>
                        <a:t>Looks forward to the next stage of learning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1188992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Continuous Assessment</a:t>
            </a:r>
            <a:endParaRPr lang="en-GB" dirty="0"/>
          </a:p>
        </p:txBody>
      </p:sp>
      <p:sp>
        <p:nvSpPr>
          <p:cNvPr id="3" name="Content Placeholder 2"/>
          <p:cNvSpPr>
            <a:spLocks noGrp="1"/>
          </p:cNvSpPr>
          <p:nvPr>
            <p:ph idx="1"/>
          </p:nvPr>
        </p:nvSpPr>
        <p:spPr/>
        <p:txBody>
          <a:bodyPr>
            <a:normAutofit/>
          </a:bodyPr>
          <a:lstStyle/>
          <a:p>
            <a:r>
              <a:rPr lang="en-US" sz="4000" dirty="0" smtClean="0"/>
              <a:t>Continuous assessment </a:t>
            </a:r>
            <a:r>
              <a:rPr lang="en-GB" sz="4000" dirty="0" smtClean="0"/>
              <a:t>consist </a:t>
            </a:r>
            <a:r>
              <a:rPr lang="en-GB" sz="4000" dirty="0"/>
              <a:t>of questioning, observation, and the organization of small tasks that show whether your learners are learning or not... We do daily assessments in order to understand </a:t>
            </a:r>
            <a:r>
              <a:rPr lang="en-GB" sz="4000" i="1" dirty="0"/>
              <a:t>as we are teaching.’ </a:t>
            </a:r>
            <a:endParaRPr lang="en-GB" sz="4000" dirty="0"/>
          </a:p>
        </p:txBody>
      </p:sp>
    </p:spTree>
    <p:extLst>
      <p:ext uri="{BB962C8B-B14F-4D97-AF65-F5344CB8AC3E}">
        <p14:creationId xmlns:p14="http://schemas.microsoft.com/office/powerpoint/2010/main" val="1668929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title"/>
          </p:nvPr>
        </p:nvSpPr>
        <p:spPr/>
        <p:txBody>
          <a:bodyPr/>
          <a:lstStyle/>
          <a:p>
            <a:pPr eaLnBrk="1" hangingPunct="1"/>
            <a:r>
              <a:rPr lang="en-IE" smtClean="0"/>
              <a:t>Assessment </a:t>
            </a:r>
            <a:r>
              <a:rPr lang="en-IE" sz="4800" u="sng" smtClean="0"/>
              <a:t>AS</a:t>
            </a:r>
            <a:r>
              <a:rPr lang="en-IE" smtClean="0"/>
              <a:t> Learning</a:t>
            </a:r>
            <a:endParaRPr lang="en-US" smtClean="0"/>
          </a:p>
        </p:txBody>
      </p:sp>
      <p:sp>
        <p:nvSpPr>
          <p:cNvPr id="590857" name="Rectangle 9"/>
          <p:cNvSpPr>
            <a:spLocks noGrp="1" noChangeArrowheads="1"/>
          </p:cNvSpPr>
          <p:nvPr>
            <p:ph idx="1"/>
          </p:nvPr>
        </p:nvSpPr>
        <p:spPr/>
        <p:txBody>
          <a:bodyPr/>
          <a:lstStyle/>
          <a:p>
            <a:pPr eaLnBrk="1" hangingPunct="1">
              <a:lnSpc>
                <a:spcPct val="90000"/>
              </a:lnSpc>
              <a:buFontTx/>
              <a:buNone/>
            </a:pPr>
            <a:r>
              <a:rPr lang="en-IE" smtClean="0"/>
              <a:t>Enables students to: </a:t>
            </a:r>
          </a:p>
          <a:p>
            <a:pPr eaLnBrk="1" hangingPunct="1">
              <a:lnSpc>
                <a:spcPct val="90000"/>
              </a:lnSpc>
            </a:pPr>
            <a:endParaRPr lang="en-IE" smtClean="0"/>
          </a:p>
          <a:p>
            <a:pPr eaLnBrk="1" hangingPunct="1">
              <a:lnSpc>
                <a:spcPct val="90000"/>
              </a:lnSpc>
            </a:pPr>
            <a:r>
              <a:rPr lang="en-IE" smtClean="0"/>
              <a:t>Identify and reflect on elements of their own learning</a:t>
            </a:r>
          </a:p>
          <a:p>
            <a:pPr eaLnBrk="1" hangingPunct="1">
              <a:lnSpc>
                <a:spcPct val="90000"/>
              </a:lnSpc>
            </a:pPr>
            <a:endParaRPr lang="en-IE" smtClean="0"/>
          </a:p>
          <a:p>
            <a:pPr eaLnBrk="1" hangingPunct="1">
              <a:lnSpc>
                <a:spcPct val="90000"/>
              </a:lnSpc>
            </a:pPr>
            <a:r>
              <a:rPr lang="en-IE" smtClean="0"/>
              <a:t>Set their own learning targets</a:t>
            </a:r>
          </a:p>
          <a:p>
            <a:pPr eaLnBrk="1" hangingPunct="1">
              <a:lnSpc>
                <a:spcPct val="90000"/>
              </a:lnSpc>
            </a:pPr>
            <a:endParaRPr lang="en-IE" smtClean="0"/>
          </a:p>
          <a:p>
            <a:pPr eaLnBrk="1" hangingPunct="1">
              <a:lnSpc>
                <a:spcPct val="90000"/>
              </a:lnSpc>
            </a:pPr>
            <a:r>
              <a:rPr lang="en-IE" smtClean="0"/>
              <a:t>Practice self and peer assessment.</a:t>
            </a:r>
            <a:endParaRPr lang="en-US" smtClean="0"/>
          </a:p>
        </p:txBody>
      </p:sp>
      <p:sp>
        <p:nvSpPr>
          <p:cNvPr id="2662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bg1"/>
                </a:solidFill>
                <a:latin typeface="Arial" charset="0"/>
              </a:defRPr>
            </a:lvl1pPr>
            <a:lvl2pPr marL="742950" indent="-285750" eaLnBrk="0" hangingPunct="0">
              <a:defRPr sz="2800">
                <a:solidFill>
                  <a:schemeClr val="bg1"/>
                </a:solidFill>
                <a:latin typeface="Arial" charset="0"/>
              </a:defRPr>
            </a:lvl2pPr>
            <a:lvl3pPr marL="1143000" indent="-228600" eaLnBrk="0" hangingPunct="0">
              <a:defRPr sz="2800">
                <a:solidFill>
                  <a:schemeClr val="bg1"/>
                </a:solidFill>
                <a:latin typeface="Arial" charset="0"/>
              </a:defRPr>
            </a:lvl3pPr>
            <a:lvl4pPr marL="1600200" indent="-228600" eaLnBrk="0" hangingPunct="0">
              <a:defRPr sz="2800">
                <a:solidFill>
                  <a:schemeClr val="bg1"/>
                </a:solidFill>
                <a:latin typeface="Arial" charset="0"/>
              </a:defRPr>
            </a:lvl4pPr>
            <a:lvl5pPr marL="2057400" indent="-228600" eaLnBrk="0" hangingPunct="0">
              <a:defRPr sz="2800">
                <a:solidFill>
                  <a:schemeClr val="bg1"/>
                </a:solidFill>
                <a:latin typeface="Arial" charset="0"/>
              </a:defRPr>
            </a:lvl5pPr>
            <a:lvl6pPr marL="2514600" indent="-228600" algn="ctr" eaLnBrk="0" fontAlgn="base" hangingPunct="0">
              <a:spcBef>
                <a:spcPct val="0"/>
              </a:spcBef>
              <a:spcAft>
                <a:spcPct val="0"/>
              </a:spcAft>
              <a:defRPr sz="2800">
                <a:solidFill>
                  <a:schemeClr val="bg1"/>
                </a:solidFill>
                <a:latin typeface="Arial" charset="0"/>
              </a:defRPr>
            </a:lvl6pPr>
            <a:lvl7pPr marL="2971800" indent="-228600" algn="ctr" eaLnBrk="0" fontAlgn="base" hangingPunct="0">
              <a:spcBef>
                <a:spcPct val="0"/>
              </a:spcBef>
              <a:spcAft>
                <a:spcPct val="0"/>
              </a:spcAft>
              <a:defRPr sz="2800">
                <a:solidFill>
                  <a:schemeClr val="bg1"/>
                </a:solidFill>
                <a:latin typeface="Arial" charset="0"/>
              </a:defRPr>
            </a:lvl7pPr>
            <a:lvl8pPr marL="3429000" indent="-228600" algn="ctr" eaLnBrk="0" fontAlgn="base" hangingPunct="0">
              <a:spcBef>
                <a:spcPct val="0"/>
              </a:spcBef>
              <a:spcAft>
                <a:spcPct val="0"/>
              </a:spcAft>
              <a:defRPr sz="2800">
                <a:solidFill>
                  <a:schemeClr val="bg1"/>
                </a:solidFill>
                <a:latin typeface="Arial" charset="0"/>
              </a:defRPr>
            </a:lvl8pPr>
            <a:lvl9pPr marL="3886200" indent="-228600" algn="ctr" eaLnBrk="0" fontAlgn="base" hangingPunct="0">
              <a:spcBef>
                <a:spcPct val="0"/>
              </a:spcBef>
              <a:spcAft>
                <a:spcPct val="0"/>
              </a:spcAft>
              <a:defRPr sz="2800">
                <a:solidFill>
                  <a:schemeClr val="bg1"/>
                </a:solidFill>
                <a:latin typeface="Arial" charset="0"/>
              </a:defRPr>
            </a:lvl9pPr>
          </a:lstStyle>
          <a:p>
            <a:pPr eaLnBrk="1" hangingPunct="1"/>
            <a:fld id="{18256597-56E3-4276-898B-C840CAA28578}" type="slidenum">
              <a:rPr lang="en-GB" sz="1400" smtClean="0"/>
              <a:pPr eaLnBrk="1" hangingPunct="1"/>
              <a:t>20</a:t>
            </a:fld>
            <a:endParaRPr lang="en-GB" sz="1400" smtClean="0"/>
          </a:p>
        </p:txBody>
      </p:sp>
    </p:spTree>
    <p:extLst>
      <p:ext uri="{BB962C8B-B14F-4D97-AF65-F5344CB8AC3E}">
        <p14:creationId xmlns:p14="http://schemas.microsoft.com/office/powerpoint/2010/main" val="2673787975"/>
      </p:ext>
    </p:extLst>
  </p:cSld>
  <p:clrMapOvr>
    <a:masterClrMapping/>
  </p:clrMapOvr>
  <p:transition spd="med">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mph" presetSubtype="4" nodeType="clickEffect">
                                  <p:stCondLst>
                                    <p:cond delay="0"/>
                                  </p:stCondLst>
                                  <p:childTnLst>
                                    <p:set>
                                      <p:cBhvr override="childStyle">
                                        <p:cTn id="6" dur="indefinite"/>
                                        <p:tgtEl>
                                          <p:spTgt spid="590857">
                                            <p:txEl>
                                              <p:pRg st="0" end="0"/>
                                            </p:txEl>
                                          </p:spTgt>
                                        </p:tgtEl>
                                        <p:attrNameLst>
                                          <p:attrName>style.fontStyle</p:attrName>
                                        </p:attrNameLst>
                                      </p:cBhvr>
                                      <p:to>
                                        <p:strVal val="normal"/>
                                      </p:to>
                                    </p:set>
                                    <p:set>
                                      <p:cBhvr override="childStyle">
                                        <p:cTn id="7" dur="indefinite"/>
                                        <p:tgtEl>
                                          <p:spTgt spid="590857">
                                            <p:txEl>
                                              <p:pRg st="0" end="0"/>
                                            </p:txEl>
                                          </p:spTgt>
                                        </p:tgtEl>
                                        <p:attrNameLst>
                                          <p:attrName>style.fontWeight</p:attrName>
                                        </p:attrNameLst>
                                      </p:cBhvr>
                                      <p:to>
                                        <p:strVal val="normal"/>
                                      </p:to>
                                    </p:set>
                                    <p:set>
                                      <p:cBhvr override="childStyle">
                                        <p:cTn id="8" dur="indefinite"/>
                                        <p:tgtEl>
                                          <p:spTgt spid="590857">
                                            <p:txEl>
                                              <p:pRg st="0" end="0"/>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Functions of Continuous Assessment</a:t>
            </a:r>
            <a:endParaRPr lang="en-GB" b="1" dirty="0"/>
          </a:p>
        </p:txBody>
      </p:sp>
      <p:sp>
        <p:nvSpPr>
          <p:cNvPr id="3" name="Content Placeholder 2"/>
          <p:cNvSpPr>
            <a:spLocks noGrp="1"/>
          </p:cNvSpPr>
          <p:nvPr>
            <p:ph idx="1"/>
          </p:nvPr>
        </p:nvSpPr>
        <p:spPr>
          <a:xfrm>
            <a:off x="457200" y="1600200"/>
            <a:ext cx="8229600" cy="4925144"/>
          </a:xfrm>
        </p:spPr>
        <p:txBody>
          <a:bodyPr>
            <a:normAutofit/>
          </a:bodyPr>
          <a:lstStyle/>
          <a:p>
            <a:r>
              <a:rPr lang="en-GB" sz="4000" dirty="0" smtClean="0"/>
              <a:t>Diagnosis, </a:t>
            </a:r>
          </a:p>
          <a:p>
            <a:r>
              <a:rPr lang="en-GB" sz="4000" dirty="0" smtClean="0"/>
              <a:t>Guidance, </a:t>
            </a:r>
          </a:p>
          <a:p>
            <a:r>
              <a:rPr lang="en-GB" sz="4000" dirty="0" smtClean="0"/>
              <a:t>Evaluation, </a:t>
            </a:r>
          </a:p>
          <a:p>
            <a:r>
              <a:rPr lang="en-GB" sz="4000" dirty="0" smtClean="0"/>
              <a:t>Grading’</a:t>
            </a:r>
          </a:p>
          <a:p>
            <a:r>
              <a:rPr lang="en-GB" sz="4000" dirty="0" smtClean="0"/>
              <a:t>Prediction, And</a:t>
            </a:r>
          </a:p>
          <a:p>
            <a:r>
              <a:rPr lang="en-GB" sz="4000" dirty="0" smtClean="0"/>
              <a:t>Selection, </a:t>
            </a:r>
            <a:endParaRPr lang="en-GB" sz="4000" dirty="0"/>
          </a:p>
        </p:txBody>
      </p:sp>
    </p:spTree>
    <p:extLst>
      <p:ext uri="{BB962C8B-B14F-4D97-AF65-F5344CB8AC3E}">
        <p14:creationId xmlns:p14="http://schemas.microsoft.com/office/powerpoint/2010/main" val="2704078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964488" cy="778098"/>
          </a:xfrm>
        </p:spPr>
        <p:txBody>
          <a:bodyPr>
            <a:normAutofit fontScale="90000"/>
          </a:bodyPr>
          <a:lstStyle/>
          <a:p>
            <a:r>
              <a:rPr lang="en-GB" dirty="0"/>
              <a:t>Core principles of continuous assessment</a:t>
            </a:r>
          </a:p>
        </p:txBody>
      </p:sp>
      <p:sp>
        <p:nvSpPr>
          <p:cNvPr id="3" name="Content Placeholder 2"/>
          <p:cNvSpPr>
            <a:spLocks noGrp="1"/>
          </p:cNvSpPr>
          <p:nvPr>
            <p:ph idx="1"/>
          </p:nvPr>
        </p:nvSpPr>
        <p:spPr>
          <a:xfrm>
            <a:off x="179512" y="980728"/>
            <a:ext cx="8784976" cy="5760640"/>
          </a:xfrm>
        </p:spPr>
        <p:txBody>
          <a:bodyPr>
            <a:normAutofit fontScale="92500" lnSpcReduction="20000"/>
          </a:bodyPr>
          <a:lstStyle/>
          <a:p>
            <a:endParaRPr lang="en-GB" dirty="0"/>
          </a:p>
          <a:p>
            <a:pPr marL="0" indent="0">
              <a:buNone/>
            </a:pPr>
            <a:r>
              <a:rPr lang="en-GB" sz="4000" dirty="0"/>
              <a:t>1. </a:t>
            </a:r>
            <a:r>
              <a:rPr lang="en-GB" sz="4000" b="1" dirty="0"/>
              <a:t>Fit to purpose. </a:t>
            </a:r>
            <a:r>
              <a:rPr lang="en-GB" sz="4000" dirty="0"/>
              <a:t>To begin, as Gardner et al., (2008, p. 16) assert, all continuous assessment must ‘include explicit processes to ensure that information is valid and is as reliable as necessary for its purpose.’ Indeed, there may be many purposes for assessment in the classroom, illustrated by the notions of summative and formative assessment, of assessment as, for, and of learning, of monitoring, of feedback and remediation, and more. </a:t>
            </a:r>
          </a:p>
        </p:txBody>
      </p:sp>
    </p:spTree>
    <p:extLst>
      <p:ext uri="{BB962C8B-B14F-4D97-AF65-F5344CB8AC3E}">
        <p14:creationId xmlns:p14="http://schemas.microsoft.com/office/powerpoint/2010/main" val="384309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2. </a:t>
            </a:r>
            <a:r>
              <a:rPr lang="en-GB" b="1" dirty="0"/>
              <a:t>Improve classroom teaching and learning. </a:t>
            </a:r>
            <a:r>
              <a:rPr lang="en-GB" dirty="0"/>
              <a:t>Narrowing the focus on ‘purpose, continuous assessment should serve especially to strengthen teaching and learning. While this may imply most directly what happens in the classroom, it also vitally generates information to guide the policies, plans, technical and material inputs, and other systemic factors which influence the nature and efficacy of classroom and school practice. </a:t>
            </a:r>
          </a:p>
        </p:txBody>
      </p:sp>
    </p:spTree>
    <p:extLst>
      <p:ext uri="{BB962C8B-B14F-4D97-AF65-F5344CB8AC3E}">
        <p14:creationId xmlns:p14="http://schemas.microsoft.com/office/powerpoint/2010/main" val="120002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850106"/>
          </a:xfrm>
        </p:spPr>
        <p:txBody>
          <a:bodyPr>
            <a:normAutofit fontScale="90000"/>
          </a:bodyPr>
          <a:lstStyle/>
          <a:p>
            <a:r>
              <a:rPr lang="en-GB" dirty="0" smtClean="0"/>
              <a:t>Core principles of continuous assessment</a:t>
            </a:r>
            <a:endParaRPr lang="en-GB" dirty="0"/>
          </a:p>
        </p:txBody>
      </p:sp>
      <p:sp>
        <p:nvSpPr>
          <p:cNvPr id="3" name="Content Placeholder 2"/>
          <p:cNvSpPr>
            <a:spLocks noGrp="1"/>
          </p:cNvSpPr>
          <p:nvPr>
            <p:ph idx="1"/>
          </p:nvPr>
        </p:nvSpPr>
        <p:spPr>
          <a:xfrm>
            <a:off x="72008" y="1124744"/>
            <a:ext cx="8892480" cy="5544616"/>
          </a:xfrm>
        </p:spPr>
        <p:txBody>
          <a:bodyPr>
            <a:normAutofit/>
          </a:bodyPr>
          <a:lstStyle/>
          <a:p>
            <a:pPr marL="0" indent="0">
              <a:buNone/>
            </a:pPr>
            <a:r>
              <a:rPr lang="en-GB" sz="4000" dirty="0" smtClean="0"/>
              <a:t>3. </a:t>
            </a:r>
            <a:r>
              <a:rPr lang="en-GB" sz="4000" b="1" dirty="0" smtClean="0"/>
              <a:t>Engage students fully and purposefully in their learning. </a:t>
            </a:r>
            <a:r>
              <a:rPr lang="en-GB" sz="4000" dirty="0" smtClean="0"/>
              <a:t>Delving deeper into the learning dimension, continuous assessment should focus on the student, featuring particularly the aspects of feedback and tailored guidance, or remediation. </a:t>
            </a:r>
          </a:p>
        </p:txBody>
      </p:sp>
    </p:spTree>
    <p:extLst>
      <p:ext uri="{BB962C8B-B14F-4D97-AF65-F5344CB8AC3E}">
        <p14:creationId xmlns:p14="http://schemas.microsoft.com/office/powerpoint/2010/main" val="2514164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928992" cy="850106"/>
          </a:xfrm>
        </p:spPr>
        <p:txBody>
          <a:bodyPr>
            <a:normAutofit fontScale="90000"/>
          </a:bodyPr>
          <a:lstStyle/>
          <a:p>
            <a:r>
              <a:rPr lang="en-GB" dirty="0" smtClean="0"/>
              <a:t>Core principles of continuous assessment</a:t>
            </a:r>
            <a:endParaRPr lang="en-GB" dirty="0"/>
          </a:p>
        </p:txBody>
      </p:sp>
      <p:sp>
        <p:nvSpPr>
          <p:cNvPr id="3" name="Content Placeholder 2"/>
          <p:cNvSpPr>
            <a:spLocks noGrp="1"/>
          </p:cNvSpPr>
          <p:nvPr>
            <p:ph idx="1"/>
          </p:nvPr>
        </p:nvSpPr>
        <p:spPr>
          <a:xfrm>
            <a:off x="72008" y="1124744"/>
            <a:ext cx="8892480" cy="5544616"/>
          </a:xfrm>
        </p:spPr>
        <p:txBody>
          <a:bodyPr>
            <a:normAutofit/>
          </a:bodyPr>
          <a:lstStyle/>
          <a:p>
            <a:pPr marL="0" indent="0">
              <a:buNone/>
            </a:pPr>
            <a:r>
              <a:rPr lang="en-GB" sz="3600" dirty="0" smtClean="0"/>
              <a:t>4. </a:t>
            </a:r>
            <a:r>
              <a:rPr lang="en-GB" sz="3600" b="1" dirty="0" smtClean="0"/>
              <a:t>Influence factors beyond education. </a:t>
            </a:r>
            <a:r>
              <a:rPr lang="en-GB" sz="3600" dirty="0" smtClean="0"/>
              <a:t>Continuous assessment can, and indeed must, also have positive impacts on factors beyond the classroom, and even beyond the education system, which also effect a strong influence on the quality and equity of learning. These may include aspects of a family-based, community-based, socio-cultural, environmental, economic or other nature. </a:t>
            </a:r>
          </a:p>
          <a:p>
            <a:endParaRPr lang="en-GB" dirty="0"/>
          </a:p>
        </p:txBody>
      </p:sp>
    </p:spTree>
    <p:extLst>
      <p:ext uri="{BB962C8B-B14F-4D97-AF65-F5344CB8AC3E}">
        <p14:creationId xmlns:p14="http://schemas.microsoft.com/office/powerpoint/2010/main" val="542107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784976" cy="864096"/>
          </a:xfrm>
        </p:spPr>
        <p:txBody>
          <a:bodyPr>
            <a:normAutofit fontScale="90000"/>
          </a:bodyPr>
          <a:lstStyle/>
          <a:p>
            <a:r>
              <a:rPr lang="en-GB" dirty="0" smtClean="0"/>
              <a:t>Core Features of Continuous Assessment </a:t>
            </a:r>
            <a:endParaRPr lang="en-GB" dirty="0"/>
          </a:p>
        </p:txBody>
      </p:sp>
      <p:sp>
        <p:nvSpPr>
          <p:cNvPr id="3" name="Content Placeholder 2"/>
          <p:cNvSpPr>
            <a:spLocks noGrp="1"/>
          </p:cNvSpPr>
          <p:nvPr>
            <p:ph idx="1"/>
          </p:nvPr>
        </p:nvSpPr>
        <p:spPr>
          <a:xfrm>
            <a:off x="107504" y="836712"/>
            <a:ext cx="8964488" cy="5832648"/>
          </a:xfrm>
        </p:spPr>
        <p:txBody>
          <a:bodyPr>
            <a:noAutofit/>
          </a:bodyPr>
          <a:lstStyle/>
          <a:p>
            <a:pPr>
              <a:spcBef>
                <a:spcPts val="0"/>
              </a:spcBef>
            </a:pPr>
            <a:r>
              <a:rPr lang="en-GB" sz="3600" dirty="0" smtClean="0"/>
              <a:t>It </a:t>
            </a:r>
            <a:r>
              <a:rPr lang="en-GB" sz="3600" dirty="0"/>
              <a:t>is </a:t>
            </a:r>
            <a:r>
              <a:rPr lang="en-GB" sz="3600" i="1" dirty="0"/>
              <a:t>classroom-based</a:t>
            </a:r>
            <a:r>
              <a:rPr lang="en-GB" sz="3600" dirty="0"/>
              <a:t>; </a:t>
            </a:r>
          </a:p>
          <a:p>
            <a:pPr>
              <a:spcBef>
                <a:spcPts val="0"/>
              </a:spcBef>
            </a:pPr>
            <a:r>
              <a:rPr lang="en-GB" sz="3600" dirty="0" smtClean="0"/>
              <a:t>It </a:t>
            </a:r>
            <a:r>
              <a:rPr lang="en-GB" sz="3600" dirty="0"/>
              <a:t>is </a:t>
            </a:r>
            <a:r>
              <a:rPr lang="en-GB" sz="3600" i="1" dirty="0"/>
              <a:t>flexible</a:t>
            </a:r>
            <a:r>
              <a:rPr lang="en-GB" sz="3600" dirty="0"/>
              <a:t>, allowing for (and even demanding) a wide variety of strategies and parameters (e.g., timing, duration, location, etc.) to measure different aspects of learning; </a:t>
            </a:r>
          </a:p>
          <a:p>
            <a:pPr>
              <a:spcBef>
                <a:spcPts val="0"/>
              </a:spcBef>
            </a:pPr>
            <a:r>
              <a:rPr lang="en-GB" sz="3600" dirty="0" smtClean="0"/>
              <a:t>It </a:t>
            </a:r>
            <a:r>
              <a:rPr lang="en-GB" sz="3600" dirty="0"/>
              <a:t>can be as </a:t>
            </a:r>
            <a:r>
              <a:rPr lang="en-GB" sz="3600" i="1" dirty="0"/>
              <a:t>narrow </a:t>
            </a:r>
            <a:r>
              <a:rPr lang="en-GB" sz="3600" dirty="0"/>
              <a:t>and specific or as </a:t>
            </a:r>
            <a:r>
              <a:rPr lang="en-GB" sz="3600" i="1" dirty="0"/>
              <a:t>broad </a:t>
            </a:r>
            <a:r>
              <a:rPr lang="en-GB" sz="3600" dirty="0"/>
              <a:t>and general as useful to indicate whatever learning the teacher and/or the student(s) wish to appraise; </a:t>
            </a:r>
          </a:p>
        </p:txBody>
      </p:sp>
    </p:spTree>
    <p:extLst>
      <p:ext uri="{BB962C8B-B14F-4D97-AF65-F5344CB8AC3E}">
        <p14:creationId xmlns:p14="http://schemas.microsoft.com/office/powerpoint/2010/main" val="3968402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sz="4000" dirty="0"/>
              <a:t>It can be </a:t>
            </a:r>
            <a:r>
              <a:rPr lang="en-GB" sz="4000" i="1" dirty="0"/>
              <a:t>teacher-driven </a:t>
            </a:r>
            <a:r>
              <a:rPr lang="en-GB" sz="4000" dirty="0"/>
              <a:t>and also </a:t>
            </a:r>
            <a:r>
              <a:rPr lang="en-GB" sz="4000" i="1" dirty="0"/>
              <a:t>student-driven</a:t>
            </a:r>
            <a:r>
              <a:rPr lang="en-GB" sz="4000" dirty="0"/>
              <a:t>, seeking to measure one’s own level of comprehension and mastery as well as that of one’s peers; </a:t>
            </a:r>
            <a:endParaRPr lang="ur-PK" sz="4000" dirty="0" smtClean="0"/>
          </a:p>
          <a:p>
            <a:r>
              <a:rPr lang="en-GB" sz="4000" dirty="0"/>
              <a:t>assure one’s own level of comprehension and mastery as well as that of one’s peers; </a:t>
            </a:r>
          </a:p>
          <a:p>
            <a:endParaRPr lang="en-GB" dirty="0"/>
          </a:p>
        </p:txBody>
      </p:sp>
    </p:spTree>
    <p:extLst>
      <p:ext uri="{BB962C8B-B14F-4D97-AF65-F5344CB8AC3E}">
        <p14:creationId xmlns:p14="http://schemas.microsoft.com/office/powerpoint/2010/main" val="964407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1167</Words>
  <Application>Microsoft Office PowerPoint</Application>
  <PresentationFormat>On-screen Show (4:3)</PresentationFormat>
  <Paragraphs>108</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Continuous Assessment</vt:lpstr>
      <vt:lpstr>Continuous Assessment</vt:lpstr>
      <vt:lpstr>Functions of Continuous Assessment</vt:lpstr>
      <vt:lpstr>Core principles of continuous assessment</vt:lpstr>
      <vt:lpstr>PowerPoint Presentation</vt:lpstr>
      <vt:lpstr>Core principles of continuous assessment</vt:lpstr>
      <vt:lpstr>Core principles of continuous assessment</vt:lpstr>
      <vt:lpstr>Core Features of Continuous Assessment </vt:lpstr>
      <vt:lpstr>PowerPoint Presentation</vt:lpstr>
      <vt:lpstr>Core Features of Continuous Assessment </vt:lpstr>
      <vt:lpstr>Core Features of Continuous Assessment </vt:lpstr>
      <vt:lpstr>PowerPoint Presentation</vt:lpstr>
      <vt:lpstr>Influence of Continuous Assessment</vt:lpstr>
      <vt:lpstr>Assessment for Learning &amp; Assessment of Learning</vt:lpstr>
      <vt:lpstr>Assessment FOR learning</vt:lpstr>
      <vt:lpstr>Formative Assessment</vt:lpstr>
      <vt:lpstr>Assessment OF Learning</vt:lpstr>
      <vt:lpstr>Summative Assessment</vt:lpstr>
      <vt:lpstr>PowerPoint Presentation</vt:lpstr>
      <vt:lpstr>Assessment AS Learning</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MAMALIK</dc:creator>
  <cp:lastModifiedBy>DrMushtaq</cp:lastModifiedBy>
  <cp:revision>9</cp:revision>
  <dcterms:created xsi:type="dcterms:W3CDTF">2020-03-20T14:13:01Z</dcterms:created>
  <dcterms:modified xsi:type="dcterms:W3CDTF">2020-04-20T21:07:53Z</dcterms:modified>
</cp:coreProperties>
</file>