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86" r:id="rId14"/>
    <p:sldId id="269" r:id="rId15"/>
    <p:sldId id="270" r:id="rId16"/>
    <p:sldId id="271" r:id="rId17"/>
    <p:sldId id="272" r:id="rId18"/>
    <p:sldId id="273" r:id="rId19"/>
    <p:sldId id="277" r:id="rId20"/>
    <p:sldId id="288" r:id="rId21"/>
    <p:sldId id="274" r:id="rId22"/>
    <p:sldId id="275" r:id="rId23"/>
    <p:sldId id="276" r:id="rId24"/>
    <p:sldId id="278" r:id="rId25"/>
    <p:sldId id="287" r:id="rId26"/>
    <p:sldId id="279" r:id="rId27"/>
    <p:sldId id="280" r:id="rId28"/>
    <p:sldId id="282" r:id="rId29"/>
    <p:sldId id="283" r:id="rId30"/>
    <p:sldId id="284" r:id="rId31"/>
    <p:sldId id="281" r:id="rId32"/>
    <p:sldId id="285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644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5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BB67B-32C4-439D-B079-7B6AC1C8FF65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69B54-36CE-4075-8A8D-3CC6388A7D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69B54-36CE-4075-8A8D-3CC6388A7D2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8062912" cy="1470025"/>
          </a:xfrm>
        </p:spPr>
        <p:txBody>
          <a:bodyPr>
            <a:normAutofit/>
          </a:bodyPr>
          <a:lstStyle/>
          <a:p>
            <a:r>
              <a:rPr lang="en-US" sz="6600" dirty="0" smtClean="0"/>
              <a:t>BIRTH ASPHYXIA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C:\Users\Ahmad\Desktop\asphyxia-neonatorum-3-72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2286000"/>
            <a:ext cx="6934200" cy="3562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Alternation in cerebral changes accompanies these changes and include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An initial increase in cerebral blood flow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Loss of vascular </a:t>
            </a:r>
            <a:r>
              <a:rPr lang="en-US" sz="2800" dirty="0" err="1" smtClean="0"/>
              <a:t>autoregulation</a:t>
            </a: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err="1" smtClean="0"/>
              <a:t>Reducyion</a:t>
            </a:r>
            <a:r>
              <a:rPr lang="en-US" sz="2800" dirty="0" smtClean="0"/>
              <a:t> in cardiac output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Hypotension and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Reduction in cerebral blood flow</a:t>
            </a:r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pathological changes observed in the brain reflects the combined effect  of metabolic derangements that are </a:t>
            </a:r>
            <a:r>
              <a:rPr lang="en-US" dirty="0" err="1" smtClean="0"/>
              <a:t>occuring</a:t>
            </a:r>
            <a:r>
              <a:rPr lang="en-US" dirty="0" smtClean="0"/>
              <a:t> in the context of cerebral </a:t>
            </a:r>
            <a:r>
              <a:rPr lang="en-US" dirty="0" err="1" smtClean="0"/>
              <a:t>hypoperfusion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Circulatory changes play a major role in the production of </a:t>
            </a:r>
            <a:r>
              <a:rPr lang="en-US" dirty="0" err="1" smtClean="0"/>
              <a:t>para-sagttal</a:t>
            </a:r>
            <a:r>
              <a:rPr lang="en-US" dirty="0" smtClean="0"/>
              <a:t> cerebral injury and </a:t>
            </a:r>
            <a:r>
              <a:rPr lang="en-US" dirty="0" err="1" smtClean="0"/>
              <a:t>pereventricular</a:t>
            </a:r>
            <a:r>
              <a:rPr lang="en-US" dirty="0" smtClean="0"/>
              <a:t> </a:t>
            </a:r>
            <a:r>
              <a:rPr lang="en-US" dirty="0" err="1" smtClean="0"/>
              <a:t>leukomalacia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 term infants show cortical necrosis and </a:t>
            </a:r>
            <a:r>
              <a:rPr lang="en-US" dirty="0" err="1" smtClean="0"/>
              <a:t>parasagttal</a:t>
            </a:r>
            <a:r>
              <a:rPr lang="en-US" dirty="0" smtClean="0"/>
              <a:t> ischemic injury which result in focal or multifocal cortical infarcts that produce focal seizures and </a:t>
            </a:r>
            <a:r>
              <a:rPr lang="en-US" dirty="0" err="1" smtClean="0"/>
              <a:t>hemiplegia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Preterm infants demonstrate </a:t>
            </a:r>
            <a:r>
              <a:rPr lang="en-US" dirty="0" err="1" smtClean="0"/>
              <a:t>periventricular</a:t>
            </a:r>
            <a:r>
              <a:rPr lang="en-US" dirty="0" smtClean="0"/>
              <a:t> </a:t>
            </a:r>
            <a:r>
              <a:rPr lang="en-US" dirty="0" err="1" smtClean="0"/>
              <a:t>leukomalacia</a:t>
            </a:r>
            <a:r>
              <a:rPr lang="en-US" dirty="0" smtClean="0"/>
              <a:t> later spastic </a:t>
            </a:r>
            <a:r>
              <a:rPr lang="en-US" dirty="0" err="1" smtClean="0"/>
              <a:t>diplegia,basal</a:t>
            </a:r>
            <a:r>
              <a:rPr lang="en-US" dirty="0" smtClean="0"/>
              <a:t> ganglia damage and IVH.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untitle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457200"/>
            <a:ext cx="8610600" cy="609600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Effects/complications of </a:t>
            </a:r>
            <a:r>
              <a:rPr lang="en-US" dirty="0" err="1" smtClean="0"/>
              <a:t>Asphxia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500" dirty="0" smtClean="0"/>
              <a:t>CNS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Hypoxic ischemic </a:t>
            </a:r>
            <a:r>
              <a:rPr lang="en-US" sz="2800" dirty="0" err="1" smtClean="0"/>
              <a:t>encephlopathy</a:t>
            </a:r>
            <a:endParaRPr lang="en-US" sz="2800" dirty="0" smtClean="0"/>
          </a:p>
          <a:p>
            <a:endParaRPr lang="en-US" sz="3500" dirty="0" smtClean="0"/>
          </a:p>
          <a:p>
            <a:r>
              <a:rPr lang="en-US" sz="3500" dirty="0" smtClean="0"/>
              <a:t>Renal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Acute tubular necrosis</a:t>
            </a:r>
          </a:p>
          <a:p>
            <a:pPr>
              <a:buNone/>
            </a:pPr>
            <a:endParaRPr lang="en-US" sz="32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Respiratory  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Respiratory distress syndrome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err="1" smtClean="0"/>
              <a:t>Meconium</a:t>
            </a:r>
            <a:r>
              <a:rPr lang="en-US" sz="2800" dirty="0" smtClean="0"/>
              <a:t> aspiration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err="1" smtClean="0"/>
              <a:t>Persistant</a:t>
            </a:r>
            <a:r>
              <a:rPr lang="en-US" sz="2800" dirty="0" smtClean="0"/>
              <a:t> </a:t>
            </a:r>
            <a:r>
              <a:rPr lang="en-US" sz="2800" dirty="0" err="1" smtClean="0"/>
              <a:t>puulmonary</a:t>
            </a:r>
            <a:r>
              <a:rPr lang="en-US" sz="2800" dirty="0" smtClean="0"/>
              <a:t> </a:t>
            </a:r>
            <a:r>
              <a:rPr lang="en-US" sz="2800" dirty="0" err="1" smtClean="0"/>
              <a:t>hypertertension</a:t>
            </a:r>
            <a:r>
              <a:rPr lang="en-US" sz="28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Apnea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Pulmonary hemorrhage</a:t>
            </a:r>
          </a:p>
          <a:p>
            <a:pPr>
              <a:buNone/>
            </a:pPr>
            <a:endParaRPr lang="en-US" sz="32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CVS</a:t>
            </a:r>
            <a:endParaRPr lang="en-US" sz="2800" dirty="0" smtClean="0"/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Myocardial ischemia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Tricuspid and mitral regurgitation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Cardiac failure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GIT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Necrotizing </a:t>
            </a:r>
            <a:r>
              <a:rPr lang="en-US" sz="2800" dirty="0" err="1" smtClean="0"/>
              <a:t>enterocolitis</a:t>
            </a: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Gastric ulcerations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Perforation of gut</a:t>
            </a:r>
          </a:p>
          <a:p>
            <a:r>
              <a:rPr lang="en-US" sz="3200" dirty="0" smtClean="0"/>
              <a:t>Hematological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DIC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Increased risk of </a:t>
            </a:r>
            <a:r>
              <a:rPr lang="en-US" sz="2800" dirty="0" err="1" smtClean="0"/>
              <a:t>hemrrhagic</a:t>
            </a:r>
            <a:r>
              <a:rPr lang="en-US" sz="2800" dirty="0" smtClean="0"/>
              <a:t> disease of newborn</a:t>
            </a:r>
            <a:endParaRPr lang="en-US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Metabolic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Hypoglycemia rarely hyperglycemia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err="1" smtClean="0"/>
              <a:t>Hpocalcemia</a:t>
            </a: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err="1" smtClean="0"/>
              <a:t>Hypomagnesemia</a:t>
            </a: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Inappropriate secretion of ADH</a:t>
            </a:r>
          </a:p>
          <a:p>
            <a:r>
              <a:rPr lang="en-US" dirty="0" smtClean="0"/>
              <a:t>Hepatic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Shock liver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Raised </a:t>
            </a:r>
            <a:r>
              <a:rPr lang="en-US" sz="2800" dirty="0" err="1" smtClean="0"/>
              <a:t>lfts</a:t>
            </a:r>
            <a:endParaRPr lang="en-US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Hypoxic ischemic encephalopathy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condition of neonatal encephalopathy secondary to hypoxia and acidosis in newborn infant.</a:t>
            </a:r>
          </a:p>
          <a:p>
            <a:r>
              <a:rPr lang="en-US" dirty="0" smtClean="0"/>
              <a:t>It is graded into 3 stages which have prognostic </a:t>
            </a:r>
            <a:r>
              <a:rPr lang="en-US" dirty="0" err="1" smtClean="0"/>
              <a:t>signifance.infant</a:t>
            </a:r>
            <a:r>
              <a:rPr lang="en-US" dirty="0" smtClean="0"/>
              <a:t> may progress from one stage to next over </a:t>
            </a:r>
            <a:r>
              <a:rPr lang="en-US" dirty="0" err="1" smtClean="0"/>
              <a:t>frst</a:t>
            </a:r>
            <a:r>
              <a:rPr lang="en-US" dirty="0" smtClean="0"/>
              <a:t> 24-72 hrs as the effect of hypoxia on various organs become manifest.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Asphyxia means lack of oxygen(hypoxia) due to failure of initiation of breathing.</a:t>
            </a:r>
          </a:p>
          <a:p>
            <a:r>
              <a:rPr lang="en-US" dirty="0" smtClean="0"/>
              <a:t>Hypoxia means arterial oxygen less then normal.</a:t>
            </a:r>
          </a:p>
          <a:p>
            <a:r>
              <a:rPr lang="en-US" dirty="0" smtClean="0"/>
              <a:t>Ischemia means decreased blood flow to cells or organs that is insufficient to maintain their function.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04106"/>
          </a:xfrm>
        </p:spPr>
        <p:txBody>
          <a:bodyPr>
            <a:normAutofit/>
          </a:bodyPr>
          <a:lstStyle/>
          <a:p>
            <a:r>
              <a:rPr lang="en-US" dirty="0" smtClean="0"/>
              <a:t>STAGES OF HIE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304800"/>
          <a:ext cx="8686800" cy="6205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1700"/>
                <a:gridCol w="2171700"/>
                <a:gridCol w="2171700"/>
                <a:gridCol w="2171700"/>
              </a:tblGrid>
              <a:tr h="383192">
                <a:tc>
                  <a:txBody>
                    <a:bodyPr/>
                    <a:lstStyle/>
                    <a:p>
                      <a:r>
                        <a:rPr lang="en-US" dirty="0" smtClean="0"/>
                        <a:t>SIGNS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Stage 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Stage 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Stage III</a:t>
                      </a:r>
                      <a:endParaRPr lang="en-US" dirty="0"/>
                    </a:p>
                  </a:txBody>
                  <a:tcPr/>
                </a:tc>
              </a:tr>
              <a:tr h="670585">
                <a:tc>
                  <a:txBody>
                    <a:bodyPr/>
                    <a:lstStyle/>
                    <a:p>
                      <a:r>
                        <a:rPr lang="en-US" dirty="0" smtClean="0"/>
                        <a:t>Level of consciousness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hyperalert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lethargic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Stuporous,coma</a:t>
                      </a:r>
                      <a:endParaRPr lang="en-US" dirty="0"/>
                    </a:p>
                  </a:txBody>
                  <a:tcPr/>
                </a:tc>
              </a:tr>
              <a:tr h="383192">
                <a:tc>
                  <a:txBody>
                    <a:bodyPr/>
                    <a:lstStyle/>
                    <a:p>
                      <a:r>
                        <a:rPr lang="en-US" dirty="0" smtClean="0"/>
                        <a:t>Muscle tone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Hypotonic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Flaccid</a:t>
                      </a:r>
                      <a:endParaRPr lang="en-US" dirty="0"/>
                    </a:p>
                  </a:txBody>
                  <a:tcPr/>
                </a:tc>
              </a:tr>
              <a:tr h="383192">
                <a:tc>
                  <a:txBody>
                    <a:bodyPr/>
                    <a:lstStyle/>
                    <a:p>
                      <a:r>
                        <a:rPr lang="en-US" dirty="0" smtClean="0"/>
                        <a:t>Posture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Flexion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Decerebrate</a:t>
                      </a:r>
                      <a:endParaRPr lang="en-US" dirty="0"/>
                    </a:p>
                  </a:txBody>
                  <a:tcPr/>
                </a:tc>
              </a:tr>
              <a:tr h="383192">
                <a:tc>
                  <a:txBody>
                    <a:bodyPr/>
                    <a:lstStyle/>
                    <a:p>
                      <a:r>
                        <a:rPr lang="en-US" dirty="0" smtClean="0"/>
                        <a:t>Tendon reflexes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Hyperactive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Hyperactive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Absent</a:t>
                      </a:r>
                      <a:endParaRPr lang="en-US" dirty="0"/>
                    </a:p>
                  </a:txBody>
                  <a:tcPr/>
                </a:tc>
              </a:tr>
              <a:tr h="38319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Myoclonus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Present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Present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Absent</a:t>
                      </a:r>
                      <a:endParaRPr lang="en-US" dirty="0"/>
                    </a:p>
                  </a:txBody>
                  <a:tcPr/>
                </a:tc>
              </a:tr>
              <a:tr h="383192">
                <a:tc>
                  <a:txBody>
                    <a:bodyPr/>
                    <a:lstStyle/>
                    <a:p>
                      <a:r>
                        <a:rPr lang="en-US" dirty="0" smtClean="0"/>
                        <a:t>Moro reflex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Strong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Absent</a:t>
                      </a:r>
                      <a:endParaRPr lang="en-US" dirty="0"/>
                    </a:p>
                  </a:txBody>
                  <a:tcPr/>
                </a:tc>
              </a:tr>
              <a:tr h="587245">
                <a:tc>
                  <a:txBody>
                    <a:bodyPr/>
                    <a:lstStyle/>
                    <a:p>
                      <a:r>
                        <a:rPr lang="en-US" dirty="0" smtClean="0"/>
                        <a:t>Pupils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Mydriasis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Miosis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Unequal,poor</a:t>
                      </a:r>
                      <a:r>
                        <a:rPr lang="en-US" dirty="0" smtClean="0"/>
                        <a:t> light reflex</a:t>
                      </a:r>
                      <a:endParaRPr lang="en-US" dirty="0"/>
                    </a:p>
                  </a:txBody>
                  <a:tcPr/>
                </a:tc>
              </a:tr>
              <a:tr h="383192">
                <a:tc>
                  <a:txBody>
                    <a:bodyPr/>
                    <a:lstStyle/>
                    <a:p>
                      <a:r>
                        <a:rPr lang="en-US" dirty="0" smtClean="0"/>
                        <a:t>Seizures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Decerebrate</a:t>
                      </a:r>
                      <a:endParaRPr lang="en-US" dirty="0"/>
                    </a:p>
                  </a:txBody>
                  <a:tcPr/>
                </a:tc>
              </a:tr>
              <a:tr h="1090599">
                <a:tc>
                  <a:txBody>
                    <a:bodyPr/>
                    <a:lstStyle/>
                    <a:p>
                      <a:r>
                        <a:rPr lang="en-US" dirty="0" smtClean="0"/>
                        <a:t>EEG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 voltage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Burst suppression changing to </a:t>
                      </a:r>
                      <a:r>
                        <a:rPr lang="en-US" dirty="0" err="1" smtClean="0"/>
                        <a:t>isoelectric</a:t>
                      </a:r>
                      <a:r>
                        <a:rPr lang="en-US" dirty="0" smtClean="0"/>
                        <a:t> seizure activity</a:t>
                      </a:r>
                      <a:endParaRPr lang="en-US" dirty="0"/>
                    </a:p>
                  </a:txBody>
                  <a:tcPr/>
                </a:tc>
              </a:tr>
              <a:tr h="383192">
                <a:tc>
                  <a:txBody>
                    <a:bodyPr/>
                    <a:lstStyle/>
                    <a:p>
                      <a:r>
                        <a:rPr lang="en-US" dirty="0" smtClean="0"/>
                        <a:t>Duration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&lt;24 hrs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24hrs to 14 days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Days to week</a:t>
                      </a:r>
                      <a:endParaRPr lang="en-US" dirty="0"/>
                    </a:p>
                  </a:txBody>
                  <a:tcPr/>
                </a:tc>
              </a:tr>
              <a:tr h="605833">
                <a:tc>
                  <a:txBody>
                    <a:bodyPr/>
                    <a:lstStyle/>
                    <a:p>
                      <a:r>
                        <a:rPr lang="en-US" dirty="0" smtClean="0"/>
                        <a:t>Outcome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Good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Variable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Death,severe</a:t>
                      </a:r>
                      <a:r>
                        <a:rPr lang="en-US" dirty="0" smtClean="0"/>
                        <a:t> deficit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sz="3900" dirty="0" smtClean="0"/>
              <a:t>Before birth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Identification of risk factors alert the pediatrician to </a:t>
            </a:r>
            <a:r>
              <a:rPr lang="en-US" dirty="0" err="1" smtClean="0"/>
              <a:t>recieve</a:t>
            </a:r>
            <a:r>
              <a:rPr lang="en-US" dirty="0" smtClean="0"/>
              <a:t> an </a:t>
            </a:r>
            <a:r>
              <a:rPr lang="en-US" dirty="0" err="1" smtClean="0"/>
              <a:t>asphxiated</a:t>
            </a:r>
            <a:r>
              <a:rPr lang="en-US" dirty="0" smtClean="0"/>
              <a:t> baby.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Sign of fetal distress as detected by </a:t>
            </a:r>
            <a:r>
              <a:rPr lang="en-US" dirty="0" err="1" smtClean="0"/>
              <a:t>bradycardia,late</a:t>
            </a:r>
            <a:r>
              <a:rPr lang="en-US" dirty="0" smtClean="0"/>
              <a:t> </a:t>
            </a:r>
            <a:r>
              <a:rPr lang="en-US" dirty="0" err="1" smtClean="0"/>
              <a:t>decelerations,sustained</a:t>
            </a:r>
            <a:r>
              <a:rPr lang="en-US" dirty="0" smtClean="0"/>
              <a:t> tachycardia on CTG or on USG </a:t>
            </a:r>
            <a:r>
              <a:rPr lang="en-US" dirty="0" err="1" smtClean="0"/>
              <a:t>reducrd</a:t>
            </a:r>
            <a:r>
              <a:rPr lang="en-US" dirty="0" smtClean="0"/>
              <a:t> fetal activity and breathing movements or by the presence of thick </a:t>
            </a:r>
            <a:r>
              <a:rPr lang="en-US" dirty="0" err="1" smtClean="0"/>
              <a:t>meconium</a:t>
            </a:r>
            <a:r>
              <a:rPr lang="en-US" dirty="0" smtClean="0"/>
              <a:t> in liquor are good indicators of asphyxia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After birth</a:t>
            </a:r>
          </a:p>
          <a:p>
            <a:r>
              <a:rPr lang="en-US" dirty="0" smtClean="0"/>
              <a:t>Depression of </a:t>
            </a:r>
            <a:r>
              <a:rPr lang="en-US" dirty="0" err="1" smtClean="0"/>
              <a:t>apgar</a:t>
            </a:r>
            <a:r>
              <a:rPr lang="en-US" dirty="0" smtClean="0"/>
              <a:t> score is most widely used criteria of birth asphyxia.</a:t>
            </a:r>
          </a:p>
          <a:p>
            <a:r>
              <a:rPr lang="en-US" dirty="0" err="1" smtClean="0"/>
              <a:t>Apgar</a:t>
            </a:r>
            <a:r>
              <a:rPr lang="en-US" dirty="0" smtClean="0"/>
              <a:t> score at 15-20 min are more strongly correlated </a:t>
            </a:r>
            <a:r>
              <a:rPr lang="en-US" dirty="0" err="1" smtClean="0"/>
              <a:t>wth</a:t>
            </a:r>
            <a:r>
              <a:rPr lang="en-US" dirty="0" smtClean="0"/>
              <a:t> asphyxia and subsequent neurological deficits and also describes the success of effort if </a:t>
            </a:r>
            <a:r>
              <a:rPr lang="en-US" dirty="0" err="1" smtClean="0"/>
              <a:t>resusitation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Apgar</a:t>
            </a:r>
            <a:r>
              <a:rPr lang="en-US" dirty="0" smtClean="0"/>
              <a:t> score assesses 5 variables easily identified at birth given below.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sT1IO8MU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304800"/>
            <a:ext cx="8458200" cy="62484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An </a:t>
            </a:r>
            <a:r>
              <a:rPr lang="en-US" dirty="0" err="1" smtClean="0"/>
              <a:t>apgar</a:t>
            </a:r>
            <a:r>
              <a:rPr lang="en-US" dirty="0" smtClean="0"/>
              <a:t> score of 3 or less </a:t>
            </a:r>
            <a:r>
              <a:rPr lang="en-US" dirty="0" err="1" smtClean="0"/>
              <a:t>prolondeg</a:t>
            </a:r>
            <a:r>
              <a:rPr lang="en-US" dirty="0" smtClean="0"/>
              <a:t> for greater then 5 min is regarded as evidence of asphyxia</a:t>
            </a:r>
          </a:p>
          <a:p>
            <a:r>
              <a:rPr lang="en-US" dirty="0" smtClean="0"/>
              <a:t>Low </a:t>
            </a:r>
            <a:r>
              <a:rPr lang="en-US" dirty="0" err="1" smtClean="0"/>
              <a:t>apgar</a:t>
            </a:r>
            <a:r>
              <a:rPr lang="en-US" dirty="0" smtClean="0"/>
              <a:t> </a:t>
            </a:r>
            <a:r>
              <a:rPr lang="en-US" dirty="0" err="1" smtClean="0"/>
              <a:t>scorev</a:t>
            </a:r>
            <a:r>
              <a:rPr lang="en-US" dirty="0" smtClean="0"/>
              <a:t> in preterm or SGA infants as they are generally hypotonic and have cyanotic extremities and poor responsiveness</a:t>
            </a:r>
          </a:p>
          <a:p>
            <a:r>
              <a:rPr lang="en-US" dirty="0" smtClean="0"/>
              <a:t>Low </a:t>
            </a:r>
            <a:r>
              <a:rPr lang="en-US" dirty="0" err="1" smtClean="0"/>
              <a:t>apgar</a:t>
            </a:r>
            <a:r>
              <a:rPr lang="en-US" dirty="0" smtClean="0"/>
              <a:t> score may be present in non asphyxiated infants due to maternal </a:t>
            </a:r>
            <a:r>
              <a:rPr lang="en-US" dirty="0" err="1" smtClean="0"/>
              <a:t>anaesthesia</a:t>
            </a:r>
            <a:r>
              <a:rPr lang="en-US" dirty="0" smtClean="0"/>
              <a:t> or </a:t>
            </a:r>
            <a:r>
              <a:rPr lang="en-US" dirty="0" err="1" smtClean="0"/>
              <a:t>analgesi,trauma,some</a:t>
            </a:r>
            <a:r>
              <a:rPr lang="en-US" dirty="0" smtClean="0"/>
              <a:t> neuromuscular </a:t>
            </a:r>
            <a:r>
              <a:rPr lang="en-US" dirty="0" err="1" smtClean="0"/>
              <a:t>disorders,metabolic</a:t>
            </a:r>
            <a:r>
              <a:rPr lang="en-US" dirty="0" smtClean="0"/>
              <a:t> or </a:t>
            </a:r>
            <a:r>
              <a:rPr lang="en-US" dirty="0" err="1" smtClean="0"/>
              <a:t>infectiou</a:t>
            </a:r>
            <a:r>
              <a:rPr lang="en-US" dirty="0" smtClean="0"/>
              <a:t> insults to CNS cardiac and pulmonary malformations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Ahmad\Desktop\perinatal-asphyxia-3-72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381000"/>
            <a:ext cx="7467600" cy="624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Optimal management is prevention </a:t>
            </a:r>
          </a:p>
          <a:p>
            <a:r>
              <a:rPr lang="en-US" dirty="0" smtClean="0"/>
              <a:t>Early detection and management of high risk pregnancies by regular follow up and good obstetrical care and prompt </a:t>
            </a:r>
            <a:r>
              <a:rPr lang="en-US" dirty="0" err="1" smtClean="0"/>
              <a:t>resusitation</a:t>
            </a:r>
            <a:r>
              <a:rPr lang="en-US" dirty="0" smtClean="0"/>
              <a:t> at </a:t>
            </a:r>
            <a:r>
              <a:rPr lang="en-US" dirty="0" err="1" smtClean="0"/>
              <a:t>labour</a:t>
            </a:r>
            <a:r>
              <a:rPr lang="en-US" dirty="0" smtClean="0"/>
              <a:t> room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supportive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Nurse baby in </a:t>
            </a:r>
            <a:r>
              <a:rPr lang="en-US" dirty="0" err="1" smtClean="0"/>
              <a:t>thermoneutral</a:t>
            </a:r>
            <a:r>
              <a:rPr lang="en-US" dirty="0" smtClean="0"/>
              <a:t> environment</a:t>
            </a:r>
          </a:p>
          <a:p>
            <a:r>
              <a:rPr lang="en-US" dirty="0" smtClean="0"/>
              <a:t>Vital monitoring and input output record.</a:t>
            </a:r>
          </a:p>
          <a:p>
            <a:r>
              <a:rPr lang="en-US" dirty="0" smtClean="0"/>
              <a:t>Pass </a:t>
            </a:r>
            <a:r>
              <a:rPr lang="en-US" dirty="0" err="1" smtClean="0"/>
              <a:t>ng</a:t>
            </a:r>
            <a:r>
              <a:rPr lang="en-US" dirty="0" smtClean="0"/>
              <a:t> tube and aspirate the stomach</a:t>
            </a:r>
          </a:p>
          <a:p>
            <a:r>
              <a:rPr lang="en-US" dirty="0" smtClean="0"/>
              <a:t>Regular glucose monitoring</a:t>
            </a:r>
          </a:p>
          <a:p>
            <a:r>
              <a:rPr lang="en-US" dirty="0" smtClean="0"/>
              <a:t>Measure blood gases</a:t>
            </a:r>
          </a:p>
          <a:p>
            <a:r>
              <a:rPr lang="en-US" dirty="0" smtClean="0"/>
              <a:t>Treat hypoxia with oxygen</a:t>
            </a:r>
            <a:br>
              <a:rPr lang="en-US" dirty="0" smtClean="0"/>
            </a:br>
            <a:r>
              <a:rPr lang="en-US" dirty="0" smtClean="0"/>
              <a:t>(4L/min)and </a:t>
            </a:r>
            <a:r>
              <a:rPr lang="en-US" dirty="0" err="1" smtClean="0"/>
              <a:t>hypercarbia</a:t>
            </a:r>
            <a:r>
              <a:rPr lang="en-US" dirty="0" smtClean="0"/>
              <a:t> with IPPV</a:t>
            </a:r>
          </a:p>
          <a:p>
            <a:r>
              <a:rPr lang="en-US" dirty="0" smtClean="0"/>
              <a:t>Treat acidosis</a:t>
            </a:r>
          </a:p>
          <a:p>
            <a:r>
              <a:rPr lang="en-US" dirty="0" smtClean="0"/>
              <a:t>Maintain fluid and electrolyte balance(restrict to 50% if evidence of SIADH).</a:t>
            </a:r>
          </a:p>
          <a:p>
            <a:r>
              <a:rPr lang="en-US" dirty="0" smtClean="0"/>
              <a:t>Review infections risk and treat with antibiotics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Specific managements of complications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200" dirty="0" smtClean="0"/>
              <a:t>CNS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Treat seizures with </a:t>
            </a:r>
            <a:r>
              <a:rPr lang="en-US" sz="2800" dirty="0" err="1" smtClean="0"/>
              <a:t>phenobarbitone</a:t>
            </a: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Treat cerebral edema with fluid restriction and careful monitoring of fluid and </a:t>
            </a:r>
            <a:r>
              <a:rPr lang="en-US" sz="2800" dirty="0" err="1" smtClean="0"/>
              <a:t>electrlyte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  CVS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Treat hypotension with plasma and         </a:t>
            </a:r>
            <a:r>
              <a:rPr lang="en-US" sz="2800" dirty="0" err="1" smtClean="0"/>
              <a:t>inotropic</a:t>
            </a:r>
            <a:r>
              <a:rPr lang="en-US" sz="2800" dirty="0" smtClean="0"/>
              <a:t> support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Treat cardiac failure</a:t>
            </a:r>
            <a:endParaRPr lang="en-US" sz="2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4100" dirty="0" smtClean="0"/>
              <a:t>Renal </a:t>
            </a:r>
          </a:p>
          <a:p>
            <a:pPr>
              <a:buFont typeface="Arial" pitchFamily="34" charset="0"/>
              <a:buChar char="•"/>
            </a:pPr>
            <a:r>
              <a:rPr lang="en-US" sz="3400" dirty="0" smtClean="0"/>
              <a:t>Urine output monitoring and should be greater then 1ml/kg/hr.</a:t>
            </a:r>
          </a:p>
          <a:p>
            <a:pPr>
              <a:buFont typeface="Arial" pitchFamily="34" charset="0"/>
              <a:buChar char="•"/>
            </a:pPr>
            <a:r>
              <a:rPr lang="en-US" sz="3400" dirty="0" smtClean="0"/>
              <a:t>If there is established renal failure treat it conservatively as acute renal failure.</a:t>
            </a:r>
          </a:p>
          <a:p>
            <a:r>
              <a:rPr lang="en-US" sz="4100" dirty="0" smtClean="0"/>
              <a:t>Pulmonary</a:t>
            </a:r>
          </a:p>
          <a:p>
            <a:pPr>
              <a:buFont typeface="Arial" pitchFamily="34" charset="0"/>
              <a:buChar char="•"/>
            </a:pPr>
            <a:r>
              <a:rPr lang="en-US" sz="3400" dirty="0" smtClean="0"/>
              <a:t>Apnea and </a:t>
            </a:r>
            <a:r>
              <a:rPr lang="en-US" sz="3400" dirty="0" err="1" smtClean="0"/>
              <a:t>hypercarbia</a:t>
            </a:r>
            <a:r>
              <a:rPr lang="en-US" sz="3400" dirty="0" smtClean="0"/>
              <a:t> require IPPV.</a:t>
            </a:r>
          </a:p>
          <a:p>
            <a:pPr>
              <a:buFont typeface="Arial" pitchFamily="34" charset="0"/>
              <a:buChar char="•"/>
            </a:pPr>
            <a:r>
              <a:rPr lang="en-US" sz="3400" dirty="0" err="1" smtClean="0"/>
              <a:t>Meconium</a:t>
            </a:r>
            <a:r>
              <a:rPr lang="en-US" sz="3400" dirty="0" smtClean="0"/>
              <a:t> aspiration should be treated by proper tracheal suctioning in labor room and respiratory support given.</a:t>
            </a:r>
          </a:p>
          <a:p>
            <a:pPr>
              <a:buFont typeface="Arial" pitchFamily="34" charset="0"/>
              <a:buChar char="•"/>
            </a:pPr>
            <a:r>
              <a:rPr lang="en-US" sz="3400" dirty="0" smtClean="0"/>
              <a:t>Pulmonary hypertension treated with inhaled NO increased oxygen and pulmonary vasodilators</a:t>
            </a:r>
            <a:endParaRPr lang="en-US" sz="3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MATERNAL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Hypertension(</a:t>
            </a:r>
            <a:r>
              <a:rPr lang="en-US" sz="2800" dirty="0" err="1" smtClean="0"/>
              <a:t>eclampsia,pre</a:t>
            </a:r>
            <a:r>
              <a:rPr lang="en-US" sz="2800" dirty="0" smtClean="0"/>
              <a:t> </a:t>
            </a:r>
            <a:r>
              <a:rPr lang="en-US" sz="2800" dirty="0" err="1" smtClean="0"/>
              <a:t>eclampsia</a:t>
            </a:r>
            <a:r>
              <a:rPr lang="en-US" sz="2800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Pelvic abnormality(</a:t>
            </a:r>
            <a:r>
              <a:rPr lang="en-US" sz="2800" dirty="0" err="1" smtClean="0"/>
              <a:t>cephalopelvic</a:t>
            </a:r>
            <a:r>
              <a:rPr lang="en-US" sz="2800" dirty="0" smtClean="0"/>
              <a:t> disproportion)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Diabetes mellitus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Nephritis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Hypotension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Infections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Uterine </a:t>
            </a:r>
            <a:r>
              <a:rPr lang="en-US" sz="2800" dirty="0" err="1" smtClean="0"/>
              <a:t>tetany</a:t>
            </a:r>
            <a:r>
              <a:rPr lang="en-US" sz="2800" dirty="0" smtClean="0"/>
              <a:t>(due to excessive </a:t>
            </a:r>
            <a:r>
              <a:rPr lang="en-US" sz="2800" dirty="0" err="1" smtClean="0"/>
              <a:t>oxytocin</a:t>
            </a:r>
            <a:r>
              <a:rPr lang="en-US" sz="2800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err="1" smtClean="0"/>
              <a:t>Maternasl</a:t>
            </a:r>
            <a:r>
              <a:rPr lang="en-US" sz="2800" dirty="0" smtClean="0"/>
              <a:t> hypoxia from cardiac and pulmonary diseases             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GIT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Treat NEC by proper antibiotics and avoiding </a:t>
            </a:r>
            <a:r>
              <a:rPr lang="en-US" sz="2800" dirty="0" err="1" smtClean="0"/>
              <a:t>enteral</a:t>
            </a:r>
            <a:r>
              <a:rPr lang="en-US" sz="2800" dirty="0" smtClean="0"/>
              <a:t> feeding</a:t>
            </a:r>
          </a:p>
          <a:p>
            <a:r>
              <a:rPr lang="en-US" sz="3200" dirty="0" smtClean="0"/>
              <a:t>Metabolic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Treat </a:t>
            </a:r>
            <a:r>
              <a:rPr lang="en-US" sz="2800" dirty="0" err="1" smtClean="0"/>
              <a:t>hypoglycemia,hypocalcemaia</a:t>
            </a:r>
            <a:r>
              <a:rPr lang="en-US" sz="2800" dirty="0" smtClean="0"/>
              <a:t>,</a:t>
            </a:r>
          </a:p>
          <a:p>
            <a:pPr>
              <a:buNone/>
            </a:pPr>
            <a:r>
              <a:rPr lang="en-US" sz="2800" dirty="0" err="1" smtClean="0"/>
              <a:t>hypomagnesemia</a:t>
            </a:r>
            <a:r>
              <a:rPr lang="en-US" sz="2800" dirty="0" smtClean="0"/>
              <a:t> accordingly.</a:t>
            </a:r>
            <a:endParaRPr lang="en-US" sz="28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Prognosis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Overall full term asphyxiated infants have a mortality of 10-20% and the incidence of neurological </a:t>
            </a:r>
            <a:r>
              <a:rPr lang="en-US" dirty="0" err="1" smtClean="0"/>
              <a:t>sequelae</a:t>
            </a:r>
            <a:r>
              <a:rPr lang="en-US" dirty="0" smtClean="0"/>
              <a:t> in survivors of 20-45%.</a:t>
            </a:r>
          </a:p>
          <a:p>
            <a:r>
              <a:rPr lang="en-US" dirty="0" smtClean="0"/>
              <a:t>The prognosis depend upon the severity of asphyxia and stage of HIE.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100% of newborn with HIE stage 1 have normal neurological outcome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80% with HIE stage 2 are normal </a:t>
            </a:r>
            <a:r>
              <a:rPr lang="en-US" dirty="0" err="1" smtClean="0"/>
              <a:t>neurologiacally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All children with HIE stage 3 either die or develop severe neurological deficit like cerebral </a:t>
            </a:r>
            <a:r>
              <a:rPr lang="en-US" dirty="0" err="1" smtClean="0"/>
              <a:t>palsy,mental</a:t>
            </a:r>
            <a:r>
              <a:rPr lang="en-US" dirty="0" smtClean="0"/>
              <a:t> </a:t>
            </a:r>
            <a:r>
              <a:rPr lang="en-US" dirty="0" err="1" smtClean="0"/>
              <a:t>retardation,epilepsy</a:t>
            </a:r>
            <a:r>
              <a:rPr lang="en-US" dirty="0" smtClean="0"/>
              <a:t> and </a:t>
            </a:r>
            <a:r>
              <a:rPr lang="en-US" dirty="0" err="1" smtClean="0"/>
              <a:t>microcephaly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Factors associated with increased risk of neurological </a:t>
            </a:r>
            <a:r>
              <a:rPr lang="en-US" dirty="0" err="1" smtClean="0"/>
              <a:t>sequlae</a:t>
            </a:r>
            <a:r>
              <a:rPr lang="en-US" dirty="0" smtClean="0"/>
              <a:t> are:</a:t>
            </a:r>
          </a:p>
          <a:p>
            <a:pPr>
              <a:buFont typeface="Arial" pitchFamily="34" charset="0"/>
              <a:buChar char="•"/>
            </a:pPr>
            <a:r>
              <a:rPr lang="en-US" sz="3300" dirty="0" err="1" smtClean="0"/>
              <a:t>Apgar</a:t>
            </a:r>
            <a:r>
              <a:rPr lang="en-US" sz="3300" dirty="0" smtClean="0"/>
              <a:t> score less then 3 at 20 min of age</a:t>
            </a:r>
          </a:p>
          <a:p>
            <a:pPr>
              <a:buFont typeface="Arial" pitchFamily="34" charset="0"/>
              <a:buChar char="•"/>
            </a:pPr>
            <a:r>
              <a:rPr lang="en-US" sz="3300" dirty="0" smtClean="0"/>
              <a:t>Presence of </a:t>
            </a:r>
            <a:r>
              <a:rPr lang="en-US" sz="3300" dirty="0" err="1" smtClean="0"/>
              <a:t>multiorgan</a:t>
            </a:r>
            <a:r>
              <a:rPr lang="en-US" sz="3300" dirty="0" smtClean="0"/>
              <a:t> failure especially </a:t>
            </a:r>
            <a:r>
              <a:rPr lang="en-US" sz="3300" dirty="0" err="1" smtClean="0"/>
              <a:t>oliguria</a:t>
            </a:r>
            <a:endParaRPr lang="en-US" sz="3300" dirty="0" smtClean="0"/>
          </a:p>
          <a:p>
            <a:pPr>
              <a:buFont typeface="Arial" pitchFamily="34" charset="0"/>
              <a:buChar char="•"/>
            </a:pPr>
            <a:r>
              <a:rPr lang="en-US" sz="3300" dirty="0" smtClean="0"/>
              <a:t>Severity and duration of HIE</a:t>
            </a:r>
          </a:p>
          <a:p>
            <a:pPr>
              <a:buFont typeface="Arial" pitchFamily="34" charset="0"/>
              <a:buChar char="•"/>
            </a:pPr>
            <a:r>
              <a:rPr lang="en-US" sz="3300" dirty="0" smtClean="0"/>
              <a:t>Presence of early onset of </a:t>
            </a:r>
            <a:r>
              <a:rPr lang="en-US" sz="3300" dirty="0" err="1" smtClean="0"/>
              <a:t>seizures,especially</a:t>
            </a:r>
            <a:r>
              <a:rPr lang="en-US" sz="3300" dirty="0" smtClean="0"/>
              <a:t> if difficult to control</a:t>
            </a:r>
          </a:p>
          <a:p>
            <a:pPr>
              <a:buFont typeface="Arial" pitchFamily="34" charset="0"/>
              <a:buChar char="•"/>
            </a:pPr>
            <a:r>
              <a:rPr lang="en-US" sz="3300" dirty="0" smtClean="0"/>
              <a:t>An abnormal MRI in first 24-72 hours</a:t>
            </a:r>
          </a:p>
          <a:p>
            <a:pPr>
              <a:buFont typeface="Arial" pitchFamily="34" charset="0"/>
              <a:buChar char="•"/>
            </a:pPr>
            <a:r>
              <a:rPr lang="en-US" sz="3300" dirty="0" smtClean="0"/>
              <a:t>Severity and duration of EEG abnormalities</a:t>
            </a:r>
          </a:p>
          <a:p>
            <a:pPr>
              <a:buFont typeface="Arial" pitchFamily="34" charset="0"/>
              <a:buChar char="•"/>
            </a:pPr>
            <a:r>
              <a:rPr lang="en-US" sz="3300" dirty="0" err="1" smtClean="0"/>
              <a:t>Persistant</a:t>
            </a:r>
            <a:r>
              <a:rPr lang="en-US" sz="3300" dirty="0" smtClean="0"/>
              <a:t> abnormalities of brainstem function</a:t>
            </a:r>
          </a:p>
          <a:p>
            <a:pPr>
              <a:buFont typeface="Arial" pitchFamily="34" charset="0"/>
              <a:buChar char="•"/>
            </a:pPr>
            <a:r>
              <a:rPr lang="en-US" sz="3300" dirty="0" err="1" smtClean="0"/>
              <a:t>Microcephaly</a:t>
            </a:r>
            <a:r>
              <a:rPr lang="en-US" sz="3300" smtClean="0"/>
              <a:t> at 3 </a:t>
            </a:r>
            <a:r>
              <a:rPr lang="en-US" sz="3300" dirty="0" smtClean="0"/>
              <a:t>month of age</a:t>
            </a:r>
            <a:endParaRPr lang="en-US" sz="33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Placental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Abruptio</a:t>
            </a:r>
            <a:r>
              <a:rPr lang="en-US" dirty="0" smtClean="0"/>
              <a:t> placenta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Placental insufficiency due to toxemia or post maturity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 smtClean="0"/>
              <a:t>Fetal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Cord </a:t>
            </a:r>
            <a:r>
              <a:rPr lang="en-US" dirty="0" err="1" smtClean="0"/>
              <a:t>prolapse</a:t>
            </a: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Abnormal lie or presentation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Postmaturity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Anemia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Infections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Cerebral abnormalities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Hypoxia due to pulmonary and cardiac problems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Pathophysiology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Onset of </a:t>
            </a:r>
            <a:r>
              <a:rPr lang="en-US" dirty="0" err="1" smtClean="0"/>
              <a:t>ashyxia</a:t>
            </a:r>
            <a:r>
              <a:rPr lang="en-US" dirty="0" smtClean="0"/>
              <a:t> is followed by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                         metabolic acidosis</a:t>
            </a:r>
          </a:p>
          <a:p>
            <a:pPr>
              <a:buNone/>
            </a:pPr>
            <a:r>
              <a:rPr lang="en-US" dirty="0" smtClean="0"/>
              <a:t>                              hypoglycemia</a:t>
            </a:r>
          </a:p>
          <a:p>
            <a:pPr>
              <a:buNone/>
            </a:pPr>
            <a:r>
              <a:rPr lang="en-US" dirty="0" smtClean="0"/>
              <a:t>                              hypoglycemia</a:t>
            </a:r>
          </a:p>
          <a:p>
            <a:pPr>
              <a:buNone/>
            </a:pPr>
            <a:r>
              <a:rPr lang="en-US" dirty="0" smtClean="0"/>
              <a:t>                             alternation in cerebral                             blood flow         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In CNS fluid leaks from increased capillary permeability resulting in cerebral </a:t>
            </a:r>
            <a:r>
              <a:rPr lang="en-US" dirty="0" err="1" smtClean="0"/>
              <a:t>oedema</a:t>
            </a:r>
            <a:r>
              <a:rPr lang="en-US" dirty="0" smtClean="0"/>
              <a:t> and cell death.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Metabolic consequences include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An acceleration of </a:t>
            </a:r>
            <a:r>
              <a:rPr lang="en-US" sz="2800" dirty="0" err="1" smtClean="0"/>
              <a:t>glycolysis</a:t>
            </a:r>
            <a:r>
              <a:rPr lang="en-US" sz="2800" dirty="0" smtClean="0"/>
              <a:t> with an increase in brain lactate level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A reduction in high phosphate concentrations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</a:t>
            </a:r>
            <a:r>
              <a:rPr lang="en-US" dirty="0" err="1" smtClean="0"/>
              <a:t>te</a:t>
            </a:r>
            <a:r>
              <a:rPr lang="en-US" dirty="0" smtClean="0"/>
              <a:t> same time failure of energy dependent ionic pumps result in 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Leakage from cells of the normally intracellular potassium and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Influx into cell of </a:t>
            </a:r>
            <a:r>
              <a:rPr lang="en-US" sz="2800" dirty="0" err="1" smtClean="0"/>
              <a:t>sodium,chloride</a:t>
            </a:r>
            <a:r>
              <a:rPr lang="en-US" sz="2800" dirty="0" smtClean="0"/>
              <a:t> and calcium</a:t>
            </a: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 As a </a:t>
            </a:r>
            <a:r>
              <a:rPr lang="en-US" dirty="0" err="1" smtClean="0"/>
              <a:t>consequence,membrane</a:t>
            </a:r>
            <a:r>
              <a:rPr lang="en-US" dirty="0" smtClean="0"/>
              <a:t> depolarization occur with concomitant release of the </a:t>
            </a:r>
            <a:r>
              <a:rPr lang="en-US" dirty="0" err="1" smtClean="0"/>
              <a:t>exitotoxic</a:t>
            </a:r>
            <a:r>
              <a:rPr lang="en-US" dirty="0" smtClean="0"/>
              <a:t> neurotransmitters glutamate and </a:t>
            </a:r>
            <a:r>
              <a:rPr lang="en-US" dirty="0" err="1" smtClean="0"/>
              <a:t>aspartate;these</a:t>
            </a:r>
            <a:r>
              <a:rPr lang="en-US" dirty="0" smtClean="0"/>
              <a:t> in turn activate N-methyl-</a:t>
            </a:r>
            <a:r>
              <a:rPr lang="en-US" dirty="0" err="1" smtClean="0"/>
              <a:t>aspartate</a:t>
            </a:r>
            <a:r>
              <a:rPr lang="en-US" dirty="0" smtClean="0"/>
              <a:t> receptors which play a critical role in neural damage.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1197</TotalTime>
  <Words>1000</Words>
  <Application>Microsoft Office PowerPoint</Application>
  <PresentationFormat>On-screen Show (4:3)</PresentationFormat>
  <Paragraphs>194</Paragraphs>
  <Slides>32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Verve</vt:lpstr>
      <vt:lpstr>BIRTH ASPHYXIA</vt:lpstr>
      <vt:lpstr>DEFINITIONS</vt:lpstr>
      <vt:lpstr>RISK FACTORS</vt:lpstr>
      <vt:lpstr>Slide 4</vt:lpstr>
      <vt:lpstr>Slide 5</vt:lpstr>
      <vt:lpstr>Pathophysiology</vt:lpstr>
      <vt:lpstr>Slide 7</vt:lpstr>
      <vt:lpstr>Slide 8</vt:lpstr>
      <vt:lpstr>Slide 9</vt:lpstr>
      <vt:lpstr>Slide 10</vt:lpstr>
      <vt:lpstr>Slide 11</vt:lpstr>
      <vt:lpstr>Slide 12</vt:lpstr>
      <vt:lpstr>Slide 13</vt:lpstr>
      <vt:lpstr>Effects/complications of Asphxia</vt:lpstr>
      <vt:lpstr>Slide 15</vt:lpstr>
      <vt:lpstr>Slide 16</vt:lpstr>
      <vt:lpstr>Slide 17</vt:lpstr>
      <vt:lpstr>Slide 18</vt:lpstr>
      <vt:lpstr>Hypoxic ischemic encephalopathy</vt:lpstr>
      <vt:lpstr>STAGES OF HIE</vt:lpstr>
      <vt:lpstr>Diagnosis </vt:lpstr>
      <vt:lpstr>Slide 22</vt:lpstr>
      <vt:lpstr>Slide 23</vt:lpstr>
      <vt:lpstr>Slide 24</vt:lpstr>
      <vt:lpstr>Slide 25</vt:lpstr>
      <vt:lpstr>Management </vt:lpstr>
      <vt:lpstr>General supportive care</vt:lpstr>
      <vt:lpstr>Specific managements of complications </vt:lpstr>
      <vt:lpstr>Slide 29</vt:lpstr>
      <vt:lpstr>Slide 30</vt:lpstr>
      <vt:lpstr>Prognosis </vt:lpstr>
      <vt:lpstr>Slide 32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BIRTH ASPHYXIA</dc:title>
  <dc:creator>Ahmad</dc:creator>
  <cp:lastModifiedBy>Admin</cp:lastModifiedBy>
  <cp:revision>57</cp:revision>
  <dcterms:created xsi:type="dcterms:W3CDTF">2006-08-16T00:00:00Z</dcterms:created>
  <dcterms:modified xsi:type="dcterms:W3CDTF">2018-01-03T18:18:15Z</dcterms:modified>
</cp:coreProperties>
</file>