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9" r:id="rId11"/>
    <p:sldId id="265" r:id="rId12"/>
    <p:sldId id="266" r:id="rId13"/>
    <p:sldId id="268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48398-AA22-46FF-8CCE-A8FF07EA0676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32B84-4AA6-4C75-BCFF-E4C0559DD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33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8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650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365125"/>
          </a:xfrm>
        </p:spPr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746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Two-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Intrinsic Factors:</a:t>
            </a:r>
          </a:p>
          <a:p>
            <a:pPr lvl="1"/>
            <a:r>
              <a:rPr lang="en-US" dirty="0" smtClean="0"/>
              <a:t>Achievement</a:t>
            </a:r>
          </a:p>
          <a:p>
            <a:pPr lvl="1"/>
            <a:r>
              <a:rPr lang="en-US" dirty="0" smtClean="0"/>
              <a:t>Recognition</a:t>
            </a:r>
          </a:p>
          <a:p>
            <a:pPr lvl="1"/>
            <a:r>
              <a:rPr lang="en-US" dirty="0" smtClean="0"/>
              <a:t>Work itself</a:t>
            </a:r>
          </a:p>
          <a:p>
            <a:pPr lvl="1"/>
            <a:r>
              <a:rPr lang="en-US" dirty="0" smtClean="0"/>
              <a:t>Responsibility</a:t>
            </a:r>
          </a:p>
          <a:p>
            <a:pPr lvl="1"/>
            <a:r>
              <a:rPr lang="en-US" dirty="0" smtClean="0"/>
              <a:t>Advancement</a:t>
            </a:r>
          </a:p>
          <a:p>
            <a:pPr lvl="1"/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Extrinsic Factors:</a:t>
            </a:r>
          </a:p>
          <a:p>
            <a:pPr lvl="1"/>
            <a:r>
              <a:rPr lang="en-US" dirty="0" smtClean="0"/>
              <a:t>Company policy and administration</a:t>
            </a:r>
          </a:p>
          <a:p>
            <a:pPr lvl="1"/>
            <a:r>
              <a:rPr lang="en-US" dirty="0" smtClean="0"/>
              <a:t>Supervision</a:t>
            </a:r>
          </a:p>
          <a:p>
            <a:pPr lvl="1"/>
            <a:r>
              <a:rPr lang="en-US" dirty="0" smtClean="0"/>
              <a:t>Relationship with supervisor</a:t>
            </a:r>
          </a:p>
          <a:p>
            <a:pPr lvl="1"/>
            <a:r>
              <a:rPr lang="en-US" dirty="0" smtClean="0"/>
              <a:t>Working conditions</a:t>
            </a:r>
          </a:p>
          <a:p>
            <a:pPr lvl="1"/>
            <a:r>
              <a:rPr lang="en-US" dirty="0" smtClean="0"/>
              <a:t>Salary</a:t>
            </a:r>
          </a:p>
          <a:p>
            <a:pPr lvl="1"/>
            <a:r>
              <a:rPr lang="en-US" dirty="0" smtClean="0"/>
              <a:t>Relationship with peers</a:t>
            </a:r>
          </a:p>
          <a:p>
            <a:pPr lvl="1"/>
            <a:r>
              <a:rPr lang="en-US" dirty="0" smtClean="0"/>
              <a:t>Personal life</a:t>
            </a:r>
          </a:p>
          <a:p>
            <a:pPr lvl="1"/>
            <a:r>
              <a:rPr lang="en-US" dirty="0" smtClean="0"/>
              <a:t>Relationship with subordinates</a:t>
            </a:r>
          </a:p>
          <a:p>
            <a:pPr lvl="1"/>
            <a:r>
              <a:rPr lang="en-US" dirty="0" smtClean="0"/>
              <a:t>Status </a:t>
            </a:r>
          </a:p>
          <a:p>
            <a:pPr lvl="1"/>
            <a:r>
              <a:rPr lang="en-US" dirty="0" smtClean="0"/>
              <a:t>Security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88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45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180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899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35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810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672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Extrinsic Factors: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330A7-1C53-4BAD-84C4-20320154CDD1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F0378-EBD2-4B01-A0A5-ED8453AE2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177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Motivation Process and Theories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Needs ---------Drives--------Incentives</a:t>
            </a:r>
          </a:p>
          <a:p>
            <a:r>
              <a:rPr lang="en-US" dirty="0" smtClean="0"/>
              <a:t>Deficiency----Action---------------goal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0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Contemporary Theories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The following theories are considered as the contemporary (recently developed or representing current state of thinking in explaining employees motivation) theories of motivation:</a:t>
            </a:r>
          </a:p>
          <a:p>
            <a:pPr marL="514350" indent="-514350">
              <a:buAutoNum type="arabicPeriod"/>
            </a:pPr>
            <a:r>
              <a:rPr lang="en-US" dirty="0" smtClean="0"/>
              <a:t>Cognitive Evaluation Theory.</a:t>
            </a:r>
          </a:p>
          <a:p>
            <a:pPr marL="514350" indent="-514350">
              <a:buAutoNum type="arabicPeriod"/>
            </a:pPr>
            <a:r>
              <a:rPr lang="en-US" dirty="0" smtClean="0"/>
              <a:t>Goal-Setting Theory.</a:t>
            </a:r>
          </a:p>
          <a:p>
            <a:pPr marL="514350" indent="-514350">
              <a:buAutoNum type="arabicPeriod"/>
            </a:pPr>
            <a:r>
              <a:rPr lang="en-US" dirty="0" smtClean="0"/>
              <a:t>Self-Efficacy Theory.</a:t>
            </a:r>
          </a:p>
          <a:p>
            <a:pPr marL="514350" indent="-514350">
              <a:buAutoNum type="arabicPeriod"/>
            </a:pPr>
            <a:r>
              <a:rPr lang="en-US" dirty="0" smtClean="0"/>
              <a:t>Reinforcement Theory.</a:t>
            </a:r>
          </a:p>
          <a:p>
            <a:pPr marL="514350" indent="-514350">
              <a:buAutoNum type="arabicPeriod"/>
            </a:pPr>
            <a:r>
              <a:rPr lang="en-US" dirty="0" smtClean="0"/>
              <a:t>Equity Theory.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Expectancy Theory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39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Evaluation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A theory that states that allocating extrinsic rewards for behavior that had been previously intrinsically rewarding tends to decrease the overall level of motivation.</a:t>
            </a:r>
          </a:p>
          <a:p>
            <a:pPr marL="0" indent="0">
              <a:buNone/>
            </a:pPr>
            <a:r>
              <a:rPr lang="en-US" dirty="0" smtClean="0"/>
              <a:t>Self-Concordance: the degree to which a person’s reasons for pursuing a goal is </a:t>
            </a:r>
            <a:r>
              <a:rPr lang="en-US" dirty="0" smtClean="0">
                <a:solidFill>
                  <a:srgbClr val="00B050"/>
                </a:solidFill>
              </a:rPr>
              <a:t>consistent </a:t>
            </a:r>
            <a:r>
              <a:rPr lang="en-US" dirty="0" smtClean="0"/>
              <a:t>with the person’s </a:t>
            </a:r>
            <a:r>
              <a:rPr lang="en-US" dirty="0" smtClean="0">
                <a:solidFill>
                  <a:srgbClr val="00B050"/>
                </a:solidFill>
              </a:rPr>
              <a:t>interests and core values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07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Goal-Setting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theory that says that specific and difficult goals, with feedback, lead to higher performance.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Management by Objective (MBO)– A program that encompasses specific goals, </a:t>
            </a:r>
            <a:r>
              <a:rPr lang="en-US" dirty="0" err="1" smtClean="0"/>
              <a:t>participatively</a:t>
            </a:r>
            <a:r>
              <a:rPr lang="en-US" dirty="0" smtClean="0"/>
              <a:t> set, for an explicit time period, with feedback on goal progress. (implementation of the theory)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711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 of objective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21553649"/>
              </p:ext>
            </p:extLst>
          </p:nvPr>
        </p:nvGraphicFramePr>
        <p:xfrm>
          <a:off x="1" y="1"/>
          <a:ext cx="9144001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911"/>
                <a:gridCol w="1039015"/>
                <a:gridCol w="1039015"/>
                <a:gridCol w="1039015"/>
                <a:gridCol w="1039015"/>
                <a:gridCol w="1039015"/>
                <a:gridCol w="1039015"/>
              </a:tblGrid>
              <a:tr h="716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</a:t>
                      </a:r>
                      <a:r>
                        <a:rPr lang="en-US" baseline="0" dirty="0" smtClean="0"/>
                        <a:t> organizational objective</a:t>
                      </a:r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XYZ Company</a:t>
                      </a:r>
                      <a:endParaRPr lang="en-US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040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Divisional Objectives</a:t>
                      </a:r>
                      <a:endParaRPr 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Consumer Products Division</a:t>
                      </a:r>
                      <a:endParaRPr lang="en-US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Industrial Products Division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040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Departmental Objectives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Service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Marketing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Research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Develop-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ment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90400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Individual Objective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=same </a:t>
                      </a:r>
                      <a:r>
                        <a:rPr lang="en-US" baseline="0" dirty="0" smtClean="0"/>
                        <a:t>= 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  ==  ==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 == ===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 ===  ==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 === ===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 =====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06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Self-Efficacy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An individual’s belief that he or she is capable of performing a particular task. (self-confidence).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higher your self-efficacy, more confidence you have in your ability to succeed in a task. In difficult situations, people with low self-efficacy are more likely to lessen their effort or give up altogether, while those with high self-efficacy will try harder to master the challenge.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46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Self-Efficacy </a:t>
            </a:r>
            <a:r>
              <a:rPr lang="en-US" dirty="0" smtClean="0"/>
              <a:t>Theory (continues)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How to increase your confidence?</a:t>
            </a:r>
          </a:p>
          <a:p>
            <a:pPr marL="0" indent="0">
              <a:buNone/>
            </a:pPr>
            <a:r>
              <a:rPr lang="en-US" dirty="0" smtClean="0"/>
              <a:t>Four Ways (Albert Bandura).</a:t>
            </a:r>
          </a:p>
          <a:p>
            <a:pPr marL="514350" indent="-514350">
              <a:buAutoNum type="arabicPeriod"/>
            </a:pPr>
            <a:r>
              <a:rPr lang="en-US" dirty="0" smtClean="0"/>
              <a:t>Enactive mastery– Gaining relevant experience. If you are successful in past you have more confidence to do well in future.</a:t>
            </a:r>
          </a:p>
          <a:p>
            <a:pPr marL="514350" indent="-514350">
              <a:buAutoNum type="arabicPeriod"/>
            </a:pPr>
            <a:r>
              <a:rPr lang="en-US" dirty="0" smtClean="0"/>
              <a:t>Vicarious modeling– When you see other one doing that job, you will become more confident. Example-your friend losses weight, when you consider someone like you.</a:t>
            </a:r>
          </a:p>
          <a:p>
            <a:pPr marL="514350" indent="-514350">
              <a:buAutoNum type="arabicPeriod"/>
            </a:pPr>
            <a:r>
              <a:rPr lang="en-US" dirty="0" smtClean="0"/>
              <a:t>Verbal persuasion– when someone verbally convince you that you ability to do well.</a:t>
            </a:r>
          </a:p>
          <a:p>
            <a:pPr marL="514350" indent="-514350">
              <a:buAutoNum type="arabicPeriod"/>
            </a:pPr>
            <a:r>
              <a:rPr lang="en-US" dirty="0" smtClean="0"/>
              <a:t>Arousal– leads to energized state, which drives the person to complete the task. The person gets psyched up and perform better.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61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Reinforcement Theory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A theory that says that behavior is a function of its consequences.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CONTRADICTION:</a:t>
            </a:r>
          </a:p>
          <a:p>
            <a:pPr marL="0" indent="0">
              <a:buNone/>
            </a:pPr>
            <a:r>
              <a:rPr lang="en-US" dirty="0" smtClean="0"/>
              <a:t>---------The cognitive theory proposes that individual’s purposes  direct his actions.</a:t>
            </a:r>
          </a:p>
          <a:p>
            <a:pPr marL="0" indent="0">
              <a:buNone/>
            </a:pPr>
            <a:r>
              <a:rPr lang="en-US" dirty="0" smtClean="0"/>
              <a:t>--------- The behavior in environmentally caused there no need to consider internal cognitive events– this result of consequences or reactions we have in different situations.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F0"/>
                </a:solidFill>
              </a:rPr>
              <a:t>“Strictly speaking it is not theory of motivation”.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1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Theory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	A theory that says that individuals compare their job inputs and outcomes with those of others and then respond to eliminate any inequities.</a:t>
            </a:r>
          </a:p>
          <a:p>
            <a:pPr marL="0" indent="0">
              <a:buNone/>
            </a:pPr>
            <a:r>
              <a:rPr lang="en-US" dirty="0" smtClean="0"/>
              <a:t>FOUR COMPARISONS:</a:t>
            </a:r>
          </a:p>
          <a:p>
            <a:pPr marL="514350" indent="-514350">
              <a:buAutoNum type="arabicPeriod"/>
            </a:pPr>
            <a:r>
              <a:rPr lang="en-US" dirty="0" smtClean="0"/>
              <a:t>Self-inside– with in organization experiences</a:t>
            </a:r>
          </a:p>
          <a:p>
            <a:pPr marL="514350" indent="-514350">
              <a:buAutoNum type="arabicPeriod"/>
            </a:pPr>
            <a:r>
              <a:rPr lang="en-US" dirty="0" smtClean="0"/>
              <a:t>Self-outside–experiences of </a:t>
            </a:r>
            <a:r>
              <a:rPr lang="en-US" dirty="0"/>
              <a:t> </a:t>
            </a:r>
            <a:r>
              <a:rPr lang="en-US" dirty="0" smtClean="0"/>
              <a:t>his previous organization.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Other-inside– with other employees inside.</a:t>
            </a:r>
          </a:p>
          <a:p>
            <a:pPr marL="514350" indent="-514350">
              <a:buAutoNum type="arabicPeriod"/>
            </a:pPr>
            <a:r>
              <a:rPr lang="en-US" dirty="0" smtClean="0"/>
              <a:t>Other-outside– with other individual or group of individuals outside of the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0698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Equity– consequences of inequity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Six choices the employees have:</a:t>
            </a:r>
          </a:p>
          <a:p>
            <a:pPr marL="514350" indent="-514350">
              <a:buAutoNum type="arabicPeriod"/>
            </a:pPr>
            <a:r>
              <a:rPr lang="en-US" dirty="0" smtClean="0"/>
              <a:t>Change their inputs (exert less effort)</a:t>
            </a:r>
          </a:p>
          <a:p>
            <a:pPr marL="514350" indent="-514350">
              <a:buAutoNum type="arabicPeriod"/>
            </a:pPr>
            <a:r>
              <a:rPr lang="en-US" dirty="0" smtClean="0"/>
              <a:t>Change their outcomes (reduce productivity).</a:t>
            </a:r>
          </a:p>
          <a:p>
            <a:pPr marL="514350" indent="-514350">
              <a:buAutoNum type="arabicPeriod"/>
            </a:pPr>
            <a:r>
              <a:rPr lang="en-US" dirty="0" smtClean="0"/>
              <a:t>Distort perception of self – previously I work moderately but now I am working a lot harder than everyone else.</a:t>
            </a:r>
          </a:p>
          <a:p>
            <a:pPr marL="514350" indent="-514350">
              <a:buAutoNum type="arabicPeriod"/>
            </a:pPr>
            <a:r>
              <a:rPr lang="en-US" dirty="0" smtClean="0"/>
              <a:t>Distort perceptions of others – my job is not desirable as it was previously I thought.</a:t>
            </a:r>
          </a:p>
          <a:p>
            <a:pPr marL="514350" indent="-514350">
              <a:buAutoNum type="arabicPeriod"/>
            </a:pPr>
            <a:r>
              <a:rPr lang="en-US" dirty="0" smtClean="0"/>
              <a:t>Choose a different referent – I am not making as my brother is doing but I am working better than my dad as he was doing when in my age.</a:t>
            </a:r>
          </a:p>
          <a:p>
            <a:pPr marL="514350" indent="-514350">
              <a:buAutoNum type="arabicPeriod"/>
            </a:pPr>
            <a:r>
              <a:rPr lang="en-US" dirty="0" smtClean="0"/>
              <a:t>Leave the field (quit the job)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3546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Preposition– inequitable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lphaUcPeriod"/>
            </a:pPr>
            <a:r>
              <a:rPr lang="en-US" i="1" dirty="0" smtClean="0">
                <a:solidFill>
                  <a:srgbClr val="FF0000"/>
                </a:solidFill>
              </a:rPr>
              <a:t>Given payment by time, over rewarded employees will produce more than well equitably paid.</a:t>
            </a:r>
          </a:p>
          <a:p>
            <a:pPr marL="514350" indent="-514350">
              <a:buAutoNum type="alphaUcPeriod"/>
            </a:pPr>
            <a:r>
              <a:rPr lang="en-US" i="1" dirty="0" smtClean="0">
                <a:solidFill>
                  <a:srgbClr val="FF0000"/>
                </a:solidFill>
              </a:rPr>
              <a:t>Given payment by quantity of production, over rewarded employees well produce fewer, but higher-quality, units than well equitably paid employees.</a:t>
            </a:r>
          </a:p>
          <a:p>
            <a:pPr marL="514350" indent="-514350">
              <a:buAutoNum type="alphaUcPeriod"/>
            </a:pPr>
            <a:r>
              <a:rPr lang="en-US" i="1" dirty="0" smtClean="0">
                <a:solidFill>
                  <a:srgbClr val="FF0000"/>
                </a:solidFill>
              </a:rPr>
              <a:t>Given payment by time, under rewarded employees will produce less or poorer quality  of output.</a:t>
            </a:r>
          </a:p>
          <a:p>
            <a:pPr marL="514350" indent="-514350">
              <a:buAutoNum type="alphaUcPeriod"/>
            </a:pPr>
            <a:r>
              <a:rPr lang="en-US" i="1" dirty="0" smtClean="0">
                <a:solidFill>
                  <a:srgbClr val="FF0000"/>
                </a:solidFill>
              </a:rPr>
              <a:t>Given payment by quantity of production, under rewarded employees will produce a large number of low-quality units in comparison with equitable paid employees.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22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	The processes that account for an individual’s intensity, direction, and persistence of effort toward attaining a goal.</a:t>
            </a:r>
          </a:p>
          <a:p>
            <a:pPr marL="0" indent="0">
              <a:buNone/>
            </a:pPr>
            <a:r>
              <a:rPr lang="en-US" dirty="0" smtClean="0"/>
              <a:t>Components of Motivation: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Intensity– How hard a person tries?</a:t>
            </a:r>
          </a:p>
          <a:p>
            <a:pPr marL="514350" indent="-514350">
              <a:buAutoNum type="arabicPeriod"/>
            </a:pPr>
            <a:r>
              <a:rPr lang="en-US" dirty="0" smtClean="0"/>
              <a:t>Direction– Effort directed and consistent with, organizational goals.</a:t>
            </a:r>
          </a:p>
          <a:p>
            <a:pPr marL="514350" indent="-514350">
              <a:buAutoNum type="arabicPeriod"/>
            </a:pPr>
            <a:r>
              <a:rPr lang="en-US" dirty="0" smtClean="0"/>
              <a:t>Persistence—How long a person can maintain effort.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30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Organizational Justice Theory of Motivation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6679660"/>
              </p:ext>
            </p:extLst>
          </p:nvPr>
        </p:nvGraphicFramePr>
        <p:xfrm>
          <a:off x="484910" y="1323105"/>
          <a:ext cx="8503920" cy="804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/>
                <a:gridCol w="2834640"/>
                <a:gridCol w="2834640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O</a:t>
                      </a:r>
                      <a:r>
                        <a:rPr lang="en-US" sz="4400" baseline="0" dirty="0" smtClean="0"/>
                        <a:t>rganizational Justice</a:t>
                      </a:r>
                    </a:p>
                    <a:p>
                      <a:r>
                        <a:rPr lang="en-US" sz="2800" baseline="0" dirty="0" smtClean="0"/>
                        <a:t>An overall perception of what is fair in the workplace, composed of distributive justice, procedural justice and interactional justice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Distributive Justice – Perceived fairness of the amount and allocation of rewards among individuals.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Procedural Justice – The perceived fairness of the process used to determine the distribution of rewards.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Interactional Justice – The perceived</a:t>
                      </a:r>
                      <a:r>
                        <a:rPr lang="en-US" sz="2400" baseline="0" dirty="0" smtClean="0"/>
                        <a:t> degree to which an individual is treated with dignity, concern, and respect.</a:t>
                      </a:r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2587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Expectancy Theory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	A theory that says that the strength of a tendency to act in a certain way depends on the strength of expectation that the act will be followed by a given outcome and on the attractiveness  of that outcome to the individual.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 theory focuses on 3 relationships:</a:t>
            </a:r>
          </a:p>
          <a:p>
            <a:pPr marL="514350" indent="-514350">
              <a:buAutoNum type="arabicPeriod"/>
            </a:pPr>
            <a:r>
              <a:rPr lang="en-US" dirty="0" smtClean="0"/>
              <a:t>Effort-performance relationship. Effort leads to performance.</a:t>
            </a:r>
          </a:p>
          <a:p>
            <a:pPr marL="514350" indent="-514350">
              <a:buAutoNum type="arabicPeriod"/>
            </a:pPr>
            <a:r>
              <a:rPr lang="en-US" dirty="0" smtClean="0"/>
              <a:t>Performance-reward relationship. Attainment of desired outcome or amount of reward.</a:t>
            </a:r>
          </a:p>
          <a:p>
            <a:pPr marL="514350" indent="-514350">
              <a:buAutoNum type="arabicPeriod"/>
            </a:pPr>
            <a:r>
              <a:rPr lang="en-US" dirty="0" smtClean="0"/>
              <a:t>Rewards-personal goals relationship. The degree to which rewards satisfy the personal goals of employee and attractiveness of potential rewards for individual.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409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Expectancy Theory of </a:t>
            </a:r>
            <a:r>
              <a:rPr lang="en-US" dirty="0" smtClean="0"/>
              <a:t>Motivation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3 leading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If I give a maximum effort, will it be recognized in my performance appraisal? </a:t>
            </a:r>
            <a:r>
              <a:rPr lang="en-US" i="1" dirty="0" smtClean="0"/>
              <a:t>Yes/no will produce different effect.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If I get a good performance appraisal, will it lead to organizational rewards?</a:t>
            </a:r>
            <a:r>
              <a:rPr lang="en-US" i="1" dirty="0"/>
              <a:t> Yes/no will produce different effect.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If I am rewarded, are the rewards ones that I find personally attractive? </a:t>
            </a:r>
            <a:r>
              <a:rPr lang="en-US" i="1" dirty="0" smtClean="0"/>
              <a:t> </a:t>
            </a:r>
            <a:r>
              <a:rPr lang="en-US" i="1" dirty="0"/>
              <a:t>Yes/no will produce different effect.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766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</a:t>
            </a:r>
            <a:r>
              <a:rPr lang="en-US" dirty="0" smtClean="0"/>
              <a:t> Categories of Motivation Theories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3353086"/>
              </p:ext>
            </p:extLst>
          </p:nvPr>
        </p:nvGraphicFramePr>
        <p:xfrm>
          <a:off x="457200" y="1600200"/>
          <a:ext cx="8229600" cy="4043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EARLY THEORIES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CONTEMPORARY THEORIES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Needs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Hierarchy theory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Cognitive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Evaluation Theory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Theory X and Theory 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Goal-Setting</a:t>
                      </a:r>
                      <a:r>
                        <a:rPr lang="en-US" baseline="0" dirty="0" smtClean="0"/>
                        <a:t> Theory</a:t>
                      </a:r>
                    </a:p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Hygiene-motivation/</a:t>
                      </a:r>
                      <a:r>
                        <a:rPr lang="en-US" baseline="0" dirty="0" smtClean="0"/>
                        <a:t> two factor theory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Self-Efficacy Theory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McClelland’s Theory</a:t>
                      </a:r>
                      <a:r>
                        <a:rPr lang="en-US" baseline="0" dirty="0" smtClean="0"/>
                        <a:t> of Needs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Reinforcement Theory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Equity Theory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Expectancy Theory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26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Theories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Hierarchy of Needs Theory: (</a:t>
            </a:r>
            <a:r>
              <a:rPr lang="en-US" dirty="0" smtClean="0"/>
              <a:t>Abraham Maslow)</a:t>
            </a:r>
          </a:p>
          <a:p>
            <a:pPr marL="0" indent="0">
              <a:buNone/>
            </a:pPr>
            <a:r>
              <a:rPr lang="en-US" dirty="0" smtClean="0"/>
              <a:t>Five needs:</a:t>
            </a:r>
          </a:p>
          <a:p>
            <a:pPr marL="514350" indent="-514350">
              <a:buAutoNum type="arabicPeriod"/>
            </a:pPr>
            <a:r>
              <a:rPr lang="en-US" dirty="0" smtClean="0"/>
              <a:t>Physiological– Hunger, thirst, shelter, and other bodily needs.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Safety—Security and protection from physical and emotional harm.</a:t>
            </a:r>
          </a:p>
          <a:p>
            <a:pPr marL="514350" indent="-514350">
              <a:buAutoNum type="arabicPeriod"/>
            </a:pPr>
            <a:r>
              <a:rPr lang="en-US" dirty="0" smtClean="0"/>
              <a:t>Social– Affection, belongingness, acceptance, and friendship.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Esteem— internal factors--Self-respect, autonomy, achievement. External factors—status, recognition, and attention.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Self-actualization—drive to become one is capable of becoming– growth, achieving one’s potential and self-fulfillment.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325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hierarchy of Five Needs- 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1566786" y="1496295"/>
            <a:ext cx="7135902" cy="462181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Self-actualization</a:t>
            </a:r>
            <a:endParaRPr lang="en-US" sz="3200" dirty="0"/>
          </a:p>
          <a:p>
            <a:pPr algn="ctr"/>
            <a:r>
              <a:rPr lang="en-US" sz="3200" dirty="0" smtClean="0"/>
              <a:t>Esteem</a:t>
            </a:r>
          </a:p>
          <a:p>
            <a:pPr algn="ctr"/>
            <a:r>
              <a:rPr lang="en-US" sz="3200" dirty="0" smtClean="0"/>
              <a:t>Social</a:t>
            </a:r>
          </a:p>
          <a:p>
            <a:pPr algn="ctr"/>
            <a:r>
              <a:rPr lang="en-US" sz="3200" dirty="0" smtClean="0"/>
              <a:t>Safety</a:t>
            </a:r>
            <a:endParaRPr lang="en-US" sz="3200" dirty="0"/>
          </a:p>
          <a:p>
            <a:pPr algn="ctr"/>
            <a:r>
              <a:rPr lang="en-US" sz="3200" dirty="0" smtClean="0"/>
              <a:t>Physiological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4045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X and Theory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Theory X: </a:t>
            </a:r>
            <a:r>
              <a:rPr lang="en-US" dirty="0" smtClean="0"/>
              <a:t>The assumption that employees dislike work, are lazy, dislike responsibility, and must be coerced to perform.</a:t>
            </a:r>
          </a:p>
          <a:p>
            <a:pPr marL="0" indent="0">
              <a:buNone/>
            </a:pPr>
            <a:r>
              <a:rPr lang="en-US" b="1" dirty="0" smtClean="0"/>
              <a:t>Theory Y:</a:t>
            </a:r>
            <a:r>
              <a:rPr lang="en-US" dirty="0" smtClean="0"/>
              <a:t> The assumption that employees like work, are creative, seek responsibility, and can exercise self-direction.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9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TWO-FACTOR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  <a:solidFill>
            <a:srgbClr val="00B05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 theory that relates extrinsic factors to job satisfaction and associates intrinsic factors with dissatisfaction. Also called motivation-hygiene theory. </a:t>
            </a:r>
          </a:p>
          <a:p>
            <a:pPr marL="0" indent="0">
              <a:buNone/>
            </a:pPr>
            <a:r>
              <a:rPr lang="en-US" smtClean="0"/>
              <a:t>ex</a:t>
            </a:r>
            <a:r>
              <a:rPr lang="en-US" smtClean="0"/>
              <a:t>trinsic </a:t>
            </a:r>
            <a:r>
              <a:rPr lang="en-US" dirty="0" smtClean="0"/>
              <a:t>Factors: </a:t>
            </a:r>
          </a:p>
          <a:p>
            <a:pPr marL="0" indent="0">
              <a:buNone/>
            </a:pPr>
            <a:r>
              <a:rPr lang="en-US" dirty="0" smtClean="0"/>
              <a:t>Company policy and administration, </a:t>
            </a:r>
          </a:p>
          <a:p>
            <a:pPr marL="0" indent="0">
              <a:buNone/>
            </a:pPr>
            <a:r>
              <a:rPr lang="en-US" dirty="0" smtClean="0"/>
              <a:t>Relationship with supervisor, Working conditions,</a:t>
            </a:r>
          </a:p>
          <a:p>
            <a:pPr marL="0" indent="0">
              <a:buNone/>
            </a:pPr>
            <a:r>
              <a:rPr lang="en-US" dirty="0" smtClean="0"/>
              <a:t>Salary, Relationship with peers, Personal Life, Relationship with subordinates, status, Security.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00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>
                <a:solidFill>
                  <a:srgbClr val="FF0000"/>
                </a:solidFill>
              </a:rPr>
              <a:t>trinsic </a:t>
            </a:r>
            <a:r>
              <a:rPr lang="en-US" dirty="0" smtClean="0">
                <a:solidFill>
                  <a:srgbClr val="FF0000"/>
                </a:solidFill>
              </a:rPr>
              <a:t>factors: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Growth,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Advancement,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Responsibility,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Work itself,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Recognition,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>
                <a:solidFill>
                  <a:srgbClr val="FF0000"/>
                </a:solidFill>
              </a:rPr>
              <a:t>Achievement.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3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McClelland’s theory of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theory which states that achievement, power, and affiliation are three important needs that help explain motivation:</a:t>
            </a:r>
          </a:p>
          <a:p>
            <a:pPr marL="0" indent="0">
              <a:buNone/>
            </a:pPr>
            <a:r>
              <a:rPr lang="en-US" dirty="0" smtClean="0"/>
              <a:t>Need for Achievement (</a:t>
            </a:r>
            <a:r>
              <a:rPr lang="en-US" dirty="0" err="1" smtClean="0"/>
              <a:t>nAch</a:t>
            </a:r>
            <a:r>
              <a:rPr lang="en-US" dirty="0" smtClean="0"/>
              <a:t>)—the drive to excel, to achieve in relationship to a set of standards, and to strive to succeed.</a:t>
            </a:r>
          </a:p>
          <a:p>
            <a:pPr marL="0" indent="0">
              <a:buNone/>
            </a:pPr>
            <a:r>
              <a:rPr lang="en-US" dirty="0" smtClean="0"/>
              <a:t>Need for Power (</a:t>
            </a:r>
            <a:r>
              <a:rPr lang="en-US" dirty="0" err="1" smtClean="0"/>
              <a:t>nPow</a:t>
            </a:r>
            <a:r>
              <a:rPr lang="en-US" dirty="0" smtClean="0"/>
              <a:t>)– The need to make others behave in a way in which they would not have behaved otherwise.</a:t>
            </a:r>
          </a:p>
          <a:p>
            <a:pPr marL="0" indent="0">
              <a:buNone/>
            </a:pPr>
            <a:r>
              <a:rPr lang="en-US" dirty="0" smtClean="0"/>
              <a:t>Need for Affiliation (</a:t>
            </a:r>
            <a:r>
              <a:rPr lang="en-US" dirty="0" err="1" smtClean="0"/>
              <a:t>nAff</a:t>
            </a:r>
            <a:r>
              <a:rPr lang="en-US" dirty="0" smtClean="0"/>
              <a:t>)– The desire for friendly and close interpersonal relationship.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31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726</Words>
  <Application>Microsoft Office PowerPoint</Application>
  <PresentationFormat>On-screen Show (4:3)</PresentationFormat>
  <Paragraphs>157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Motivation Process and Theories</vt:lpstr>
      <vt:lpstr>Definition of Motivation</vt:lpstr>
      <vt:lpstr>2 Categories of Motivation Theories</vt:lpstr>
      <vt:lpstr>Early Theories of Motivation</vt:lpstr>
      <vt:lpstr>     </vt:lpstr>
      <vt:lpstr>Theory X and Theory Y</vt:lpstr>
      <vt:lpstr>TWO-FACTOR THEORY</vt:lpstr>
      <vt:lpstr>Two-factors</vt:lpstr>
      <vt:lpstr>McClelland’s theory of Needs</vt:lpstr>
      <vt:lpstr>Contemporary Theories of Motivation</vt:lpstr>
      <vt:lpstr>Cognitive Evaluation Theory</vt:lpstr>
      <vt:lpstr>Goal-Setting Theory</vt:lpstr>
      <vt:lpstr>Cascading of objective</vt:lpstr>
      <vt:lpstr>Self-Efficacy Theory</vt:lpstr>
      <vt:lpstr>Self-Efficacy Theory (continues)</vt:lpstr>
      <vt:lpstr>Reinforcement Theory of Motivation</vt:lpstr>
      <vt:lpstr>Equity Theory of Motivation</vt:lpstr>
      <vt:lpstr>Equity– consequences of inequity</vt:lpstr>
      <vt:lpstr>Preposition– inequitable pay</vt:lpstr>
      <vt:lpstr>Organizational Justice Theory of Motivation</vt:lpstr>
      <vt:lpstr>Expectancy Theory of Motivation</vt:lpstr>
      <vt:lpstr>Expectancy Theory of Motivation 3 leading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itcpu</dc:creator>
  <cp:lastModifiedBy>Aamir sameer</cp:lastModifiedBy>
  <cp:revision>47</cp:revision>
  <dcterms:created xsi:type="dcterms:W3CDTF">2012-04-25T17:01:46Z</dcterms:created>
  <dcterms:modified xsi:type="dcterms:W3CDTF">2015-06-20T00:22:22Z</dcterms:modified>
</cp:coreProperties>
</file>