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8AB6BF-946D-4D9C-9726-DA6B9D96247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228514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AB6BF-946D-4D9C-9726-DA6B9D96247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219196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AB6BF-946D-4D9C-9726-DA6B9D96247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92445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AB6BF-946D-4D9C-9726-DA6B9D96247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312685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AB6BF-946D-4D9C-9726-DA6B9D962470}"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1512309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8AB6BF-946D-4D9C-9726-DA6B9D962470}"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2633575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8AB6BF-946D-4D9C-9726-DA6B9D962470}" type="datetimeFigureOut">
              <a:rPr lang="en-US" smtClean="0"/>
              <a:t>11/29/2020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2805877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8AB6BF-946D-4D9C-9726-DA6B9D962470}" type="datetimeFigureOut">
              <a:rPr lang="en-US" smtClean="0"/>
              <a:t>11/29/2020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2419583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AB6BF-946D-4D9C-9726-DA6B9D962470}" type="datetimeFigureOut">
              <a:rPr lang="en-US" smtClean="0"/>
              <a:t>11/29/2020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63668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AB6BF-946D-4D9C-9726-DA6B9D962470}"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223009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AB6BF-946D-4D9C-9726-DA6B9D962470}"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79A7F-DED6-4987-8561-99C3D06141F5}" type="slidenum">
              <a:rPr lang="en-US" smtClean="0"/>
              <a:t>‹#›</a:t>
            </a:fld>
            <a:endParaRPr lang="en-US"/>
          </a:p>
        </p:txBody>
      </p:sp>
    </p:spTree>
    <p:extLst>
      <p:ext uri="{BB962C8B-B14F-4D97-AF65-F5344CB8AC3E}">
        <p14:creationId xmlns:p14="http://schemas.microsoft.com/office/powerpoint/2010/main" val="151704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AB6BF-946D-4D9C-9726-DA6B9D962470}" type="datetimeFigureOut">
              <a:rPr lang="en-US" smtClean="0"/>
              <a:t>11/29/2020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79A7F-DED6-4987-8561-99C3D06141F5}" type="slidenum">
              <a:rPr lang="en-US" smtClean="0"/>
              <a:t>‹#›</a:t>
            </a:fld>
            <a:endParaRPr lang="en-US"/>
          </a:p>
        </p:txBody>
      </p:sp>
    </p:spTree>
    <p:extLst>
      <p:ext uri="{BB962C8B-B14F-4D97-AF65-F5344CB8AC3E}">
        <p14:creationId xmlns:p14="http://schemas.microsoft.com/office/powerpoint/2010/main" val="77033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93618"/>
            <a:ext cx="9144000" cy="4364182"/>
          </a:xfrm>
        </p:spPr>
        <p:txBody>
          <a:bodyPr>
            <a:normAutofit lnSpcReduction="10000"/>
          </a:bodyPr>
          <a:lstStyle/>
          <a:p>
            <a:r>
              <a:rPr lang="en-US" dirty="0"/>
              <a:t>Transitional Devices</a:t>
            </a:r>
          </a:p>
          <a:p>
            <a:r>
              <a:rPr lang="en-US" dirty="0"/>
              <a:t>Transitional devices are like bridges between parts of your paper. They are cues that help the reader to interpret ideas a paper develops. Transitional devices are words or phrases that help carry a thought from one sentence to another, from one idea to another, or from one paragraph to another. And finally, transitional devices link sentences and paragraphs together smoothly so that there are no abrupt jumps or breaks between ideas.</a:t>
            </a:r>
          </a:p>
          <a:p>
            <a:r>
              <a:rPr lang="en-US" dirty="0"/>
              <a:t>There are several types of transitional devices, and each category leads readers to make certain connections or assumptions. Some lead readers forward and imply the building of an idea or thought, while others make readers compare ideas or draw conclusions from the preceding thoughts.</a:t>
            </a:r>
          </a:p>
          <a:p>
            <a:pPr algn="l"/>
            <a:endParaRPr lang="en-US" dirty="0"/>
          </a:p>
        </p:txBody>
      </p:sp>
    </p:spTree>
    <p:extLst>
      <p:ext uri="{BB962C8B-B14F-4D97-AF65-F5344CB8AC3E}">
        <p14:creationId xmlns:p14="http://schemas.microsoft.com/office/powerpoint/2010/main" val="2605476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8309"/>
            <a:ext cx="10515600" cy="5158654"/>
          </a:xfrm>
        </p:spPr>
        <p:txBody>
          <a:bodyPr>
            <a:normAutofit fontScale="92500" lnSpcReduction="20000"/>
          </a:bodyPr>
          <a:lstStyle/>
          <a:p>
            <a:r>
              <a:rPr lang="en-US" dirty="0"/>
              <a:t>Here is a list of some common transitional devices that can be used to cue readers in a given way.</a:t>
            </a:r>
          </a:p>
          <a:p>
            <a:r>
              <a:rPr lang="en-US" b="1" dirty="0"/>
              <a:t>To Add:</a:t>
            </a:r>
          </a:p>
          <a:p>
            <a:r>
              <a:rPr lang="en-US" dirty="0"/>
              <a:t>and, again, and then, besides, equally important, finally, further, furthermore, nor, too, next, lastly, what's more, moreover, in addition, first (second, etc.)</a:t>
            </a:r>
          </a:p>
          <a:p>
            <a:r>
              <a:rPr lang="en-US" b="1" dirty="0"/>
              <a:t>To Compare:</a:t>
            </a:r>
          </a:p>
          <a:p>
            <a:r>
              <a:rPr lang="en-US" dirty="0"/>
              <a:t>whereas, but, yet, on the other hand, however, nevertheless, on the contrary, by comparison, where, compared to, up against, balanced against, </a:t>
            </a:r>
            <a:r>
              <a:rPr lang="en-US" dirty="0" err="1"/>
              <a:t>vis</a:t>
            </a:r>
            <a:r>
              <a:rPr lang="en-US" dirty="0"/>
              <a:t> a </a:t>
            </a:r>
            <a:r>
              <a:rPr lang="en-US" dirty="0" err="1"/>
              <a:t>vis</a:t>
            </a:r>
            <a:r>
              <a:rPr lang="en-US" dirty="0"/>
              <a:t>, but, although, conversely, meanwhile, after all, in contrast, although this may be true</a:t>
            </a:r>
          </a:p>
          <a:p>
            <a:r>
              <a:rPr lang="en-US" b="1" dirty="0"/>
              <a:t>To Prove:</a:t>
            </a:r>
          </a:p>
          <a:p>
            <a:r>
              <a:rPr lang="en-US" dirty="0"/>
              <a:t>because, for, since, for the same reason, obviously, evidently, furthermore, moreover, besides, indeed, in fact, in addition, in any case, that is</a:t>
            </a:r>
          </a:p>
          <a:p>
            <a:endParaRPr lang="en-US" dirty="0"/>
          </a:p>
        </p:txBody>
      </p:sp>
    </p:spTree>
    <p:extLst>
      <p:ext uri="{BB962C8B-B14F-4D97-AF65-F5344CB8AC3E}">
        <p14:creationId xmlns:p14="http://schemas.microsoft.com/office/powerpoint/2010/main" val="1565454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5018"/>
            <a:ext cx="10515600" cy="5511945"/>
          </a:xfrm>
        </p:spPr>
        <p:txBody>
          <a:bodyPr>
            <a:normAutofit fontScale="92500" lnSpcReduction="10000"/>
          </a:bodyPr>
          <a:lstStyle/>
          <a:p>
            <a:r>
              <a:rPr lang="en-US" b="1" dirty="0"/>
              <a:t>To Show Exception:</a:t>
            </a:r>
          </a:p>
          <a:p>
            <a:r>
              <a:rPr lang="en-US" dirty="0"/>
              <a:t>yet, still, however, nevertheless, in spite of, despite, of course, once in a while, sometimes</a:t>
            </a:r>
          </a:p>
          <a:p>
            <a:r>
              <a:rPr lang="en-US" b="1" dirty="0"/>
              <a:t>To Show Time:</a:t>
            </a:r>
          </a:p>
          <a:p>
            <a:r>
              <a:rPr lang="en-US" dirty="0"/>
              <a:t>immediately, thereafter, soon, after a few hours, finally, then, later, previously, formerly, first (second, etc.), next, and then</a:t>
            </a:r>
          </a:p>
          <a:p>
            <a:r>
              <a:rPr lang="en-US" b="1" dirty="0"/>
              <a:t>To Repeat:</a:t>
            </a:r>
          </a:p>
          <a:p>
            <a:r>
              <a:rPr lang="en-US" dirty="0"/>
              <a:t>in brief, as I have said, as I have noted, as has been noted</a:t>
            </a:r>
          </a:p>
          <a:p>
            <a:r>
              <a:rPr lang="en-US" b="1" dirty="0"/>
              <a:t>To Emphasize:</a:t>
            </a:r>
          </a:p>
          <a:p>
            <a:r>
              <a:rPr lang="en-US" dirty="0"/>
              <a:t>definitely, extremely, obviously, in fact, indeed, in any case, absolutely, positively, naturally, surprisingly, always, forever, perennially, eternally, never, emphatically, unquestionably, without a doubt, certainly, undeniably, without reservation</a:t>
            </a:r>
          </a:p>
          <a:p>
            <a:pPr marL="0" indent="0">
              <a:buNone/>
            </a:pPr>
            <a:endParaRPr lang="en-US" b="1" dirty="0"/>
          </a:p>
        </p:txBody>
      </p:sp>
    </p:spTree>
    <p:extLst>
      <p:ext uri="{BB962C8B-B14F-4D97-AF65-F5344CB8AC3E}">
        <p14:creationId xmlns:p14="http://schemas.microsoft.com/office/powerpoint/2010/main" val="155058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4855"/>
            <a:ext cx="10515600" cy="5782108"/>
          </a:xfrm>
        </p:spPr>
        <p:txBody>
          <a:bodyPr>
            <a:normAutofit lnSpcReduction="10000"/>
          </a:bodyPr>
          <a:lstStyle/>
          <a:p>
            <a:r>
              <a:rPr lang="en-US" b="1" dirty="0"/>
              <a:t>To Show Sequence:</a:t>
            </a:r>
          </a:p>
          <a:p>
            <a:r>
              <a:rPr lang="en-US" dirty="0"/>
              <a:t>first, second, third, and so forth. A, B, C, and so forth. next, then, following this, at this time, now, at this point, after, afterward, subsequently, finally, consequently, previously, before this, simultaneously, concurrently, thus, therefore, hence, next, and then, soon</a:t>
            </a:r>
          </a:p>
          <a:p>
            <a:r>
              <a:rPr lang="en-US" b="1" dirty="0"/>
              <a:t>To Give an Example:</a:t>
            </a:r>
          </a:p>
          <a:p>
            <a:r>
              <a:rPr lang="en-US" dirty="0"/>
              <a:t>for example, for instance, in this case, in another case, on this occasion, in this situation, take the case of, to demonstrate, to illustrate, as an illustration, to illustrate</a:t>
            </a:r>
          </a:p>
          <a:p>
            <a:r>
              <a:rPr lang="en-US" b="1" dirty="0"/>
              <a:t>To Summarize or Conclude:</a:t>
            </a:r>
          </a:p>
          <a:p>
            <a:r>
              <a:rPr lang="en-US"/>
              <a:t>in brief, on the whole, summing up, to conclude, in conclusion, as I have shown, as I have said, hence, therefore, accordingly, thus, as a result, consequently</a:t>
            </a:r>
          </a:p>
          <a:p>
            <a:endParaRPr lang="en-US" dirty="0"/>
          </a:p>
        </p:txBody>
      </p:sp>
    </p:spTree>
    <p:extLst>
      <p:ext uri="{BB962C8B-B14F-4D97-AF65-F5344CB8AC3E}">
        <p14:creationId xmlns:p14="http://schemas.microsoft.com/office/powerpoint/2010/main" val="1013710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581</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haier</dc:creator>
  <cp:lastModifiedBy>haier</cp:lastModifiedBy>
  <cp:revision>1</cp:revision>
  <dcterms:created xsi:type="dcterms:W3CDTF">2020-11-29T13:20:48Z</dcterms:created>
  <dcterms:modified xsi:type="dcterms:W3CDTF">2020-11-29T13:21:09Z</dcterms:modified>
</cp:coreProperties>
</file>