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32"/>
  </p:notesMasterIdLst>
  <p:handoutMasterIdLst>
    <p:handoutMasterId r:id="rId33"/>
  </p:handoutMasterIdLst>
  <p:sldIdLst>
    <p:sldId id="256" r:id="rId2"/>
    <p:sldId id="257" r:id="rId3"/>
    <p:sldId id="258" r:id="rId4"/>
    <p:sldId id="259" r:id="rId5"/>
    <p:sldId id="283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2" r:id="rId17"/>
    <p:sldId id="270" r:id="rId18"/>
    <p:sldId id="271" r:id="rId19"/>
    <p:sldId id="273" r:id="rId20"/>
    <p:sldId id="274" r:id="rId21"/>
    <p:sldId id="278" r:id="rId22"/>
    <p:sldId id="275" r:id="rId23"/>
    <p:sldId id="276" r:id="rId24"/>
    <p:sldId id="277" r:id="rId25"/>
    <p:sldId id="284" r:id="rId26"/>
    <p:sldId id="279" r:id="rId27"/>
    <p:sldId id="280" r:id="rId28"/>
    <p:sldId id="281" r:id="rId29"/>
    <p:sldId id="285" r:id="rId30"/>
    <p:sldId id="282" r:id="rId31"/>
  </p:sldIdLst>
  <p:sldSz cx="9144000" cy="6858000" type="screen4x3"/>
  <p:notesSz cx="6858000" cy="91440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458B8A"/>
    <a:srgbClr val="C05023"/>
    <a:srgbClr val="F8E1D8"/>
    <a:srgbClr val="F0C1AE"/>
    <a:srgbClr val="455EA0"/>
    <a:srgbClr val="FFFFFF"/>
    <a:srgbClr val="EDFFFF"/>
    <a:srgbClr val="2F4040"/>
    <a:srgbClr val="809191"/>
    <a:srgbClr val="EDED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74" autoAdjust="0"/>
    <p:restoredTop sz="89465" autoAdjust="0"/>
  </p:normalViewPr>
  <p:slideViewPr>
    <p:cSldViewPr>
      <p:cViewPr varScale="1">
        <p:scale>
          <a:sx n="71" d="100"/>
          <a:sy n="71" d="100"/>
        </p:scale>
        <p:origin x="-115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0" d="100"/>
        <a:sy n="19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5.xml"/><Relationship Id="rId2" Type="http://schemas.openxmlformats.org/officeDocument/2006/relationships/slide" Target="slides/slide4.xml"/><Relationship Id="rId1" Type="http://schemas.openxmlformats.org/officeDocument/2006/relationships/slide" Target="slides/slide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7194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9350" y="692150"/>
            <a:ext cx="4559300" cy="34163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137281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3277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277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277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096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096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10</a:t>
            </a:r>
          </a:p>
        </p:txBody>
      </p:sp>
      <p:sp>
        <p:nvSpPr>
          <p:cNvPr id="4198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8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99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199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5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9</a:t>
            </a:r>
          </a:p>
        </p:txBody>
      </p:sp>
      <p:sp>
        <p:nvSpPr>
          <p:cNvPr id="4506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506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506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4710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0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711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711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4813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813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813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11</a:t>
            </a: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915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4915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7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13</a:t>
            </a:r>
          </a:p>
        </p:txBody>
      </p:sp>
      <p:sp>
        <p:nvSpPr>
          <p:cNvPr id="5018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018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018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14</a:t>
            </a:r>
          </a:p>
        </p:txBody>
      </p:sp>
      <p:sp>
        <p:nvSpPr>
          <p:cNvPr id="5120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0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120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18</a:t>
            </a:r>
          </a:p>
        </p:txBody>
      </p:sp>
      <p:sp>
        <p:nvSpPr>
          <p:cNvPr id="5222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223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223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24</a:t>
            </a:r>
          </a:p>
        </p:txBody>
      </p:sp>
      <p:sp>
        <p:nvSpPr>
          <p:cNvPr id="5325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325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325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25</a:t>
            </a:r>
          </a:p>
        </p:txBody>
      </p:sp>
      <p:sp>
        <p:nvSpPr>
          <p:cNvPr id="5427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427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427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29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26</a:t>
            </a:r>
          </a:p>
        </p:txBody>
      </p:sp>
      <p:sp>
        <p:nvSpPr>
          <p:cNvPr id="5530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530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5530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348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482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482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2</a:t>
            </a:r>
          </a:p>
        </p:txBody>
      </p:sp>
      <p:sp>
        <p:nvSpPr>
          <p:cNvPr id="3379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379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379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3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3</a:t>
            </a:r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5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5846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5847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4</a:t>
            </a:r>
          </a:p>
        </p:txBody>
      </p:sp>
      <p:sp>
        <p:nvSpPr>
          <p:cNvPr id="36868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69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687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6871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1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5</a:t>
            </a:r>
          </a:p>
        </p:txBody>
      </p:sp>
      <p:sp>
        <p:nvSpPr>
          <p:cNvPr id="37892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3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7894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7895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5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6</a:t>
            </a:r>
          </a:p>
        </p:txBody>
      </p:sp>
      <p:sp>
        <p:nvSpPr>
          <p:cNvPr id="38916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7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8918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8919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3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9050" tIns="0" rIns="19050" bIns="0" anchor="b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altLang="en-US" sz="1000" i="1"/>
              <a:t>7</a:t>
            </a:r>
          </a:p>
        </p:txBody>
      </p:sp>
      <p:sp>
        <p:nvSpPr>
          <p:cNvPr id="3994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9942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 cap="flat"/>
        </p:spPr>
      </p:sp>
      <p:sp>
        <p:nvSpPr>
          <p:cNvPr id="39943" name="Rectangle 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2"/>
          <p:cNvSpPr>
            <a:spLocks noChangeArrowheads="1"/>
          </p:cNvSpPr>
          <p:nvPr userDrawn="1"/>
        </p:nvSpPr>
        <p:spPr bwMode="auto">
          <a:xfrm>
            <a:off x="0" y="2097"/>
            <a:ext cx="9136311" cy="6858000"/>
          </a:xfrm>
          <a:prstGeom prst="rect">
            <a:avLst/>
          </a:prstGeom>
          <a:gradFill rotWithShape="0">
            <a:gsLst>
              <a:gs pos="0">
                <a:srgbClr val="F0C1AE"/>
              </a:gs>
              <a:gs pos="50000">
                <a:srgbClr val="F8E1D8"/>
              </a:gs>
              <a:gs pos="100000">
                <a:srgbClr val="F0C1AE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4" name="Text Box 8"/>
          <p:cNvSpPr txBox="1">
            <a:spLocks noChangeArrowheads="1"/>
          </p:cNvSpPr>
          <p:nvPr userDrawn="1"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Book Antiqua" pitchFamily="18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Book Antiqua" pitchFamily="18" charset="0"/>
              </a:rPr>
              <a:t> </a:t>
            </a:r>
          </a:p>
        </p:txBody>
      </p:sp>
      <p:sp>
        <p:nvSpPr>
          <p:cNvPr id="5" name="Rectangle 20"/>
          <p:cNvSpPr>
            <a:spLocks noChangeArrowheads="1"/>
          </p:cNvSpPr>
          <p:nvPr userDrawn="1"/>
        </p:nvSpPr>
        <p:spPr bwMode="auto">
          <a:xfrm>
            <a:off x="0" y="6553200"/>
            <a:ext cx="190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2075" tIns="46038" rIns="92075" bIns="46038" anchor="ctr"/>
          <a:lstStyle/>
          <a:p>
            <a:pPr algn="ctr">
              <a:defRPr/>
            </a:pPr>
            <a:r>
              <a:rPr lang="en-US" sz="1200" b="1" i="1" dirty="0">
                <a:solidFill>
                  <a:schemeClr val="tx1"/>
                </a:solidFill>
                <a:latin typeface="Book Antiqua" pitchFamily="18" charset="0"/>
              </a:rPr>
              <a:t>Irwin/McGraw Hill</a:t>
            </a:r>
          </a:p>
        </p:txBody>
      </p:sp>
      <p:sp>
        <p:nvSpPr>
          <p:cNvPr id="8" name="Text Box 14"/>
          <p:cNvSpPr txBox="1">
            <a:spLocks noChangeArrowheads="1"/>
          </p:cNvSpPr>
          <p:nvPr userDrawn="1"/>
        </p:nvSpPr>
        <p:spPr bwMode="auto">
          <a:xfrm>
            <a:off x="76200" y="1227554"/>
            <a:ext cx="2819400" cy="374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i="1" dirty="0">
                <a:solidFill>
                  <a:srgbClr val="2E1A22"/>
                </a:solidFill>
              </a:rPr>
              <a:t>Fundamentals of  Corporate Finance</a:t>
            </a:r>
          </a:p>
          <a:p>
            <a:pPr algn="ctr">
              <a:spcBef>
                <a:spcPct val="50000"/>
              </a:spcBef>
            </a:pPr>
            <a:endParaRPr lang="en-US" altLang="en-US" i="1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600" dirty="0" smtClean="0">
                <a:solidFill>
                  <a:srgbClr val="2E1A22"/>
                </a:solidFill>
              </a:rPr>
              <a:t>Eighth Edition</a:t>
            </a:r>
            <a:endParaRPr lang="en-US" altLang="en-US" sz="1600" dirty="0">
              <a:solidFill>
                <a:srgbClr val="2E1A22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Richard A. </a:t>
            </a:r>
            <a:r>
              <a:rPr lang="en-US" altLang="en-US" sz="1800" b="1" dirty="0" err="1">
                <a:solidFill>
                  <a:srgbClr val="2E1A22"/>
                </a:solidFill>
              </a:rPr>
              <a:t>Brealey</a:t>
            </a:r>
            <a:r>
              <a:rPr lang="en-US" altLang="en-US" sz="1800" b="1" dirty="0">
                <a:solidFill>
                  <a:srgbClr val="2E1A22"/>
                </a:solidFill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Stewart C. Myers</a:t>
            </a:r>
          </a:p>
          <a:p>
            <a:pPr algn="ctr">
              <a:spcBef>
                <a:spcPct val="50000"/>
              </a:spcBef>
            </a:pPr>
            <a:r>
              <a:rPr lang="en-US" altLang="en-US" sz="1800" b="1" dirty="0">
                <a:solidFill>
                  <a:srgbClr val="2E1A22"/>
                </a:solidFill>
              </a:rPr>
              <a:t>Alan J. Marcus</a:t>
            </a:r>
            <a:endParaRPr lang="en-US" altLang="en-US" sz="1600" b="1" dirty="0">
              <a:solidFill>
                <a:srgbClr val="2E1A22"/>
              </a:solidFill>
            </a:endParaRPr>
          </a:p>
        </p:txBody>
      </p:sp>
      <p:sp>
        <p:nvSpPr>
          <p:cNvPr id="18" name="Rectangle 110"/>
          <p:cNvSpPr>
            <a:spLocks noChangeArrowheads="1"/>
          </p:cNvSpPr>
          <p:nvPr userDrawn="1"/>
        </p:nvSpPr>
        <p:spPr bwMode="auto">
          <a:xfrm>
            <a:off x="3048000" y="0"/>
            <a:ext cx="533400" cy="6858000"/>
          </a:xfrm>
          <a:prstGeom prst="rect">
            <a:avLst/>
          </a:prstGeom>
          <a:gradFill rotWithShape="1">
            <a:gsLst>
              <a:gs pos="0">
                <a:srgbClr val="F0C1AE"/>
              </a:gs>
              <a:gs pos="50000">
                <a:srgbClr val="C05023"/>
              </a:gs>
              <a:gs pos="100000">
                <a:srgbClr val="F8E1D8"/>
              </a:gs>
            </a:gsLst>
            <a:lin ang="0" scaled="1"/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9" name="Oval 10"/>
          <p:cNvSpPr>
            <a:spLocks noChangeArrowheads="1"/>
          </p:cNvSpPr>
          <p:nvPr userDrawn="1"/>
        </p:nvSpPr>
        <p:spPr bwMode="auto">
          <a:xfrm>
            <a:off x="3200400" y="6583363"/>
            <a:ext cx="295275" cy="274637"/>
          </a:xfrm>
          <a:prstGeom prst="ellipse">
            <a:avLst/>
          </a:prstGeom>
          <a:gradFill rotWithShape="0">
            <a:gsLst>
              <a:gs pos="0">
                <a:srgbClr val="EDFFFF"/>
              </a:gs>
              <a:gs pos="100000">
                <a:srgbClr val="C05023"/>
              </a:gs>
            </a:gsLst>
            <a:path path="shape">
              <a:fillToRect l="50000" t="50000" r="50000" b="50000"/>
            </a:path>
          </a:gradFill>
          <a:ln>
            <a:noFill/>
          </a:ln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endParaRPr kumimoji="1" lang="en-US" altLang="en-US" sz="3600"/>
          </a:p>
        </p:txBody>
      </p:sp>
      <p:grpSp>
        <p:nvGrpSpPr>
          <p:cNvPr id="20" name="Group 11"/>
          <p:cNvGrpSpPr>
            <a:grpSpLocks/>
          </p:cNvGrpSpPr>
          <p:nvPr userDrawn="1"/>
        </p:nvGrpSpPr>
        <p:grpSpPr bwMode="auto">
          <a:xfrm>
            <a:off x="3048000" y="0"/>
            <a:ext cx="533400" cy="6858000"/>
            <a:chOff x="95" y="0"/>
            <a:chExt cx="535" cy="4320"/>
          </a:xfrm>
          <a:gradFill>
            <a:gsLst>
              <a:gs pos="0">
                <a:srgbClr val="C05023"/>
              </a:gs>
              <a:gs pos="100000">
                <a:srgbClr val="F8E1D8"/>
              </a:gs>
            </a:gsLst>
            <a:lin ang="0" scaled="1"/>
          </a:gradFill>
        </p:grpSpPr>
        <p:sp>
          <p:nvSpPr>
            <p:cNvPr id="21" name="AutoShape 12"/>
            <p:cNvSpPr>
              <a:spLocks noChangeArrowheads="1"/>
            </p:cNvSpPr>
            <p:nvPr/>
          </p:nvSpPr>
          <p:spPr bwMode="auto">
            <a:xfrm rot="-5400000">
              <a:off x="82" y="229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2" name="AutoShape 13"/>
            <p:cNvSpPr>
              <a:spLocks noChangeArrowheads="1"/>
            </p:cNvSpPr>
            <p:nvPr/>
          </p:nvSpPr>
          <p:spPr bwMode="auto">
            <a:xfrm rot="-5400000">
              <a:off x="81" y="2886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3" name="AutoShape 14"/>
            <p:cNvSpPr>
              <a:spLocks noChangeArrowheads="1"/>
            </p:cNvSpPr>
            <p:nvPr/>
          </p:nvSpPr>
          <p:spPr bwMode="auto">
            <a:xfrm rot="-5400000">
              <a:off x="81" y="3479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 rot="-5400000">
              <a:off x="81" y="508"/>
              <a:ext cx="565" cy="533"/>
            </a:xfrm>
            <a:prstGeom prst="parallelogram">
              <a:avLst>
                <a:gd name="adj" fmla="val 56133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5" name="AutoShape 16"/>
            <p:cNvSpPr>
              <a:spLocks noChangeArrowheads="1"/>
            </p:cNvSpPr>
            <p:nvPr/>
          </p:nvSpPr>
          <p:spPr bwMode="auto">
            <a:xfrm rot="-5400000">
              <a:off x="81" y="1101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6" name="AutoShape 17"/>
            <p:cNvSpPr>
              <a:spLocks noChangeArrowheads="1"/>
            </p:cNvSpPr>
            <p:nvPr/>
          </p:nvSpPr>
          <p:spPr bwMode="auto">
            <a:xfrm rot="-5400000">
              <a:off x="81" y="1697"/>
              <a:ext cx="564" cy="533"/>
            </a:xfrm>
            <a:prstGeom prst="parallelogram">
              <a:avLst>
                <a:gd name="adj" fmla="val 56034"/>
              </a:avLst>
            </a:prstGeom>
            <a:grpFill/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7" name="Freeform 1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28" name="Freeform 19"/>
            <p:cNvSpPr>
              <a:spLocks/>
            </p:cNvSpPr>
            <p:nvPr/>
          </p:nvSpPr>
          <p:spPr bwMode="auto">
            <a:xfrm>
              <a:off x="95" y="4060"/>
              <a:ext cx="457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pFill/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30" name="Rectangle 17"/>
          <p:cNvSpPr>
            <a:spLocks noChangeArrowheads="1"/>
          </p:cNvSpPr>
          <p:nvPr userDrawn="1"/>
        </p:nvSpPr>
        <p:spPr bwMode="auto">
          <a:xfrm>
            <a:off x="4953000" y="628272"/>
            <a:ext cx="2725738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000" b="1" dirty="0">
                <a:solidFill>
                  <a:schemeClr val="tx1"/>
                </a:solidFill>
              </a:rPr>
              <a:t>Chapter </a:t>
            </a:r>
            <a:r>
              <a:rPr lang="en-US" altLang="en-US" sz="4000" b="1" dirty="0" smtClean="0">
                <a:solidFill>
                  <a:schemeClr val="tx1"/>
                </a:solidFill>
              </a:rPr>
              <a:t>16</a:t>
            </a:r>
            <a:endParaRPr lang="en-US" altLang="en-US" sz="4000" b="1" dirty="0">
              <a:solidFill>
                <a:schemeClr val="tx1"/>
              </a:solidFill>
            </a:endParaRPr>
          </a:p>
        </p:txBody>
      </p:sp>
      <p:sp>
        <p:nvSpPr>
          <p:cNvPr id="31" name="Rectangle 19"/>
          <p:cNvSpPr>
            <a:spLocks noChangeArrowheads="1"/>
          </p:cNvSpPr>
          <p:nvPr userDrawn="1"/>
        </p:nvSpPr>
        <p:spPr bwMode="auto">
          <a:xfrm>
            <a:off x="4515537" y="4267200"/>
            <a:ext cx="374604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600" b="1" dirty="0" smtClean="0">
                <a:solidFill>
                  <a:schemeClr val="tx1"/>
                </a:solidFill>
              </a:rPr>
              <a:t>Debt Policy</a:t>
            </a:r>
            <a:endParaRPr lang="en-US" altLang="en-US" sz="3600" b="1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 userDrawn="1"/>
        </p:nvSpPr>
        <p:spPr bwMode="auto">
          <a:xfrm>
            <a:off x="5428270" y="1723490"/>
            <a:ext cx="1775198" cy="2273892"/>
          </a:xfrm>
          <a:prstGeom prst="rect">
            <a:avLst/>
          </a:prstGeom>
          <a:solidFill>
            <a:srgbClr val="458B8A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9319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 autoUpdateAnimBg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427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52400"/>
            <a:ext cx="194310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7690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752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524000"/>
            <a:ext cx="7772400" cy="4572000"/>
          </a:xfrm>
        </p:spPr>
        <p:txBody>
          <a:bodyPr/>
          <a:lstStyle/>
          <a:p>
            <a:pPr lvl="0"/>
            <a:endParaRPr lang="en-US" noProof="0" smtClean="0"/>
          </a:p>
        </p:txBody>
      </p:sp>
    </p:spTree>
    <p:extLst>
      <p:ext uri="{BB962C8B-B14F-4D97-AF65-F5344CB8AC3E}">
        <p14:creationId xmlns:p14="http://schemas.microsoft.com/office/powerpoint/2010/main" val="2785512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72480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00730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>
                <a:latin typeface="Century Gothic" panose="020B0502020202020204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295400"/>
            <a:ext cx="7772400" cy="4572000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</a:defRPr>
            </a:lvl2pPr>
            <a:lvl3pPr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08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19399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9575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2230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3900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5903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67221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938871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/>
          </p:cNvSpPr>
          <p:nvPr/>
        </p:nvSpPr>
        <p:spPr bwMode="auto">
          <a:xfrm>
            <a:off x="0" y="990600"/>
            <a:ext cx="9144000" cy="76200"/>
          </a:xfrm>
          <a:prstGeom prst="rect">
            <a:avLst/>
          </a:prstGeom>
          <a:solidFill>
            <a:srgbClr val="458B8A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0" y="0"/>
            <a:ext cx="9144000" cy="9906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485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762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title style</a:t>
            </a:r>
          </a:p>
        </p:txBody>
      </p:sp>
      <p:sp>
        <p:nvSpPr>
          <p:cNvPr id="20486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8382000" cy="525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 smtClean="0"/>
              <a:t>Click to edit Master text styles</a:t>
            </a:r>
          </a:p>
          <a:p>
            <a:pPr lvl="1"/>
            <a:r>
              <a:rPr lang="en-US" altLang="en-US" dirty="0" smtClean="0"/>
              <a:t>Second level</a:t>
            </a:r>
          </a:p>
          <a:p>
            <a:pPr lvl="2"/>
            <a:r>
              <a:rPr lang="en-US" altLang="en-US" dirty="0" smtClean="0"/>
              <a:t>Third level</a:t>
            </a:r>
          </a:p>
          <a:p>
            <a:pPr lvl="3"/>
            <a:r>
              <a:rPr lang="en-US" altLang="en-US" dirty="0" smtClean="0"/>
              <a:t>Fourth level</a:t>
            </a:r>
          </a:p>
          <a:p>
            <a:pPr lvl="4"/>
            <a:r>
              <a:rPr lang="en-US" altLang="en-US" dirty="0" smtClean="0"/>
              <a:t>Fifth level</a:t>
            </a:r>
          </a:p>
        </p:txBody>
      </p:sp>
      <p:sp>
        <p:nvSpPr>
          <p:cNvPr id="99334" name="Rectangle 6"/>
          <p:cNvSpPr>
            <a:spLocks noChangeArrowheads="1"/>
          </p:cNvSpPr>
          <p:nvPr/>
        </p:nvSpPr>
        <p:spPr bwMode="auto">
          <a:xfrm>
            <a:off x="6477000" y="6400800"/>
            <a:ext cx="1905000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7" name="Rectangle 9"/>
          <p:cNvSpPr>
            <a:spLocks noChangeArrowheads="1"/>
          </p:cNvSpPr>
          <p:nvPr/>
        </p:nvSpPr>
        <p:spPr bwMode="auto">
          <a:xfrm>
            <a:off x="8648860" y="6475412"/>
            <a:ext cx="458788" cy="3825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 anchor="ctr"/>
          <a:lstStyle/>
          <a:p>
            <a:pPr algn="r">
              <a:defRPr/>
            </a:pPr>
            <a:r>
              <a:rPr lang="en-US" sz="1000" b="1" dirty="0" smtClean="0">
                <a:solidFill>
                  <a:srgbClr val="455EA0"/>
                </a:solidFill>
                <a:latin typeface="Arial" charset="0"/>
              </a:rPr>
              <a:t>16- </a:t>
            </a:r>
            <a:fld id="{E60E7E61-42B9-45CE-A0EE-FB8F7CCA12F2}" type="slidenum">
              <a:rPr lang="en-US" sz="1000" b="1">
                <a:solidFill>
                  <a:srgbClr val="455EA0"/>
                </a:solidFill>
                <a:latin typeface="Arial" charset="0"/>
              </a:rPr>
              <a:pPr algn="r">
                <a:defRPr/>
              </a:pPr>
              <a:t>‹#›</a:t>
            </a:fld>
            <a:endParaRPr lang="en-US" sz="1000" b="1" dirty="0">
              <a:solidFill>
                <a:srgbClr val="455EA0"/>
              </a:solidFill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  <p:sldLayoutId id="2147483664" r:id="rId13"/>
    <p:sldLayoutId id="2147483665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EDFFFF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FFCCFF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3200">
          <a:solidFill>
            <a:srgbClr val="01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010000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01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010000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010000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rgbClr val="01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845" y="6567983"/>
            <a:ext cx="9144000" cy="321931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" name="Text Box 8"/>
          <p:cNvSpPr txBox="1">
            <a:spLocks noChangeArrowheads="1"/>
          </p:cNvSpPr>
          <p:nvPr/>
        </p:nvSpPr>
        <p:spPr bwMode="auto">
          <a:xfrm>
            <a:off x="3789028" y="6567984"/>
            <a:ext cx="53340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Copyright © </a:t>
            </a:r>
            <a:r>
              <a:rPr lang="en-US" sz="1200" i="1" dirty="0" smtClean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2015 </a:t>
            </a:r>
            <a:r>
              <a:rPr lang="en-US" sz="1200" i="1" dirty="0">
                <a:solidFill>
                  <a:schemeClr val="tx1"/>
                </a:solidFill>
                <a:latin typeface="Arial Narrow" panose="020B0606020202030204" pitchFamily="34" charset="0"/>
                <a:cs typeface="Times New Roman" pitchFamily="18" charset="0"/>
              </a:rPr>
              <a:t>by The McGraw-Hill Companies, Inc. All rights reserved</a:t>
            </a:r>
            <a:r>
              <a:rPr lang="en-US" sz="1200" dirty="0">
                <a:solidFill>
                  <a:schemeClr val="tx1"/>
                </a:solidFill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Rectangle 17"/>
          <p:cNvSpPr>
            <a:spLocks noChangeArrowheads="1"/>
          </p:cNvSpPr>
          <p:nvPr/>
        </p:nvSpPr>
        <p:spPr bwMode="auto">
          <a:xfrm>
            <a:off x="4800600" y="1752600"/>
            <a:ext cx="37338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altLang="en-US" sz="4800" b="0" dirty="0">
                <a:solidFill>
                  <a:schemeClr val="tx1"/>
                </a:solidFill>
                <a:latin typeface="Century Gothic" panose="020B0502020202020204" pitchFamily="34" charset="0"/>
              </a:rPr>
              <a:t>Chapter </a:t>
            </a:r>
            <a:r>
              <a:rPr lang="en-US" altLang="en-US" sz="48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16</a:t>
            </a:r>
            <a:endParaRPr lang="en-US" altLang="en-US" sz="48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auto">
          <a:xfrm>
            <a:off x="4635959" y="2743200"/>
            <a:ext cx="3898441" cy="643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3600" b="0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Debt Policy</a:t>
            </a:r>
            <a:endParaRPr lang="en-US" altLang="en-US" sz="3600" b="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762000"/>
            <a:ext cx="3962400" cy="4894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0" y="0"/>
            <a:ext cx="9144000" cy="495300"/>
          </a:xfrm>
          <a:prstGeom prst="rect">
            <a:avLst/>
          </a:prstGeom>
          <a:solidFill>
            <a:srgbClr val="C05023"/>
          </a:solidFill>
          <a:ln w="1270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2646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TextBox 3"/>
          <p:cNvSpPr txBox="1">
            <a:spLocks noChangeArrowheads="1"/>
          </p:cNvSpPr>
          <p:nvPr/>
        </p:nvSpPr>
        <p:spPr bwMode="auto">
          <a:xfrm>
            <a:off x="1524000" y="1295400"/>
            <a:ext cx="63246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dirty="0">
                <a:latin typeface="Calibri" panose="020F0502020204030204" pitchFamily="34" charset="0"/>
              </a:rPr>
              <a:t>Borrowing increases EPS for River Cruises</a:t>
            </a:r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381000" y="762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sz="3600">
                <a:solidFill>
                  <a:srgbClr val="FFFFFF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>
              <a:defRPr sz="4400">
                <a:solidFill>
                  <a:srgbClr val="EDFFFF"/>
                </a:solidFill>
              </a:defRPr>
            </a:lvl2pPr>
            <a:lvl3pPr algn="ctr">
              <a:defRPr sz="4400">
                <a:solidFill>
                  <a:srgbClr val="EDFFFF"/>
                </a:solidFill>
              </a:defRPr>
            </a:lvl3pPr>
            <a:lvl4pPr algn="ctr">
              <a:defRPr sz="4400">
                <a:solidFill>
                  <a:srgbClr val="EDFFFF"/>
                </a:solidFill>
              </a:defRPr>
            </a:lvl4pPr>
            <a:lvl5pPr algn="ctr">
              <a:defRPr sz="4400">
                <a:solidFill>
                  <a:srgbClr val="EDFFFF"/>
                </a:solidFill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9pPr>
          </a:lstStyle>
          <a:p>
            <a:r>
              <a:rPr lang="en-US" altLang="en-US"/>
              <a:t>M&amp;M (Debt Policy Doesn’t Matter)</a:t>
            </a:r>
            <a:endParaRPr lang="en-US" alt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4850" y="2120428"/>
            <a:ext cx="7734300" cy="41184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7620686"/>
      </p:ext>
    </p:extLst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4101" name="Rectangle 4"/>
          <p:cNvSpPr>
            <a:spLocks noChangeArrowheads="1"/>
          </p:cNvSpPr>
          <p:nvPr/>
        </p:nvSpPr>
        <p:spPr bwMode="auto">
          <a:xfrm>
            <a:off x="762000" y="1447800"/>
            <a:ext cx="76200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sz="2800" i="1" dirty="0">
                <a:latin typeface="Calibri" panose="020F0502020204030204" pitchFamily="34" charset="0"/>
              </a:rPr>
              <a:t> </a:t>
            </a:r>
            <a:endParaRPr lang="en-US" altLang="en-US" sz="2800" i="1" dirty="0">
              <a:latin typeface="Calibri" panose="020F0502020204030204" pitchFamily="34" charset="0"/>
            </a:endParaRPr>
          </a:p>
          <a:p>
            <a:pPr marL="0" indent="0">
              <a:spcBef>
                <a:spcPct val="20000"/>
              </a:spcBef>
            </a:pPr>
            <a:r>
              <a:rPr lang="en-US" altLang="en-US" sz="2800" i="1" dirty="0" smtClean="0">
                <a:latin typeface="Calibri" panose="020F0502020204030204" pitchFamily="34" charset="0"/>
              </a:rPr>
              <a:t>River </a:t>
            </a:r>
            <a:r>
              <a:rPr lang="en-US" altLang="en-US" sz="2800" i="1" dirty="0">
                <a:latin typeface="Calibri" panose="020F0502020204030204" pitchFamily="34" charset="0"/>
              </a:rPr>
              <a:t>Cruises - All 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equity financed, debt </a:t>
            </a:r>
            <a:r>
              <a:rPr lang="en-US" altLang="en-US" sz="2800" i="1" dirty="0">
                <a:latin typeface="Calibri" panose="020F0502020204030204" pitchFamily="34" charset="0"/>
              </a:rPr>
              <a:t>replicated by investors</a:t>
            </a:r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>
          <a:xfrm>
            <a:off x="457200" y="76200"/>
            <a:ext cx="82296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sz="3600">
                <a:solidFill>
                  <a:srgbClr val="FFFFFF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>
              <a:defRPr sz="4400">
                <a:solidFill>
                  <a:srgbClr val="EDFFFF"/>
                </a:solidFill>
              </a:defRPr>
            </a:lvl2pPr>
            <a:lvl3pPr algn="ctr">
              <a:defRPr sz="4400">
                <a:solidFill>
                  <a:srgbClr val="EDFFFF"/>
                </a:solidFill>
              </a:defRPr>
            </a:lvl3pPr>
            <a:lvl4pPr algn="ctr">
              <a:defRPr sz="4400">
                <a:solidFill>
                  <a:srgbClr val="EDFFFF"/>
                </a:solidFill>
              </a:defRPr>
            </a:lvl4pPr>
            <a:lvl5pPr algn="ctr">
              <a:defRPr sz="4400">
                <a:solidFill>
                  <a:srgbClr val="EDFFFF"/>
                </a:solidFill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9pPr>
          </a:lstStyle>
          <a:p>
            <a:r>
              <a:rPr lang="en-US" altLang="en-US" dirty="0"/>
              <a:t>M&amp;M (Debt Policy Doesn’t Matter)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502301"/>
              </p:ext>
            </p:extLst>
          </p:nvPr>
        </p:nvGraphicFramePr>
        <p:xfrm>
          <a:off x="990600" y="3429000"/>
          <a:ext cx="7086600" cy="22250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9718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Outcome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State of the Economy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Slump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Expected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Boom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Earnings on two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$3.50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Less interest at 10%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Net earnings on investment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Return on </a:t>
                      </a:r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$10 investment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15%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25%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2567345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5125" name="Rectangle 4"/>
          <p:cNvSpPr>
            <a:spLocks noChangeArrowheads="1"/>
          </p:cNvSpPr>
          <p:nvPr/>
        </p:nvSpPr>
        <p:spPr bwMode="auto">
          <a:xfrm>
            <a:off x="762000" y="1447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sz="2800" i="1" dirty="0">
                <a:latin typeface="Calibri" panose="020F0502020204030204" pitchFamily="34" charset="0"/>
              </a:rPr>
              <a:t> </a:t>
            </a:r>
            <a:endParaRPr lang="en-US" altLang="en-US" sz="2800" i="1" dirty="0" smtClean="0">
              <a:latin typeface="Calibri" panose="020F0502020204030204" pitchFamily="34" charset="0"/>
            </a:endParaRPr>
          </a:p>
          <a:p>
            <a:pPr marL="0" indent="0">
              <a:spcBef>
                <a:spcPct val="20000"/>
              </a:spcBef>
            </a:pPr>
            <a:r>
              <a:rPr lang="en-US" altLang="en-US" sz="2800" i="1" dirty="0" smtClean="0">
                <a:latin typeface="Calibri" panose="020F0502020204030204" pitchFamily="34" charset="0"/>
              </a:rPr>
              <a:t>River </a:t>
            </a:r>
            <a:r>
              <a:rPr lang="en-US" altLang="en-US" sz="2800" i="1" dirty="0">
                <a:latin typeface="Calibri" panose="020F0502020204030204" pitchFamily="34" charset="0"/>
              </a:rPr>
              <a:t>Cruises – Firm debt at 50</a:t>
            </a:r>
            <a:r>
              <a:rPr lang="en-US" altLang="en-US" sz="2800" i="1" dirty="0" smtClean="0">
                <a:latin typeface="Calibri" panose="020F0502020204030204" pitchFamily="34" charset="0"/>
              </a:rPr>
              <a:t>%, investor </a:t>
            </a:r>
            <a:r>
              <a:rPr lang="en-US" altLang="en-US" sz="2800" i="1" dirty="0">
                <a:latin typeface="Calibri" panose="020F0502020204030204" pitchFamily="34" charset="0"/>
              </a:rPr>
              <a:t>can unwrap debt</a:t>
            </a:r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>
          <a:xfrm>
            <a:off x="381000" y="762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sz="3600">
                <a:solidFill>
                  <a:srgbClr val="FFFFFF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>
              <a:defRPr sz="4400">
                <a:solidFill>
                  <a:srgbClr val="EDFFFF"/>
                </a:solidFill>
              </a:defRPr>
            </a:lvl2pPr>
            <a:lvl3pPr algn="ctr">
              <a:defRPr sz="4400">
                <a:solidFill>
                  <a:srgbClr val="EDFFFF"/>
                </a:solidFill>
              </a:defRPr>
            </a:lvl3pPr>
            <a:lvl4pPr algn="ctr">
              <a:defRPr sz="4400">
                <a:solidFill>
                  <a:srgbClr val="EDFFFF"/>
                </a:solidFill>
              </a:defRPr>
            </a:lvl4pPr>
            <a:lvl5pPr algn="ctr">
              <a:defRPr sz="4400">
                <a:solidFill>
                  <a:srgbClr val="EDFFFF"/>
                </a:solidFill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9pPr>
          </a:lstStyle>
          <a:p>
            <a:r>
              <a:rPr lang="en-US" altLang="en-US"/>
              <a:t>M&amp;M (Debt Policy Doesn’t Matter)</a:t>
            </a:r>
            <a:endParaRPr lang="en-US" alt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5737621"/>
              </p:ext>
            </p:extLst>
          </p:nvPr>
        </p:nvGraphicFramePr>
        <p:xfrm>
          <a:off x="990600" y="3429000"/>
          <a:ext cx="7086600" cy="22250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9718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Outcome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State of the Economy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Slump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Expected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Boom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Earnings on one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Plus interest at 10%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Net earnings on investment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$3.50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Return on </a:t>
                      </a:r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$10 investment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7.5%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12.5%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17.5%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063460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River Cruise’s “Value Pie</a:t>
            </a:r>
            <a:r>
              <a:rPr lang="en-US" sz="3600" dirty="0" smtClean="0">
                <a:latin typeface="Century Gothic" panose="020B0502020202020204" pitchFamily="34" charset="0"/>
              </a:rPr>
              <a:t>”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313" y="1219200"/>
            <a:ext cx="7953375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05263414"/>
      </p:ext>
    </p:extLst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312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343400"/>
          </a:xfrm>
          <a:noFill/>
        </p:spPr>
        <p:txBody>
          <a:bodyPr/>
          <a:lstStyle/>
          <a:p>
            <a:r>
              <a:rPr lang="en-US" altLang="en-US" sz="2800" b="1" u="sng" dirty="0" smtClean="0"/>
              <a:t>Operating Risk (business risk)</a:t>
            </a:r>
            <a:r>
              <a:rPr lang="en-US" altLang="en-US" sz="2800" dirty="0" smtClean="0"/>
              <a:t> – Risk in the firm’s operating </a:t>
            </a:r>
            <a:r>
              <a:rPr lang="en-US" altLang="en-US" sz="2800" dirty="0" smtClean="0"/>
              <a:t>income</a:t>
            </a:r>
            <a:endParaRPr lang="en-US" altLang="en-US" sz="2800" b="1" u="sng" dirty="0" smtClean="0"/>
          </a:p>
          <a:p>
            <a:r>
              <a:rPr lang="en-US" altLang="en-US" sz="2800" b="1" u="sng" dirty="0" smtClean="0"/>
              <a:t>Financial Risk</a:t>
            </a:r>
            <a:r>
              <a:rPr lang="en-US" altLang="en-US" sz="2800" dirty="0" smtClean="0"/>
              <a:t> - Risk to shareholders resulting from the use of </a:t>
            </a:r>
            <a:r>
              <a:rPr lang="en-US" altLang="en-US" sz="2800" dirty="0" smtClean="0"/>
              <a:t>debt</a:t>
            </a:r>
            <a:endParaRPr lang="en-US" altLang="en-US" sz="2800" dirty="0" smtClean="0"/>
          </a:p>
          <a:p>
            <a:r>
              <a:rPr lang="en-US" altLang="en-US" sz="2800" b="1" u="sng" dirty="0" smtClean="0"/>
              <a:t>Financial Leverage</a:t>
            </a:r>
            <a:r>
              <a:rPr lang="en-US" altLang="en-US" sz="2800" dirty="0" smtClean="0"/>
              <a:t> - </a:t>
            </a:r>
            <a:r>
              <a:rPr lang="en-US" altLang="en-US" sz="2800" dirty="0"/>
              <a:t>Debt financing </a:t>
            </a:r>
            <a:r>
              <a:rPr lang="en-US" altLang="en-US" sz="2800" dirty="0" smtClean="0"/>
              <a:t>to amplify </a:t>
            </a:r>
            <a:r>
              <a:rPr lang="en-US" altLang="en-US" sz="2800" dirty="0"/>
              <a:t>the effects </a:t>
            </a:r>
            <a:r>
              <a:rPr lang="en-US" altLang="en-US" sz="2800" dirty="0" smtClean="0"/>
              <a:t>of changes </a:t>
            </a:r>
            <a:r>
              <a:rPr lang="en-US" altLang="en-US" sz="2800" dirty="0"/>
              <a:t>in </a:t>
            </a:r>
            <a:r>
              <a:rPr lang="en-US" altLang="en-US" sz="2800" dirty="0" smtClean="0"/>
              <a:t>operating income </a:t>
            </a:r>
            <a:r>
              <a:rPr lang="en-US" altLang="en-US" sz="2800" dirty="0"/>
              <a:t>on the returns </a:t>
            </a:r>
            <a:r>
              <a:rPr lang="en-US" altLang="en-US" sz="2800" dirty="0" smtClean="0"/>
              <a:t>to </a:t>
            </a:r>
            <a:r>
              <a:rPr lang="en-US" altLang="en-US" sz="2800" dirty="0" smtClean="0"/>
              <a:t>stockholders</a:t>
            </a:r>
            <a:endParaRPr lang="en-US" altLang="en-US" sz="2800" dirty="0" smtClean="0"/>
          </a:p>
          <a:p>
            <a:r>
              <a:rPr lang="en-US" altLang="en-US" sz="2800" b="1" u="sng" dirty="0" smtClean="0"/>
              <a:t>Interest Tax Shield</a:t>
            </a:r>
            <a:r>
              <a:rPr lang="en-US" altLang="en-US" sz="2800" dirty="0" smtClean="0"/>
              <a:t>- Tax savings resulting from deductibility of interest </a:t>
            </a:r>
            <a:r>
              <a:rPr lang="en-US" altLang="en-US" sz="2800" dirty="0" smtClean="0"/>
              <a:t>payments</a:t>
            </a:r>
            <a:endParaRPr lang="en-US" altLang="en-US" sz="2800" b="1" u="sng" dirty="0" smtClean="0"/>
          </a:p>
          <a:p>
            <a:endParaRPr lang="en-US" altLang="en-US" sz="2800" b="1" u="sng" dirty="0" smtClean="0"/>
          </a:p>
        </p:txBody>
      </p:sp>
      <p:sp>
        <p:nvSpPr>
          <p:cNvPr id="20484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C.S. &amp; Corporate Taxes</a:t>
            </a:r>
          </a:p>
        </p:txBody>
      </p:sp>
    </p:spTree>
    <p:extLst>
      <p:ext uri="{BB962C8B-B14F-4D97-AF65-F5344CB8AC3E}">
        <p14:creationId xmlns:p14="http://schemas.microsoft.com/office/powerpoint/2010/main" val="3405106947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13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31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CC0099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24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>
                <a:latin typeface="Century Gothic" panose="020B0502020202020204" pitchFamily="34" charset="0"/>
              </a:rPr>
              <a:t>Cost of Capital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988778" y="1828800"/>
                <a:ext cx="5322036" cy="776525"/>
              </a:xfrm>
              <a:prstGeom prst="roundRect">
                <a:avLst/>
              </a:prstGeom>
              <a:noFill/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equity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assets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+</m:t>
                    </m:r>
                    <m:f>
                      <m:fPr>
                        <m:ctrlPr>
                          <a:rPr lang="en-US" sz="28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800" b="0" i="1" smtClean="0">
                            <a:latin typeface="Cambria Math"/>
                          </a:rPr>
                          <m:t>𝐷</m:t>
                        </m:r>
                      </m:num>
                      <m:den>
                        <m:r>
                          <a:rPr lang="en-US" sz="2800" b="0" i="1" smtClean="0">
                            <a:latin typeface="Cambria Math"/>
                          </a:rPr>
                          <m:t>𝐸</m:t>
                        </m:r>
                      </m:den>
                    </m:f>
                    <m:r>
                      <a:rPr lang="en-US" sz="2800" b="0" i="1" smtClean="0">
                        <a:latin typeface="Cambria Math"/>
                      </a:rPr>
                      <m:t>(</m:t>
                    </m:r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i="0">
                            <a:latin typeface="Cambria Math"/>
                          </a:rPr>
                          <m:t>assets</m:t>
                        </m:r>
                      </m:sub>
                    </m:sSub>
                  </m:oMath>
                </a14:m>
                <a:r>
                  <a:rPr lang="en-US" sz="2800" dirty="0" smtClean="0"/>
                  <a:t>-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800" b="0" i="0" smtClean="0">
                            <a:latin typeface="Cambria Math"/>
                          </a:rPr>
                          <m:t>debt</m:t>
                        </m:r>
                      </m:sub>
                    </m:sSub>
                    <m:r>
                      <a:rPr lang="en-US" sz="2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2800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8778" y="1828800"/>
                <a:ext cx="5322036" cy="776525"/>
              </a:xfrm>
              <a:prstGeom prst="roundRect">
                <a:avLst/>
              </a:prstGeom>
              <a:blipFill rotWithShape="1">
                <a:blip r:embed="rId3"/>
                <a:stretch>
                  <a:fillRect b="-2273"/>
                </a:stretch>
              </a:blipFill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62000" y="3352800"/>
                <a:ext cx="7799320" cy="1004672"/>
              </a:xfrm>
              <a:prstGeom prst="roundRect">
                <a:avLst/>
              </a:prstGeom>
              <a:noFill/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800" b="0" i="0" smtClean="0">
                          <a:latin typeface="Cambria Math"/>
                        </a:rPr>
                        <m:t>WACC</m:t>
                      </m:r>
                      <m:r>
                        <a:rPr lang="en-US" sz="28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1−</m:t>
                          </m:r>
                          <m:sSub>
                            <m:sSub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2800" b="0" i="1" smtClean="0">
                                  <a:latin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/>
                                </a:rPr>
                                <m:t>𝑐</m:t>
                              </m:r>
                            </m:sub>
                          </m:sSub>
                        </m:e>
                      </m:d>
                      <m:sSub>
                        <m:sSub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debt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𝐷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𝐷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𝐸</m:t>
                              </m:r>
                            </m:den>
                          </m:f>
                        </m:e>
                      </m:d>
                      <m:r>
                        <a:rPr lang="en-US" sz="2800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sz="28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sz="2800" b="0" i="0" smtClean="0">
                              <a:latin typeface="Cambria Math"/>
                            </a:rPr>
                            <m:t>equity</m:t>
                          </m:r>
                        </m:sub>
                      </m:sSub>
                      <m:d>
                        <m:d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/>
                                </a:rPr>
                                <m:t>𝐸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/>
                                </a:rPr>
                                <m:t>𝐷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lang="en-US" sz="2800" b="0" i="1" smtClean="0">
                                  <a:latin typeface="Cambria Math"/>
                                </a:rPr>
                                <m:t>𝐸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sz="2800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3352800"/>
                <a:ext cx="7799320" cy="1004672"/>
              </a:xfrm>
              <a:prstGeom prst="roundRect">
                <a:avLst/>
              </a:prstGeom>
              <a:blipFill rotWithShape="1">
                <a:blip r:embed="rId4"/>
                <a:stretch>
                  <a:fillRect/>
                </a:stretch>
              </a:blipFill>
              <a:ln w="28575">
                <a:solidFill>
                  <a:schemeClr val="accent2">
                    <a:lumMod val="60000"/>
                    <a:lumOff val="40000"/>
                  </a:schemeClr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84451660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Line 2"/>
          <p:cNvSpPr>
            <a:spLocks noChangeShapeType="1"/>
          </p:cNvSpPr>
          <p:nvPr/>
        </p:nvSpPr>
        <p:spPr bwMode="auto">
          <a:xfrm>
            <a:off x="1600200" y="1752600"/>
            <a:ext cx="0" cy="4038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3555" name="Line 3"/>
          <p:cNvSpPr>
            <a:spLocks noChangeShapeType="1"/>
          </p:cNvSpPr>
          <p:nvPr/>
        </p:nvSpPr>
        <p:spPr bwMode="auto">
          <a:xfrm>
            <a:off x="1600200" y="5791200"/>
            <a:ext cx="5181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1431925" y="1141413"/>
            <a:ext cx="309380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</a:p>
        </p:txBody>
      </p:sp>
      <p:sp>
        <p:nvSpPr>
          <p:cNvPr id="23557" name="Rectangle 5"/>
          <p:cNvSpPr>
            <a:spLocks noChangeArrowheads="1"/>
          </p:cNvSpPr>
          <p:nvPr/>
        </p:nvSpPr>
        <p:spPr bwMode="auto">
          <a:xfrm>
            <a:off x="7070725" y="5348288"/>
            <a:ext cx="407163" cy="9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D</a:t>
            </a:r>
          </a:p>
          <a:p>
            <a:r>
              <a:rPr lang="en-US" altLang="en-US" sz="2800" i="1">
                <a:latin typeface="Calibri" panose="020F0502020204030204" pitchFamily="34" charset="0"/>
              </a:rPr>
              <a:t>V</a:t>
            </a:r>
          </a:p>
        </p:txBody>
      </p:sp>
      <p:sp>
        <p:nvSpPr>
          <p:cNvPr id="23558" name="Line 6"/>
          <p:cNvSpPr>
            <a:spLocks noChangeShapeType="1"/>
          </p:cNvSpPr>
          <p:nvPr/>
        </p:nvSpPr>
        <p:spPr bwMode="auto">
          <a:xfrm>
            <a:off x="7086600" y="5791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1524000" y="5029200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1050925" y="4646613"/>
            <a:ext cx="456856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  <a:r>
              <a:rPr lang="en-US" altLang="en-US" sz="2800" i="1" baseline="-25000"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23561" name="Rectangle 9"/>
          <p:cNvSpPr>
            <a:spLocks noChangeArrowheads="1"/>
          </p:cNvSpPr>
          <p:nvPr/>
        </p:nvSpPr>
        <p:spPr bwMode="auto">
          <a:xfrm>
            <a:off x="4572000" y="2209800"/>
            <a:ext cx="426399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 dirty="0" err="1">
                <a:latin typeface="Calibri" panose="020F0502020204030204" pitchFamily="34" charset="0"/>
              </a:rPr>
              <a:t>r</a:t>
            </a:r>
            <a:r>
              <a:rPr lang="en-US" altLang="en-US" sz="2800" i="1" baseline="-25000" dirty="0" err="1">
                <a:latin typeface="Calibri" panose="020F0502020204030204" pitchFamily="34" charset="0"/>
              </a:rPr>
              <a:t>E</a:t>
            </a:r>
            <a:endParaRPr lang="en-US" altLang="en-US" sz="2800" i="1" baseline="-25000" dirty="0">
              <a:latin typeface="Calibri" panose="020F0502020204030204" pitchFamily="34" charset="0"/>
            </a:endParaRPr>
          </a:p>
        </p:txBody>
      </p:sp>
      <p:sp>
        <p:nvSpPr>
          <p:cNvPr id="23562" name="Line 10"/>
          <p:cNvSpPr>
            <a:spLocks noChangeShapeType="1"/>
          </p:cNvSpPr>
          <p:nvPr/>
        </p:nvSpPr>
        <p:spPr bwMode="auto">
          <a:xfrm>
            <a:off x="1676400" y="5017325"/>
            <a:ext cx="4876800" cy="0"/>
          </a:xfrm>
          <a:prstGeom prst="lin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3563" name="Line 11"/>
          <p:cNvSpPr>
            <a:spLocks noChangeShapeType="1"/>
          </p:cNvSpPr>
          <p:nvPr/>
        </p:nvSpPr>
        <p:spPr bwMode="auto">
          <a:xfrm flipV="1">
            <a:off x="1600200" y="2667000"/>
            <a:ext cx="4267200" cy="1447800"/>
          </a:xfrm>
          <a:prstGeom prst="line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>
            <a:off x="1600200" y="4114800"/>
            <a:ext cx="4876800" cy="68580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4648200" y="4038600"/>
            <a:ext cx="959815" cy="4623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dirty="0">
                <a:latin typeface="Calibri" panose="020F0502020204030204" pitchFamily="34" charset="0"/>
              </a:rPr>
              <a:t>WACC</a:t>
            </a:r>
          </a:p>
        </p:txBody>
      </p:sp>
      <p:sp>
        <p:nvSpPr>
          <p:cNvPr id="23567" name="Text Box 15"/>
          <p:cNvSpPr txBox="1">
            <a:spLocks noChangeArrowheads="1"/>
          </p:cNvSpPr>
          <p:nvPr/>
        </p:nvSpPr>
        <p:spPr bwMode="auto">
          <a:xfrm>
            <a:off x="6705600" y="2438400"/>
            <a:ext cx="22098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WACC with no bankruptcy risk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382000" cy="838200"/>
          </a:xfrm>
        </p:spPr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Weighted Average Cost of </a:t>
            </a:r>
            <a:r>
              <a:rPr lang="en-US" sz="3600" dirty="0" smtClean="0">
                <a:latin typeface="Century Gothic" panose="020B0502020202020204" pitchFamily="34" charset="0"/>
              </a:rPr>
              <a:t>Capital</a:t>
            </a:r>
            <a:endParaRPr lang="en-U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3408859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Line 2"/>
          <p:cNvSpPr>
            <a:spLocks noChangeShapeType="1"/>
          </p:cNvSpPr>
          <p:nvPr/>
        </p:nvSpPr>
        <p:spPr bwMode="auto">
          <a:xfrm>
            <a:off x="1600200" y="1752600"/>
            <a:ext cx="0" cy="4038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i="1">
              <a:latin typeface="Calibri" panose="020F0502020204030204" pitchFamily="34" charset="0"/>
            </a:endParaRPr>
          </a:p>
        </p:txBody>
      </p:sp>
      <p:sp>
        <p:nvSpPr>
          <p:cNvPr id="21507" name="Line 3"/>
          <p:cNvSpPr>
            <a:spLocks noChangeShapeType="1"/>
          </p:cNvSpPr>
          <p:nvPr/>
        </p:nvSpPr>
        <p:spPr bwMode="auto">
          <a:xfrm>
            <a:off x="1600200" y="5791200"/>
            <a:ext cx="518160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i="1">
              <a:latin typeface="Calibri" panose="020F0502020204030204" pitchFamily="34" charset="0"/>
            </a:endParaRPr>
          </a:p>
        </p:txBody>
      </p:sp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1431925" y="1141413"/>
            <a:ext cx="310983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7070725" y="5348288"/>
            <a:ext cx="407163" cy="95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D</a:t>
            </a:r>
          </a:p>
          <a:p>
            <a:r>
              <a:rPr lang="en-US" altLang="en-US" sz="2800" i="1">
                <a:latin typeface="Calibri" panose="020F0502020204030204" pitchFamily="34" charset="0"/>
              </a:rPr>
              <a:t>V</a:t>
            </a:r>
          </a:p>
        </p:txBody>
      </p:sp>
      <p:sp>
        <p:nvSpPr>
          <p:cNvPr id="21510" name="Line 6"/>
          <p:cNvSpPr>
            <a:spLocks noChangeShapeType="1"/>
          </p:cNvSpPr>
          <p:nvPr/>
        </p:nvSpPr>
        <p:spPr bwMode="auto">
          <a:xfrm>
            <a:off x="7086600" y="5791200"/>
            <a:ext cx="3810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i="1">
              <a:latin typeface="Calibri" panose="020F0502020204030204" pitchFamily="34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539875" y="4725988"/>
            <a:ext cx="1524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 i="1">
              <a:latin typeface="Calibri" panose="020F0502020204030204" pitchFamily="34" charset="0"/>
            </a:endParaRPr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1066800" y="4343400"/>
            <a:ext cx="458459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  <a:r>
              <a:rPr lang="en-US" altLang="en-US" sz="2800" i="1" baseline="-25000"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21513" name="Rectangle 9"/>
          <p:cNvSpPr>
            <a:spLocks noChangeArrowheads="1"/>
          </p:cNvSpPr>
          <p:nvPr/>
        </p:nvSpPr>
        <p:spPr bwMode="auto">
          <a:xfrm>
            <a:off x="4876800" y="2362200"/>
            <a:ext cx="428002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  <a:r>
              <a:rPr lang="en-US" altLang="en-US" sz="2800" i="1" baseline="-25000">
                <a:latin typeface="Calibri" panose="020F0502020204030204" pitchFamily="34" charset="0"/>
              </a:rPr>
              <a:t>E</a:t>
            </a:r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1692275" y="4725988"/>
            <a:ext cx="4876800" cy="0"/>
          </a:xfrm>
          <a:prstGeom prst="line">
            <a:avLst/>
          </a:prstGeom>
          <a:noFill/>
          <a:ln w="28575">
            <a:solidFill>
              <a:schemeClr val="accent2">
                <a:lumMod val="60000"/>
                <a:lumOff val="40000"/>
              </a:schemeClr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 flipV="1">
            <a:off x="1616075" y="2820988"/>
            <a:ext cx="4267200" cy="1447800"/>
          </a:xfrm>
          <a:prstGeom prst="line">
            <a:avLst/>
          </a:prstGeom>
          <a:noFill/>
          <a:ln w="28575">
            <a:solidFill>
              <a:schemeClr val="accent4">
                <a:lumMod val="60000"/>
                <a:lumOff val="40000"/>
              </a:schemeClr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1616075" y="4268788"/>
            <a:ext cx="4876800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i="1">
              <a:latin typeface="Calibri" panose="020F0502020204030204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5943600" y="3505200"/>
            <a:ext cx="448841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  <a:r>
              <a:rPr lang="en-US" altLang="en-US" sz="2800" i="1" baseline="-25000">
                <a:latin typeface="Calibri" panose="020F0502020204030204" pitchFamily="34" charset="0"/>
              </a:rPr>
              <a:t>A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0" y="76200"/>
            <a:ext cx="9067800" cy="838200"/>
          </a:xfrm>
        </p:spPr>
        <p:txBody>
          <a:bodyPr/>
          <a:lstStyle/>
          <a:p>
            <a:r>
              <a:rPr lang="en-US" sz="3500" dirty="0">
                <a:latin typeface="Century Gothic" panose="020B0502020202020204" pitchFamily="34" charset="0"/>
              </a:rPr>
              <a:t>MM’s Proposition II (w/fixed interest rate</a:t>
            </a:r>
            <a:r>
              <a:rPr lang="en-US" sz="3500" dirty="0" smtClean="0">
                <a:latin typeface="Century Gothic" panose="020B0502020202020204" pitchFamily="34" charset="0"/>
              </a:rPr>
              <a:t>)</a:t>
            </a:r>
            <a:endParaRPr lang="en-US" sz="35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8371236"/>
      </p:ext>
    </p:extLst>
  </p:cSld>
  <p:clrMapOvr>
    <a:masterClrMapping/>
  </p:clrMapOvr>
  <p:transition>
    <p:blinds dir="vert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2077451" y="5970989"/>
            <a:ext cx="3789949" cy="520655"/>
          </a:xfrm>
          <a:prstGeom prst="rect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>
                <a:latin typeface="Calibri" panose="020F0502020204030204" pitchFamily="34" charset="0"/>
              </a:rPr>
              <a:t>Includes Bankruptcy Risk</a:t>
            </a:r>
          </a:p>
        </p:txBody>
      </p:sp>
      <p:sp>
        <p:nvSpPr>
          <p:cNvPr id="22533" name="Line 7"/>
          <p:cNvSpPr>
            <a:spLocks noChangeShapeType="1"/>
          </p:cNvSpPr>
          <p:nvPr/>
        </p:nvSpPr>
        <p:spPr bwMode="auto">
          <a:xfrm>
            <a:off x="1456563" y="1735075"/>
            <a:ext cx="0" cy="39846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>
              <a:latin typeface="Calibri" panose="020F0502020204030204" pitchFamily="34" charset="0"/>
            </a:endParaRPr>
          </a:p>
        </p:txBody>
      </p:sp>
      <p:sp>
        <p:nvSpPr>
          <p:cNvPr id="22534" name="Line 8"/>
          <p:cNvSpPr>
            <a:spLocks noChangeShapeType="1"/>
          </p:cNvSpPr>
          <p:nvPr/>
        </p:nvSpPr>
        <p:spPr bwMode="auto">
          <a:xfrm>
            <a:off x="1473263" y="5721350"/>
            <a:ext cx="51276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>
              <a:latin typeface="Calibri" panose="020F0502020204030204" pitchFamily="34" charset="0"/>
            </a:endParaRPr>
          </a:p>
        </p:txBody>
      </p:sp>
      <p:sp>
        <p:nvSpPr>
          <p:cNvPr id="22535" name="Rectangle 9"/>
          <p:cNvSpPr>
            <a:spLocks noChangeArrowheads="1"/>
          </p:cNvSpPr>
          <p:nvPr/>
        </p:nvSpPr>
        <p:spPr bwMode="auto">
          <a:xfrm>
            <a:off x="1295400" y="1066800"/>
            <a:ext cx="307778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 dirty="0">
                <a:latin typeface="Calibri" panose="020F0502020204030204" pitchFamily="34" charset="0"/>
              </a:rPr>
              <a:t>r</a:t>
            </a:r>
          </a:p>
        </p:txBody>
      </p:sp>
      <p:sp>
        <p:nvSpPr>
          <p:cNvPr id="22536" name="Rectangle 10"/>
          <p:cNvSpPr>
            <a:spLocks noChangeArrowheads="1"/>
          </p:cNvSpPr>
          <p:nvPr/>
        </p:nvSpPr>
        <p:spPr bwMode="auto">
          <a:xfrm>
            <a:off x="6934200" y="5273675"/>
            <a:ext cx="403958" cy="9515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D</a:t>
            </a:r>
          </a:p>
          <a:p>
            <a:r>
              <a:rPr lang="en-US" altLang="en-US" sz="2800" i="1">
                <a:latin typeface="Calibri" panose="020F0502020204030204" pitchFamily="34" charset="0"/>
              </a:rPr>
              <a:t>V</a:t>
            </a:r>
          </a:p>
        </p:txBody>
      </p:sp>
      <p:sp>
        <p:nvSpPr>
          <p:cNvPr id="22537" name="Line 11"/>
          <p:cNvSpPr>
            <a:spLocks noChangeShapeType="1"/>
          </p:cNvSpPr>
          <p:nvPr/>
        </p:nvSpPr>
        <p:spPr bwMode="auto">
          <a:xfrm>
            <a:off x="6970713" y="5721350"/>
            <a:ext cx="3524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>
              <a:latin typeface="Calibri" panose="020F0502020204030204" pitchFamily="34" charset="0"/>
            </a:endParaRPr>
          </a:p>
        </p:txBody>
      </p:sp>
      <p:sp>
        <p:nvSpPr>
          <p:cNvPr id="22538" name="Rectangle 13"/>
          <p:cNvSpPr>
            <a:spLocks noChangeArrowheads="1"/>
          </p:cNvSpPr>
          <p:nvPr/>
        </p:nvSpPr>
        <p:spPr bwMode="auto">
          <a:xfrm>
            <a:off x="914400" y="3962400"/>
            <a:ext cx="455254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  <a:r>
              <a:rPr lang="en-US" altLang="en-US" sz="2800" i="1" baseline="-25000">
                <a:latin typeface="Calibri" panose="020F0502020204030204" pitchFamily="34" charset="0"/>
              </a:rPr>
              <a:t>D</a:t>
            </a:r>
          </a:p>
        </p:txBody>
      </p:sp>
      <p:sp>
        <p:nvSpPr>
          <p:cNvPr id="22539" name="Rectangle 14"/>
          <p:cNvSpPr>
            <a:spLocks noChangeArrowheads="1"/>
          </p:cNvSpPr>
          <p:nvPr/>
        </p:nvSpPr>
        <p:spPr bwMode="auto">
          <a:xfrm>
            <a:off x="4267200" y="1828800"/>
            <a:ext cx="424797" cy="5206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  <a:r>
              <a:rPr lang="en-US" altLang="en-US" sz="2800" i="1" baseline="-25000">
                <a:latin typeface="Calibri" panose="020F0502020204030204" pitchFamily="34" charset="0"/>
              </a:rPr>
              <a:t>E</a:t>
            </a:r>
          </a:p>
        </p:txBody>
      </p:sp>
      <p:sp>
        <p:nvSpPr>
          <p:cNvPr id="22540" name="Line 19"/>
          <p:cNvSpPr>
            <a:spLocks noChangeShapeType="1"/>
          </p:cNvSpPr>
          <p:nvPr/>
        </p:nvSpPr>
        <p:spPr bwMode="auto">
          <a:xfrm>
            <a:off x="1497013" y="3587750"/>
            <a:ext cx="4899025" cy="0"/>
          </a:xfrm>
          <a:prstGeom prst="line">
            <a:avLst/>
          </a:prstGeom>
          <a:noFill/>
          <a:ln w="28575">
            <a:solidFill>
              <a:schemeClr val="accent6">
                <a:lumMod val="75000"/>
              </a:schemeClr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2800">
              <a:latin typeface="Calibri" panose="020F0502020204030204" pitchFamily="34" charset="0"/>
            </a:endParaRPr>
          </a:p>
        </p:txBody>
      </p:sp>
      <p:grpSp>
        <p:nvGrpSpPr>
          <p:cNvPr id="22542" name="Group 26"/>
          <p:cNvGrpSpPr>
            <a:grpSpLocks/>
          </p:cNvGrpSpPr>
          <p:nvPr/>
        </p:nvGrpSpPr>
        <p:grpSpPr bwMode="auto">
          <a:xfrm>
            <a:off x="1447800" y="3886200"/>
            <a:ext cx="4953000" cy="609600"/>
            <a:chOff x="912" y="2112"/>
            <a:chExt cx="3120" cy="384"/>
          </a:xfrm>
        </p:grpSpPr>
        <p:sp>
          <p:nvSpPr>
            <p:cNvPr id="22552" name="Line 24"/>
            <p:cNvSpPr>
              <a:spLocks noChangeShapeType="1"/>
            </p:cNvSpPr>
            <p:nvPr/>
          </p:nvSpPr>
          <p:spPr bwMode="auto">
            <a:xfrm>
              <a:off x="912" y="2496"/>
              <a:ext cx="1344" cy="0"/>
            </a:xfrm>
            <a:prstGeom prst="line">
              <a:avLst/>
            </a:prstGeom>
            <a:noFill/>
            <a:ln w="285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Calibri" panose="020F0502020204030204" pitchFamily="34" charset="0"/>
              </a:endParaRPr>
            </a:p>
          </p:txBody>
        </p:sp>
        <p:sp>
          <p:nvSpPr>
            <p:cNvPr id="22553" name="Freeform 25"/>
            <p:cNvSpPr>
              <a:spLocks/>
            </p:cNvSpPr>
            <p:nvPr/>
          </p:nvSpPr>
          <p:spPr bwMode="auto">
            <a:xfrm>
              <a:off x="2256" y="2112"/>
              <a:ext cx="1776" cy="384"/>
            </a:xfrm>
            <a:custGeom>
              <a:avLst/>
              <a:gdLst>
                <a:gd name="T0" fmla="*/ 0 w 1776"/>
                <a:gd name="T1" fmla="*/ 384 h 384"/>
                <a:gd name="T2" fmla="*/ 960 w 1776"/>
                <a:gd name="T3" fmla="*/ 240 h 384"/>
                <a:gd name="T4" fmla="*/ 1776 w 1776"/>
                <a:gd name="T5" fmla="*/ 0 h 384"/>
                <a:gd name="T6" fmla="*/ 0 60000 65536"/>
                <a:gd name="T7" fmla="*/ 0 60000 65536"/>
                <a:gd name="T8" fmla="*/ 0 60000 65536"/>
                <a:gd name="T9" fmla="*/ 0 w 1776"/>
                <a:gd name="T10" fmla="*/ 0 h 384"/>
                <a:gd name="T11" fmla="*/ 1776 w 1776"/>
                <a:gd name="T12" fmla="*/ 384 h 384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76" h="384">
                  <a:moveTo>
                    <a:pt x="0" y="384"/>
                  </a:moveTo>
                  <a:cubicBezTo>
                    <a:pt x="332" y="344"/>
                    <a:pt x="664" y="304"/>
                    <a:pt x="960" y="240"/>
                  </a:cubicBezTo>
                  <a:cubicBezTo>
                    <a:pt x="1256" y="176"/>
                    <a:pt x="1516" y="88"/>
                    <a:pt x="1776" y="0"/>
                  </a:cubicBezTo>
                </a:path>
              </a:pathLst>
            </a:custGeom>
            <a:noFill/>
            <a:ln w="28575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Calibri" panose="020F0502020204030204" pitchFamily="34" charset="0"/>
              </a:endParaRPr>
            </a:p>
          </p:txBody>
        </p:sp>
      </p:grpSp>
      <p:sp>
        <p:nvSpPr>
          <p:cNvPr id="22543" name="Rectangle 27"/>
          <p:cNvSpPr>
            <a:spLocks noChangeArrowheads="1"/>
          </p:cNvSpPr>
          <p:nvPr/>
        </p:nvSpPr>
        <p:spPr bwMode="auto">
          <a:xfrm>
            <a:off x="5715000" y="2895600"/>
            <a:ext cx="448841" cy="523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altLang="en-US" sz="2800" i="1">
                <a:latin typeface="Calibri" panose="020F0502020204030204" pitchFamily="34" charset="0"/>
              </a:rPr>
              <a:t>r</a:t>
            </a:r>
            <a:r>
              <a:rPr lang="en-US" altLang="en-US" sz="2800" i="1" baseline="-25000">
                <a:latin typeface="Calibri" panose="020F0502020204030204" pitchFamily="34" charset="0"/>
              </a:rPr>
              <a:t>A</a:t>
            </a:r>
          </a:p>
        </p:txBody>
      </p:sp>
      <p:grpSp>
        <p:nvGrpSpPr>
          <p:cNvPr id="22544" name="Group 30"/>
          <p:cNvGrpSpPr>
            <a:grpSpLocks/>
          </p:cNvGrpSpPr>
          <p:nvPr/>
        </p:nvGrpSpPr>
        <p:grpSpPr bwMode="auto">
          <a:xfrm>
            <a:off x="1447800" y="2209800"/>
            <a:ext cx="4876800" cy="1371600"/>
            <a:chOff x="912" y="1056"/>
            <a:chExt cx="3072" cy="864"/>
          </a:xfrm>
        </p:grpSpPr>
        <p:sp>
          <p:nvSpPr>
            <p:cNvPr id="22550" name="Line 28"/>
            <p:cNvSpPr>
              <a:spLocks noChangeShapeType="1"/>
            </p:cNvSpPr>
            <p:nvPr/>
          </p:nvSpPr>
          <p:spPr bwMode="auto">
            <a:xfrm flipV="1">
              <a:off x="912" y="1488"/>
              <a:ext cx="1296" cy="432"/>
            </a:xfrm>
            <a:prstGeom prst="line">
              <a:avLst/>
            </a:pr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 sz="2800">
                <a:latin typeface="Calibri" panose="020F0502020204030204" pitchFamily="34" charset="0"/>
              </a:endParaRPr>
            </a:p>
          </p:txBody>
        </p:sp>
        <p:sp>
          <p:nvSpPr>
            <p:cNvPr id="22551" name="Freeform 29"/>
            <p:cNvSpPr>
              <a:spLocks/>
            </p:cNvSpPr>
            <p:nvPr/>
          </p:nvSpPr>
          <p:spPr bwMode="auto">
            <a:xfrm>
              <a:off x="2208" y="1056"/>
              <a:ext cx="1776" cy="432"/>
            </a:xfrm>
            <a:custGeom>
              <a:avLst/>
              <a:gdLst>
                <a:gd name="T0" fmla="*/ 0 w 1776"/>
                <a:gd name="T1" fmla="*/ 432 h 432"/>
                <a:gd name="T2" fmla="*/ 1008 w 1776"/>
                <a:gd name="T3" fmla="*/ 96 h 432"/>
                <a:gd name="T4" fmla="*/ 1776 w 1776"/>
                <a:gd name="T5" fmla="*/ 0 h 432"/>
                <a:gd name="T6" fmla="*/ 0 60000 65536"/>
                <a:gd name="T7" fmla="*/ 0 60000 65536"/>
                <a:gd name="T8" fmla="*/ 0 60000 65536"/>
                <a:gd name="T9" fmla="*/ 0 w 1776"/>
                <a:gd name="T10" fmla="*/ 0 h 432"/>
                <a:gd name="T11" fmla="*/ 1776 w 1776"/>
                <a:gd name="T12" fmla="*/ 432 h 432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1776" h="432">
                  <a:moveTo>
                    <a:pt x="0" y="432"/>
                  </a:moveTo>
                  <a:cubicBezTo>
                    <a:pt x="356" y="300"/>
                    <a:pt x="712" y="168"/>
                    <a:pt x="1008" y="96"/>
                  </a:cubicBezTo>
                  <a:cubicBezTo>
                    <a:pt x="1304" y="24"/>
                    <a:pt x="1540" y="12"/>
                    <a:pt x="1776" y="0"/>
                  </a:cubicBezTo>
                </a:path>
              </a:pathLst>
            </a:custGeom>
            <a:noFill/>
            <a:ln w="28575">
              <a:solidFill>
                <a:schemeClr val="accent4">
                  <a:lumMod val="60000"/>
                  <a:lumOff val="40000"/>
                </a:schemeClr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sz="2800">
                <a:latin typeface="Calibri" panose="020F0502020204030204" pitchFamily="34" charset="0"/>
              </a:endParaRPr>
            </a:p>
          </p:txBody>
        </p:sp>
      </p:grpSp>
      <p:sp>
        <p:nvSpPr>
          <p:cNvPr id="22545" name="Line 31"/>
          <p:cNvSpPr>
            <a:spLocks noChangeShapeType="1"/>
          </p:cNvSpPr>
          <p:nvPr/>
        </p:nvSpPr>
        <p:spPr bwMode="auto">
          <a:xfrm>
            <a:off x="3581400" y="1752600"/>
            <a:ext cx="0" cy="396240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Calibri" panose="020F0502020204030204" pitchFamily="34" charset="0"/>
            </a:endParaRPr>
          </a:p>
        </p:txBody>
      </p:sp>
      <p:sp>
        <p:nvSpPr>
          <p:cNvPr id="22546" name="Line 32"/>
          <p:cNvSpPr>
            <a:spLocks noChangeShapeType="1"/>
          </p:cNvSpPr>
          <p:nvPr/>
        </p:nvSpPr>
        <p:spPr bwMode="auto">
          <a:xfrm>
            <a:off x="3581400" y="5415150"/>
            <a:ext cx="2133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Calibri" panose="020F0502020204030204" pitchFamily="34" charset="0"/>
            </a:endParaRPr>
          </a:p>
        </p:txBody>
      </p:sp>
      <p:sp>
        <p:nvSpPr>
          <p:cNvPr id="22547" name="Line 33"/>
          <p:cNvSpPr>
            <a:spLocks noChangeShapeType="1"/>
          </p:cNvSpPr>
          <p:nvPr/>
        </p:nvSpPr>
        <p:spPr bwMode="auto">
          <a:xfrm flipH="1">
            <a:off x="1600200" y="54102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 sz="2800">
              <a:latin typeface="Calibri" panose="020F0502020204030204" pitchFamily="34" charset="0"/>
            </a:endParaRPr>
          </a:p>
        </p:txBody>
      </p:sp>
      <p:sp>
        <p:nvSpPr>
          <p:cNvPr id="22548" name="Text Box 34"/>
          <p:cNvSpPr txBox="1">
            <a:spLocks noChangeArrowheads="1"/>
          </p:cNvSpPr>
          <p:nvPr/>
        </p:nvSpPr>
        <p:spPr bwMode="auto">
          <a:xfrm>
            <a:off x="1676400" y="5181600"/>
            <a:ext cx="1828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Calibri" panose="020F0502020204030204" pitchFamily="34" charset="0"/>
              </a:rPr>
              <a:t>Risk free debt</a:t>
            </a:r>
          </a:p>
        </p:txBody>
      </p:sp>
      <p:sp>
        <p:nvSpPr>
          <p:cNvPr id="22549" name="Text Box 35"/>
          <p:cNvSpPr txBox="1">
            <a:spLocks noChangeArrowheads="1"/>
          </p:cNvSpPr>
          <p:nvPr/>
        </p:nvSpPr>
        <p:spPr bwMode="auto">
          <a:xfrm>
            <a:off x="4495800" y="5181600"/>
            <a:ext cx="18288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1200">
                <a:latin typeface="Calibri" panose="020F0502020204030204" pitchFamily="34" charset="0"/>
              </a:rPr>
              <a:t>Risky debt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76200"/>
            <a:ext cx="9144000" cy="838200"/>
          </a:xfrm>
        </p:spPr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MM’s Proposition II (w/risky </a:t>
            </a:r>
            <a:r>
              <a:rPr lang="en-US" sz="3600" dirty="0" smtClean="0">
                <a:latin typeface="Century Gothic" panose="020B0502020202020204" pitchFamily="34" charset="0"/>
              </a:rPr>
              <a:t>debt)</a:t>
            </a:r>
            <a:endParaRPr lang="en-US" sz="36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9012277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C.S. &amp; Corporate </a:t>
            </a:r>
            <a:r>
              <a:rPr lang="en-US" sz="3600" dirty="0" smtClean="0">
                <a:latin typeface="Century Gothic" panose="020B0502020202020204" pitchFamily="34" charset="0"/>
              </a:rPr>
              <a:t>Taxes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81000" y="1295400"/>
            <a:ext cx="8229600" cy="19050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dirty="0" smtClean="0">
                <a:solidFill>
                  <a:schemeClr val="tx1"/>
                </a:solidFill>
                <a:latin typeface="Calibri" panose="020F0502020204030204" pitchFamily="34" charset="0"/>
              </a:rPr>
              <a:t>	River Cruise DOES create value in a corporate tax environment by using debt financing. This is done by maximizing the cash flows to both equity and bondholders. </a:t>
            </a:r>
          </a:p>
          <a:p>
            <a:pPr>
              <a:buFont typeface="Wingdings" pitchFamily="2" charset="2"/>
              <a:buNone/>
            </a:pPr>
            <a:endParaRPr lang="en-US" altLang="en-US" sz="280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984030"/>
              </p:ext>
            </p:extLst>
          </p:nvPr>
        </p:nvGraphicFramePr>
        <p:xfrm>
          <a:off x="1409700" y="3505200"/>
          <a:ext cx="6324600" cy="23774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310356"/>
                <a:gridCol w="2007122"/>
                <a:gridCol w="2007122"/>
              </a:tblGrid>
              <a:tr h="370840"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All Equity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All Debt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EBIT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$192,308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$192,308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Interest payment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50,000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Pretax income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$192,308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$142,308</a:t>
                      </a:r>
                    </a:p>
                  </a:txBody>
                  <a:tcPr marR="45720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Taxes at 35%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67,308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49,808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Net cash flow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$125,000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$92,500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 marR="457200"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613164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Topics Covered</a:t>
            </a: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7772400" cy="4572000"/>
          </a:xfrm>
          <a:noFill/>
        </p:spPr>
        <p:txBody>
          <a:bodyPr/>
          <a:lstStyle/>
          <a:p>
            <a:pPr marL="914400" indent="-914400"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16.1	How Borrowing Affects Value in a Tax Free Economy</a:t>
            </a:r>
          </a:p>
          <a:p>
            <a:pPr marL="914400" indent="-914400"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16.2	Debt and the Cost of Equity</a:t>
            </a:r>
          </a:p>
          <a:p>
            <a:pPr marL="914400" indent="-914400"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16.3	Debt, Taxes and the WACC</a:t>
            </a:r>
          </a:p>
          <a:p>
            <a:pPr marL="914400" indent="-914400"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16.4	Costs of Financial Distress</a:t>
            </a:r>
          </a:p>
          <a:p>
            <a:pPr marL="914400" indent="-914400">
              <a:buNone/>
            </a:pPr>
            <a:r>
              <a:rPr lang="en-US" altLang="en-US" dirty="0" smtClean="0">
                <a:latin typeface="Calibri" panose="020F0502020204030204" pitchFamily="34" charset="0"/>
              </a:rPr>
              <a:t>16.5	Explaining Financing Choices</a:t>
            </a:r>
          </a:p>
          <a:p>
            <a:pPr marL="914400" indent="-914400"/>
            <a:endParaRPr lang="en-US" altLang="en-US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7873459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5970680" y="3352800"/>
            <a:ext cx="2870200" cy="2133600"/>
            <a:chOff x="3848" y="2216"/>
            <a:chExt cx="1808" cy="1440"/>
          </a:xfrm>
          <a:noFill/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3848" y="2216"/>
              <a:ext cx="1808" cy="1440"/>
            </a:xfrm>
            <a:prstGeom prst="roundRect">
              <a:avLst>
                <a:gd name="adj" fmla="val 12477"/>
              </a:avLst>
            </a:prstGeom>
            <a:grpFill/>
            <a:ln w="25400">
              <a:solidFill>
                <a:schemeClr val="accent2">
                  <a:lumMod val="60000"/>
                  <a:lumOff val="40000"/>
                </a:schemeClr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3936" y="2319"/>
              <a:ext cx="1686" cy="1203"/>
            </a:xfrm>
            <a:prstGeom prst="rect">
              <a:avLst/>
            </a:prstGeom>
            <a:grpFill/>
            <a:ln w="12700">
              <a:noFill/>
              <a:miter lim="800000"/>
              <a:headEnd/>
              <a:tailEnd/>
            </a:ln>
            <a:effectLst/>
          </p:spPr>
          <p:txBody>
            <a:bodyPr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b="1" u="sng" dirty="0">
                  <a:latin typeface="Calibri" panose="020F0502020204030204" pitchFamily="34" charset="0"/>
                </a:rPr>
                <a:t>Total Cash Flow</a:t>
              </a:r>
              <a:endParaRPr lang="en-US" sz="2000" u="sng" dirty="0">
                <a:latin typeface="Calibri" panose="020F0502020204030204" pitchFamily="34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alibri" panose="020F0502020204030204" pitchFamily="34" charset="0"/>
                </a:rPr>
                <a:t> All Equity = </a:t>
              </a:r>
              <a:r>
                <a:rPr lang="en-US" sz="2000" dirty="0" smtClean="0">
                  <a:latin typeface="Calibri" panose="020F0502020204030204" pitchFamily="34" charset="0"/>
                </a:rPr>
                <a:t>125,000</a:t>
              </a:r>
              <a:endParaRPr lang="en-US" sz="2000" dirty="0">
                <a:latin typeface="Calibri" panose="020F0502020204030204" pitchFamily="34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2000" b="1" i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</a:rPr>
                <a:t>*</a:t>
              </a:r>
              <a:r>
                <a:rPr lang="en-US" sz="2000" b="1" i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</a:rPr>
                <a:t>1/2 Debt = </a:t>
              </a:r>
              <a:r>
                <a:rPr lang="en-US" sz="2000" b="1" i="1" dirty="0" smtClean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</a:rPr>
                <a:t>142,500</a:t>
              </a:r>
              <a:endParaRPr lang="en-US" sz="2000" dirty="0">
                <a:latin typeface="Calibri" panose="020F0502020204030204" pitchFamily="34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alibri" panose="020F0502020204030204" pitchFamily="34" charset="0"/>
                </a:rPr>
                <a:t> </a:t>
              </a:r>
              <a:r>
                <a:rPr lang="en-US" sz="2000" dirty="0" smtClean="0">
                  <a:latin typeface="Calibri" panose="020F0502020204030204" pitchFamily="34" charset="0"/>
                </a:rPr>
                <a:t>(</a:t>
              </a:r>
              <a:r>
                <a:rPr lang="en-US" sz="2000" dirty="0" smtClean="0">
                  <a:latin typeface="Calibri" panose="020F0502020204030204" pitchFamily="34" charset="0"/>
                </a:rPr>
                <a:t>92,500 + </a:t>
              </a:r>
              <a:r>
                <a:rPr lang="en-US" sz="2000" dirty="0">
                  <a:latin typeface="Calibri" panose="020F0502020204030204" pitchFamily="34" charset="0"/>
                </a:rPr>
                <a:t>50,000)</a:t>
              </a:r>
            </a:p>
          </p:txBody>
        </p:sp>
      </p:grpSp>
      <p:sp>
        <p:nvSpPr>
          <p:cNvPr id="19" name="Title 1"/>
          <p:cNvSpPr>
            <a:spLocks noGrp="1"/>
          </p:cNvSpPr>
          <p:nvPr>
            <p:ph type="title"/>
          </p:nvPr>
        </p:nvSpPr>
        <p:spPr>
          <a:xfrm>
            <a:off x="685800" y="76200"/>
            <a:ext cx="7772400" cy="838200"/>
          </a:xfrm>
        </p:spPr>
        <p:txBody>
          <a:bodyPr/>
          <a:lstStyle/>
          <a:p>
            <a:r>
              <a:rPr lang="en-US" sz="3600" dirty="0">
                <a:latin typeface="Century Gothic" panose="020B0502020202020204" pitchFamily="34" charset="0"/>
              </a:rPr>
              <a:t>C.S. &amp; Corporate </a:t>
            </a:r>
            <a:r>
              <a:rPr lang="en-US" sz="3600" dirty="0" smtClean="0">
                <a:latin typeface="Century Gothic" panose="020B0502020202020204" pitchFamily="34" charset="0"/>
              </a:rPr>
              <a:t>Taxes</a:t>
            </a:r>
            <a:endParaRPr lang="en-US" sz="3600" dirty="0">
              <a:latin typeface="Century Gothic" panose="020B0502020202020204" pitchFamily="34" charset="0"/>
            </a:endParaRPr>
          </a:p>
        </p:txBody>
      </p:sp>
      <p:sp>
        <p:nvSpPr>
          <p:cNvPr id="20" name="Rectangle 7"/>
          <p:cNvSpPr txBox="1">
            <a:spLocks noChangeArrowheads="1"/>
          </p:cNvSpPr>
          <p:nvPr/>
        </p:nvSpPr>
        <p:spPr bwMode="auto">
          <a:xfrm>
            <a:off x="381000" y="1295400"/>
            <a:ext cx="8229600" cy="190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</a:pPr>
            <a:r>
              <a:rPr lang="en-US" altLang="en-US" sz="2800" kern="0" dirty="0" smtClean="0">
                <a:solidFill>
                  <a:schemeClr val="tx1"/>
                </a:solidFill>
                <a:latin typeface="Calibri" panose="020F0502020204030204" pitchFamily="34" charset="0"/>
              </a:rPr>
              <a:t>	River Cruise DOES create value in a corporate tax environment by using debt financing. This is done by maximizing the cash flows to both equity and bondholders. </a:t>
            </a:r>
          </a:p>
          <a:p>
            <a:pPr>
              <a:buFont typeface="Wingdings" pitchFamily="2" charset="2"/>
              <a:buNone/>
            </a:pPr>
            <a:endParaRPr lang="en-US" altLang="en-US" sz="2800" kern="0" dirty="0" smtClean="0">
              <a:solidFill>
                <a:schemeClr val="tx1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21" name="Table 2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0924987"/>
              </p:ext>
            </p:extLst>
          </p:nvPr>
        </p:nvGraphicFramePr>
        <p:xfrm>
          <a:off x="228600" y="3352800"/>
          <a:ext cx="5356412" cy="237765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310356"/>
                <a:gridCol w="1523028"/>
                <a:gridCol w="1523028"/>
              </a:tblGrid>
              <a:tr h="396452"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All Equity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All Debt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EBIT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$192,308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$192,308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Interest payment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50,000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Pretax income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$192,308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$142,308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Taxes at 35%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67,308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49,808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Net cash flow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$125,000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$92,500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64803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Structure</a:t>
            </a: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749235" y="1600200"/>
            <a:ext cx="3200400" cy="21336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PV of </a:t>
            </a:r>
            <a:r>
              <a:rPr lang="en-US" altLang="en-US" sz="2800" dirty="0" smtClean="0"/>
              <a:t>tax shield </a:t>
            </a: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000" dirty="0" smtClean="0"/>
              <a:t> (assume perpetuity)</a:t>
            </a:r>
            <a:r>
              <a:rPr lang="en-US" altLang="en-US" sz="2800" dirty="0" smtClean="0"/>
              <a:t> </a:t>
            </a: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3600" b="1" i="1" u="sng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3600" b="1" i="1" u="sng" dirty="0" smtClean="0"/>
              <a:t>Example:</a:t>
            </a:r>
            <a:endParaRPr lang="en-US" altLang="en-US" sz="3600" b="1" i="1" u="sng" dirty="0" smtClean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048000" y="1429740"/>
                <a:ext cx="3627788" cy="8562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</a:rPr>
                            <m:t>𝐷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𝑐</m:t>
                              </m:r>
                            </m:sub>
                          </m:sSub>
                          <m:r>
                            <m:rPr>
                              <m:nor/>
                            </m:rPr>
                            <a:rPr lang="en-US" dirty="0"/>
                            <m:t>)</m:t>
                          </m:r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 </m:t>
                          </m:r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𝐷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i="1">
                          <a:latin typeface="Cambria Math"/>
                        </a:rPr>
                        <m:t>𝐷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×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𝑇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𝑐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1429740"/>
                <a:ext cx="3627788" cy="85626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685800" y="3886446"/>
                <a:ext cx="6850401" cy="22857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Tax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benefit</m:t>
                      </m:r>
                      <m:r>
                        <a:rPr lang="en-US" b="0" i="1" smtClean="0">
                          <a:latin typeface="Cambria Math"/>
                        </a:rPr>
                        <m:t>=500,000×.10×.35=$17,500</m:t>
                      </m:r>
                    </m:oMath>
                  </m:oMathPara>
                </a14:m>
                <a:r>
                  <a:rPr lang="en-US" b="0" i="1" dirty="0" smtClean="0">
                    <a:latin typeface="Cambria Math"/>
                    <a:ea typeface="Cambria Math"/>
                  </a:rPr>
                  <a:t/>
                </a:r>
                <a:br>
                  <a:rPr lang="en-US" b="0" i="1" dirty="0" smtClean="0">
                    <a:latin typeface="Cambria Math"/>
                    <a:ea typeface="Cambria Math"/>
                  </a:rPr>
                </a:br>
                <a:r>
                  <a:rPr lang="en-US" b="0" i="1" dirty="0" smtClean="0">
                    <a:latin typeface="Cambria Math"/>
                    <a:ea typeface="Cambria Math"/>
                  </a:rPr>
                  <a:t/>
                </a:r>
                <a:br>
                  <a:rPr lang="en-US" b="0" i="1" dirty="0" smtClean="0">
                    <a:latin typeface="Cambria Math"/>
                    <a:ea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PV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of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 $17,500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perpetuity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$17,500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.10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=$175,000</m:t>
                      </m:r>
                    </m:oMath>
                  </m:oMathPara>
                </a14:m>
                <a:r>
                  <a:rPr lang="en-US" b="0" i="1" dirty="0" smtClean="0">
                    <a:latin typeface="Cambria Math"/>
                    <a:ea typeface="Cambria Math"/>
                  </a:rPr>
                  <a:t/>
                </a:r>
                <a:br>
                  <a:rPr lang="en-US" b="0" i="1" dirty="0" smtClean="0">
                    <a:latin typeface="Cambria Math"/>
                    <a:ea typeface="Cambria Math"/>
                  </a:rPr>
                </a:br>
                <a:r>
                  <a:rPr lang="en-US" b="0" i="1" dirty="0" smtClean="0">
                    <a:latin typeface="Cambria Math"/>
                    <a:ea typeface="Cambria Math"/>
                  </a:rPr>
                  <a:t/>
                </a:r>
                <a:br>
                  <a:rPr lang="en-US" b="0" i="1" dirty="0" smtClean="0">
                    <a:latin typeface="Cambria Math"/>
                    <a:ea typeface="Cambria Math"/>
                  </a:rPr>
                </a:b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3886446"/>
                <a:ext cx="6850401" cy="2285754"/>
              </a:xfrm>
              <a:prstGeom prst="rect">
                <a:avLst/>
              </a:prstGeom>
              <a:blipFill rotWithShape="1">
                <a:blip r:embed="rId4"/>
                <a:stretch>
                  <a:fillRect l="-2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520837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35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848600" cy="4038600"/>
          </a:xfrm>
          <a:noFill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dirty="0" smtClean="0"/>
              <a:t>Example</a:t>
            </a:r>
            <a:r>
              <a:rPr lang="en-US" altLang="en-US" dirty="0" smtClean="0"/>
              <a:t> </a:t>
            </a:r>
            <a:endParaRPr lang="en-US" altLang="en-US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/>
              <a:t>	</a:t>
            </a:r>
            <a:r>
              <a:rPr lang="en-US" altLang="en-US" sz="2800" i="1" dirty="0" smtClean="0"/>
              <a:t>You </a:t>
            </a:r>
            <a:r>
              <a:rPr lang="en-US" altLang="en-US" sz="2800" i="1" dirty="0" smtClean="0"/>
              <a:t>own all the equity of Space Babies Diaper Co. The company has no debt. </a:t>
            </a:r>
            <a:r>
              <a:rPr lang="en-US" altLang="en-US" sz="2800" i="1" dirty="0" smtClean="0"/>
              <a:t>The </a:t>
            </a:r>
            <a:r>
              <a:rPr lang="en-US" altLang="en-US" sz="2800" i="1" dirty="0" smtClean="0"/>
              <a:t>company’s annual cash flow is $10,000, before interest and taxes. The corporate tax rate is 35%.  </a:t>
            </a:r>
            <a:r>
              <a:rPr lang="en-US" altLang="en-US" sz="2800" i="1" dirty="0" smtClean="0"/>
              <a:t>You </a:t>
            </a:r>
            <a:r>
              <a:rPr lang="en-US" altLang="en-US" sz="2800" i="1" dirty="0" smtClean="0"/>
              <a:t>have the option to exchange part of your equity position for 6% bonds with a face value of $50,000.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altLang="en-US" sz="28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dirty="0" smtClean="0"/>
              <a:t>Should you do </a:t>
            </a:r>
            <a:r>
              <a:rPr lang="en-US" altLang="en-US" sz="2800" dirty="0" smtClean="0"/>
              <a:t>this? Why</a:t>
            </a:r>
            <a:r>
              <a:rPr lang="en-US" altLang="en-US" sz="2800" dirty="0" smtClean="0"/>
              <a:t>?</a:t>
            </a:r>
          </a:p>
        </p:txBody>
      </p:sp>
      <p:sp>
        <p:nvSpPr>
          <p:cNvPr id="24581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C.S. &amp; Corporate Taxes</a:t>
            </a:r>
          </a:p>
        </p:txBody>
      </p:sp>
    </p:spTree>
    <p:extLst>
      <p:ext uri="{BB962C8B-B14F-4D97-AF65-F5344CB8AC3E}">
        <p14:creationId xmlns:p14="http://schemas.microsoft.com/office/powerpoint/2010/main" val="3967642903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135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3517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2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title"/>
          </p:nvPr>
        </p:nvSpPr>
        <p:spPr>
          <a:xfrm>
            <a:off x="685800" y="76200"/>
            <a:ext cx="7772400" cy="838200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600">
                <a:latin typeface="Century Gothic" panose="020B0502020202020204" pitchFamily="34" charset="0"/>
              </a:rPr>
              <a:t>C.S. &amp; Corporate Taxes</a:t>
            </a:r>
          </a:p>
        </p:txBody>
      </p:sp>
      <p:sp>
        <p:nvSpPr>
          <p:cNvPr id="9" name="Rectangle 4"/>
          <p:cNvSpPr txBox="1">
            <a:spLocks noChangeArrowheads="1"/>
          </p:cNvSpPr>
          <p:nvPr/>
        </p:nvSpPr>
        <p:spPr bwMode="auto">
          <a:xfrm>
            <a:off x="609600" y="1295400"/>
            <a:ext cx="7848600" cy="403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kern="0" dirty="0" smtClean="0">
                <a:latin typeface="Calibri" panose="020F0502020204030204" pitchFamily="34" charset="0"/>
              </a:rPr>
              <a:t>Example</a:t>
            </a:r>
            <a:r>
              <a:rPr lang="en-US" altLang="en-US" kern="0" dirty="0" smtClean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kern="0" dirty="0" smtClean="0">
                <a:latin typeface="Calibri" panose="020F0502020204030204" pitchFamily="34" charset="0"/>
              </a:rPr>
              <a:t>	</a:t>
            </a:r>
            <a:r>
              <a:rPr lang="en-US" altLang="en-US" sz="2000" i="1" kern="0" dirty="0" smtClean="0">
                <a:latin typeface="Calibri" panose="020F0502020204030204" pitchFamily="34" charset="0"/>
              </a:rPr>
              <a:t>You own all the equity of Space Babies Diaper Co. The company has no debt. The company’s annual cash flow is $10,000, before interest and taxes. The corporate tax rate is 35%.  You have the option to exchange part of your equity position for 6% bonds with a face value of $50,000. 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9648812"/>
              </p:ext>
            </p:extLst>
          </p:nvPr>
        </p:nvGraphicFramePr>
        <p:xfrm>
          <a:off x="1656229" y="3733800"/>
          <a:ext cx="5356412" cy="237765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310356"/>
                <a:gridCol w="1523028"/>
                <a:gridCol w="1523028"/>
              </a:tblGrid>
              <a:tr h="396452"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All Equity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½ Debt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EBIT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$10,000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$10,000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Interest payment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Pretax income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$10,000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$7,000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Taxes at 35%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3,500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2,450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Net cash flow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$6,500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$4,550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9682289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4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45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C.S. &amp; Corporate Taxes</a:t>
            </a:r>
          </a:p>
        </p:txBody>
      </p:sp>
      <p:grpSp>
        <p:nvGrpSpPr>
          <p:cNvPr id="10246" name="Group 7"/>
          <p:cNvGrpSpPr>
            <a:grpSpLocks/>
          </p:cNvGrpSpPr>
          <p:nvPr/>
        </p:nvGrpSpPr>
        <p:grpSpPr bwMode="auto">
          <a:xfrm>
            <a:off x="6108700" y="3703638"/>
            <a:ext cx="2870200" cy="2197100"/>
            <a:chOff x="3848" y="2333"/>
            <a:chExt cx="1808" cy="1384"/>
          </a:xfrm>
        </p:grpSpPr>
        <p:sp>
          <p:nvSpPr>
            <p:cNvPr id="139272" name="AutoShape 8"/>
            <p:cNvSpPr>
              <a:spLocks noChangeArrowheads="1"/>
            </p:cNvSpPr>
            <p:nvPr/>
          </p:nvSpPr>
          <p:spPr bwMode="auto">
            <a:xfrm>
              <a:off x="3848" y="2333"/>
              <a:ext cx="1808" cy="1384"/>
            </a:xfrm>
            <a:prstGeom prst="roundRect">
              <a:avLst>
                <a:gd name="adj" fmla="val 12477"/>
              </a:avLst>
            </a:prstGeom>
            <a:ln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9273" name="Rectangle 9"/>
            <p:cNvSpPr>
              <a:spLocks noChangeArrowheads="1"/>
            </p:cNvSpPr>
            <p:nvPr/>
          </p:nvSpPr>
          <p:spPr bwMode="auto">
            <a:xfrm>
              <a:off x="3967" y="2429"/>
              <a:ext cx="1582" cy="1123"/>
            </a:xfrm>
            <a:prstGeom prst="rect">
              <a:avLst/>
            </a:prstGeom>
            <a:ln>
              <a:noFill/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square" lIns="90488" tIns="44450" rIns="90488" bIns="4445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2000" b="1" u="sng" dirty="0">
                  <a:latin typeface="Calibri" panose="020F0502020204030204" pitchFamily="34" charset="0"/>
                </a:rPr>
                <a:t>Total Cash Flow</a:t>
              </a:r>
              <a:endParaRPr lang="en-US" sz="2000" u="sng" dirty="0">
                <a:latin typeface="Calibri" panose="020F0502020204030204" pitchFamily="34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2000" dirty="0">
                  <a:latin typeface="Calibri" panose="020F0502020204030204" pitchFamily="34" charset="0"/>
                </a:rPr>
                <a:t> All </a:t>
              </a:r>
              <a:r>
                <a:rPr lang="en-US" sz="2000" dirty="0" smtClean="0">
                  <a:latin typeface="Calibri" panose="020F0502020204030204" pitchFamily="34" charset="0"/>
                </a:rPr>
                <a:t>Equity </a:t>
              </a:r>
              <a:r>
                <a:rPr lang="en-US" sz="2000" dirty="0">
                  <a:latin typeface="Calibri" panose="020F0502020204030204" pitchFamily="34" charset="0"/>
                </a:rPr>
                <a:t>= </a:t>
              </a:r>
              <a:r>
                <a:rPr lang="en-US" sz="2000" dirty="0" smtClean="0">
                  <a:latin typeface="Calibri" panose="020F0502020204030204" pitchFamily="34" charset="0"/>
                </a:rPr>
                <a:t>6,500</a:t>
              </a:r>
              <a:endParaRPr lang="en-US" sz="2000" dirty="0">
                <a:latin typeface="Calibri" panose="020F0502020204030204" pitchFamily="34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2000" b="1" i="1" dirty="0">
                  <a:effectLst>
                    <a:outerShdw blurRad="38100" dist="38100" dir="2700000" algn="tl">
                      <a:srgbClr val="FFFFFF"/>
                    </a:outerShdw>
                  </a:effectLst>
                  <a:latin typeface="Calibri" panose="020F0502020204030204" pitchFamily="34" charset="0"/>
                </a:rPr>
                <a:t>*1/2 Debt = 7,550</a:t>
              </a:r>
              <a:endParaRPr lang="en-US" sz="2000" dirty="0">
                <a:latin typeface="Calibri" panose="020F0502020204030204" pitchFamily="34" charset="0"/>
              </a:endParaRPr>
            </a:p>
            <a:p>
              <a:pPr>
                <a:spcBef>
                  <a:spcPct val="50000"/>
                </a:spcBef>
                <a:defRPr/>
              </a:pPr>
              <a:r>
                <a:rPr lang="en-US" sz="2000" dirty="0" smtClean="0">
                  <a:latin typeface="Calibri" panose="020F0502020204030204" pitchFamily="34" charset="0"/>
                </a:rPr>
                <a:t>(</a:t>
              </a:r>
              <a:r>
                <a:rPr lang="en-US" sz="2000" dirty="0">
                  <a:latin typeface="Calibri" panose="020F0502020204030204" pitchFamily="34" charset="0"/>
                </a:rPr>
                <a:t>4,550 + 3,000)</a:t>
              </a:r>
            </a:p>
          </p:txBody>
        </p:sp>
      </p:grp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609600" y="1295400"/>
            <a:ext cx="7848600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Wingdings" pitchFamily="2" charset="2"/>
              <a:buChar char="§"/>
              <a:defRPr sz="3200">
                <a:solidFill>
                  <a:srgbClr val="01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rgbClr val="010000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rgbClr val="010000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rgbClr val="010000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rgbClr val="010000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rgbClr val="010000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b="1" i="1" u="sng" kern="0" dirty="0" smtClean="0">
                <a:latin typeface="Calibri" panose="020F0502020204030204" pitchFamily="34" charset="0"/>
              </a:rPr>
              <a:t>Example</a:t>
            </a:r>
            <a:r>
              <a:rPr lang="en-US" altLang="en-US" kern="0" dirty="0" smtClean="0">
                <a:latin typeface="Calibri" panose="020F0502020204030204" pitchFamily="34" charset="0"/>
              </a:rPr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altLang="en-US" sz="2800" kern="0" dirty="0" smtClean="0">
                <a:latin typeface="Calibri" panose="020F0502020204030204" pitchFamily="34" charset="0"/>
              </a:rPr>
              <a:t>	</a:t>
            </a:r>
            <a:r>
              <a:rPr lang="en-US" altLang="en-US" sz="2000" i="1" kern="0" dirty="0" smtClean="0">
                <a:latin typeface="Calibri" panose="020F0502020204030204" pitchFamily="34" charset="0"/>
              </a:rPr>
              <a:t>You own all the equity of Space Babies Diaper Co. The company has no debt. The company’s annual cash flow is $10,000, before interest and taxes. The corporate tax rate is 35%.  You have the option to exchange part of your equity position for 6% bonds with a face value of $50,000. 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262318"/>
              </p:ext>
            </p:extLst>
          </p:nvPr>
        </p:nvGraphicFramePr>
        <p:xfrm>
          <a:off x="445994" y="3517900"/>
          <a:ext cx="5356412" cy="2377652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2310356"/>
                <a:gridCol w="1523028"/>
                <a:gridCol w="1523028"/>
              </a:tblGrid>
              <a:tr h="396452">
                <a:tc>
                  <a:txBody>
                    <a:bodyPr/>
                    <a:lstStyle/>
                    <a:p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All Equity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½ Debt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EBIT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$10,000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$10,000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Interest payment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Pretax income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$10,000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$7,000</a:t>
                      </a: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Taxes at 35%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3,500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2,450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Net cash flow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$6,500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000" dirty="0" smtClean="0">
                          <a:latin typeface="Calibri" panose="020F0502020204030204" pitchFamily="34" charset="0"/>
                        </a:rPr>
                        <a:t>$4,550</a:t>
                      </a:r>
                      <a:endParaRPr lang="en-US" sz="2000" dirty="0">
                        <a:latin typeface="Calibri" panose="020F0502020204030204" pitchFamily="34" charset="0"/>
                      </a:endParaRPr>
                    </a:p>
                  </a:txBody>
                  <a:tcP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934631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build="p" autoUpdateAnimBg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3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Capital Structure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762000" y="1418833"/>
                <a:ext cx="6340647" cy="363997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altLang="en-US" sz="3200" b="1" i="1" u="sng" kern="0" dirty="0" smtClean="0">
                        <a:latin typeface="Calibri" panose="020F0502020204030204" pitchFamily="34" charset="0"/>
                      </a:rPr>
                      <m:t>Example</m:t>
                    </m:r>
                  </m:oMath>
                </a14:m>
                <a:r>
                  <a:rPr lang="en-US" altLang="en-US" sz="3200" b="1" i="1" u="sng" kern="0" dirty="0" smtClean="0">
                    <a:latin typeface="Calibri" panose="020F0502020204030204" pitchFamily="34" charset="0"/>
                  </a:rPr>
                  <a:t> </a:t>
                </a:r>
              </a:p>
              <a:p>
                <a:pPr/>
                <a:r>
                  <a:rPr lang="en-US" altLang="en-US" sz="3200" kern="0" dirty="0" smtClean="0">
                    <a:latin typeface="Calibri" panose="020F0502020204030204" pitchFamily="34" charset="0"/>
                  </a:rPr>
                  <a:t>Space Babies</a:t>
                </a:r>
              </a:p>
              <a:p>
                <a:pPr/>
                <a:r>
                  <a:rPr lang="en-US" b="0" dirty="0" smtClean="0">
                    <a:latin typeface="Cambria Math"/>
                  </a:rPr>
                  <a:t/>
                </a:r>
                <a:br>
                  <a:rPr lang="en-US" b="0" dirty="0" smtClean="0">
                    <a:latin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Tax</m:t>
                      </m:r>
                      <m:r>
                        <a:rPr lang="en-US" b="0" i="0" smtClean="0">
                          <a:latin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</a:rPr>
                        <m:t>Benefit</m:t>
                      </m:r>
                      <m:r>
                        <a:rPr lang="en-US" b="0" i="1" smtClean="0">
                          <a:latin typeface="Cambria Math"/>
                        </a:rPr>
                        <m:t>=50,000×.06×.35=$1,050</m:t>
                      </m:r>
                    </m:oMath>
                  </m:oMathPara>
                </a14:m>
                <a:r>
                  <a:rPr lang="en-US" b="0" i="1" dirty="0" smtClean="0">
                    <a:latin typeface="Cambria Math"/>
                    <a:ea typeface="Cambria Math"/>
                  </a:rPr>
                  <a:t/>
                </a:r>
                <a:br>
                  <a:rPr lang="en-US" b="0" i="1" dirty="0" smtClean="0">
                    <a:latin typeface="Cambria Math"/>
                    <a:ea typeface="Cambria Math"/>
                  </a:rPr>
                </a:br>
                <a:r>
                  <a:rPr lang="en-US" b="0" i="1" dirty="0" smtClean="0">
                    <a:latin typeface="Cambria Math"/>
                    <a:ea typeface="Cambria Math"/>
                  </a:rPr>
                  <a:t/>
                </a:r>
                <a:br>
                  <a:rPr lang="en-US" b="0" i="1" dirty="0" smtClean="0">
                    <a:latin typeface="Cambria Math"/>
                    <a:ea typeface="Cambria Math"/>
                  </a:rPr>
                </a:b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PV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of</m:t>
                      </m:r>
                      <m:r>
                        <a:rPr lang="en-US" b="0" i="0" smtClean="0">
                          <a:latin typeface="Cambria Math"/>
                          <a:ea typeface="Cambria Math"/>
                        </a:rPr>
                        <m:t> $1,050 </m:t>
                      </m:r>
                      <m:r>
                        <m:rPr>
                          <m:sty m:val="p"/>
                        </m:rPr>
                        <a:rPr lang="en-US" b="0" i="0" smtClean="0">
                          <a:latin typeface="Cambria Math"/>
                          <a:ea typeface="Cambria Math"/>
                        </a:rPr>
                        <m:t>perpetuity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$1,050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.06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=$17,500</m:t>
                      </m:r>
                    </m:oMath>
                  </m:oMathPara>
                </a14:m>
                <a:r>
                  <a:rPr lang="en-US" b="0" i="1" dirty="0" smtClean="0">
                    <a:latin typeface="Cambria Math"/>
                    <a:ea typeface="Cambria Math"/>
                  </a:rPr>
                  <a:t/>
                </a:r>
                <a:br>
                  <a:rPr lang="en-US" b="0" i="1" dirty="0" smtClean="0">
                    <a:latin typeface="Cambria Math"/>
                    <a:ea typeface="Cambria Math"/>
                  </a:rPr>
                </a:br>
                <a:r>
                  <a:rPr lang="en-US" b="0" i="1" dirty="0" smtClean="0">
                    <a:latin typeface="Cambria Math"/>
                    <a:ea typeface="Cambria Math"/>
                  </a:rPr>
                  <a:t/>
                </a:r>
                <a:br>
                  <a:rPr lang="en-US" b="0" i="1" dirty="0" smtClean="0">
                    <a:latin typeface="Cambria Math"/>
                    <a:ea typeface="Cambria Math"/>
                  </a:rPr>
                </a:br>
                <a:endParaRPr lang="en-US" dirty="0"/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000" y="1418833"/>
                <a:ext cx="6340647" cy="3639971"/>
              </a:xfrm>
              <a:prstGeom prst="rect">
                <a:avLst/>
              </a:prstGeom>
              <a:blipFill rotWithShape="1">
                <a:blip r:embed="rId3"/>
                <a:stretch>
                  <a:fillRect l="-24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7455502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6627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Financial Distress</a:t>
            </a:r>
          </a:p>
        </p:txBody>
      </p:sp>
      <p:sp>
        <p:nvSpPr>
          <p:cNvPr id="2662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1981200"/>
          </a:xfrm>
          <a:noFill/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en-US" altLang="en-US" sz="2800" b="1" u="sng" smtClean="0"/>
              <a:t>Costs of Financial Distress</a:t>
            </a:r>
            <a:r>
              <a:rPr lang="en-US" altLang="en-US" sz="2800" smtClean="0"/>
              <a:t> - Costs arising from bankruptcy or distorted business decisions before bankruptcy.</a:t>
            </a:r>
          </a:p>
          <a:p>
            <a:pPr>
              <a:buFont typeface="Wingdings" pitchFamily="2" charset="2"/>
              <a:buNone/>
            </a:pPr>
            <a:endParaRPr lang="en-US" altLang="en-US" sz="2800" smtClean="0"/>
          </a:p>
          <a:p>
            <a:pPr>
              <a:buFont typeface="Wingdings" pitchFamily="2" charset="2"/>
              <a:buNone/>
            </a:pPr>
            <a:endParaRPr lang="en-US" altLang="en-US" sz="2800" b="1" i="1" u="sng" smtClean="0"/>
          </a:p>
        </p:txBody>
      </p:sp>
      <p:sp>
        <p:nvSpPr>
          <p:cNvPr id="145414" name="Text Box 6"/>
          <p:cNvSpPr txBox="1">
            <a:spLocks noChangeArrowheads="1"/>
          </p:cNvSpPr>
          <p:nvPr/>
        </p:nvSpPr>
        <p:spPr bwMode="auto">
          <a:xfrm>
            <a:off x="609600" y="3429000"/>
            <a:ext cx="8077200" cy="209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2800" b="1" i="1" dirty="0">
                <a:solidFill>
                  <a:srgbClr val="010000"/>
                </a:solidFill>
                <a:latin typeface="Calibri" panose="020F0502020204030204" pitchFamily="34" charset="0"/>
              </a:rPr>
              <a:t>Market Value =	Value if all Equity Financed</a:t>
            </a:r>
          </a:p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2800" b="1" i="1" dirty="0">
                <a:solidFill>
                  <a:srgbClr val="010000"/>
                </a:solidFill>
                <a:latin typeface="Calibri" panose="020F0502020204030204" pitchFamily="34" charset="0"/>
              </a:rPr>
              <a:t>    			+ PV Tax Shield</a:t>
            </a:r>
          </a:p>
          <a:p>
            <a:pPr>
              <a:spcBef>
                <a:spcPct val="20000"/>
              </a:spcBef>
              <a:buSzPct val="100000"/>
              <a:buFont typeface="Wingdings" pitchFamily="2" charset="2"/>
              <a:buNone/>
            </a:pPr>
            <a:r>
              <a:rPr lang="en-US" altLang="en-US" sz="2800" b="1" i="1" dirty="0">
                <a:solidFill>
                  <a:srgbClr val="010000"/>
                </a:solidFill>
                <a:latin typeface="Calibri" panose="020F0502020204030204" pitchFamily="34" charset="0"/>
              </a:rPr>
              <a:t>  			</a:t>
            </a:r>
            <a:r>
              <a:rPr lang="en-US" altLang="en-US" sz="2800" b="1" i="1" u="sng" dirty="0">
                <a:solidFill>
                  <a:srgbClr val="010000"/>
                </a:solidFill>
                <a:latin typeface="Calibri" panose="020F0502020204030204" pitchFamily="34" charset="0"/>
              </a:rPr>
              <a:t>- PV Costs of Financial Distress</a:t>
            </a:r>
          </a:p>
          <a:p>
            <a:pPr>
              <a:spcBef>
                <a:spcPct val="50000"/>
              </a:spcBef>
            </a:pPr>
            <a:endParaRPr lang="en-US" alt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57224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145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414" grpId="0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765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600">
                <a:latin typeface="Century Gothic" panose="020B0502020202020204" pitchFamily="34" charset="0"/>
              </a:rPr>
              <a:t>Financial Distress</a:t>
            </a:r>
          </a:p>
        </p:txBody>
      </p:sp>
      <p:sp>
        <p:nvSpPr>
          <p:cNvPr id="27653" name="Line 5"/>
          <p:cNvSpPr>
            <a:spLocks noChangeShapeType="1"/>
          </p:cNvSpPr>
          <p:nvPr/>
        </p:nvSpPr>
        <p:spPr bwMode="auto">
          <a:xfrm>
            <a:off x="1524000" y="1577975"/>
            <a:ext cx="0" cy="3756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54" name="Line 6"/>
          <p:cNvSpPr>
            <a:spLocks noChangeShapeType="1"/>
          </p:cNvSpPr>
          <p:nvPr/>
        </p:nvSpPr>
        <p:spPr bwMode="auto">
          <a:xfrm>
            <a:off x="1524000" y="5334000"/>
            <a:ext cx="59658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55" name="Line 7"/>
          <p:cNvSpPr>
            <a:spLocks noChangeShapeType="1"/>
          </p:cNvSpPr>
          <p:nvPr/>
        </p:nvSpPr>
        <p:spPr bwMode="auto">
          <a:xfrm>
            <a:off x="1539875" y="3581400"/>
            <a:ext cx="57626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56" name="Arc 8"/>
          <p:cNvSpPr>
            <a:spLocks/>
          </p:cNvSpPr>
          <p:nvPr/>
        </p:nvSpPr>
        <p:spPr bwMode="auto">
          <a:xfrm rot="-1740000">
            <a:off x="1812925" y="2070100"/>
            <a:ext cx="5521325" cy="2562225"/>
          </a:xfrm>
          <a:custGeom>
            <a:avLst/>
            <a:gdLst>
              <a:gd name="T0" fmla="*/ 0 w 21308"/>
              <a:gd name="T1" fmla="*/ 0 h 21600"/>
              <a:gd name="T2" fmla="*/ 2147483647 w 21308"/>
              <a:gd name="T3" fmla="*/ 2147483647 h 21600"/>
              <a:gd name="T4" fmla="*/ 2147483647 w 21308"/>
              <a:gd name="T5" fmla="*/ 2147483647 h 21600"/>
              <a:gd name="T6" fmla="*/ 0 60000 65536"/>
              <a:gd name="T7" fmla="*/ 0 60000 65536"/>
              <a:gd name="T8" fmla="*/ 0 60000 65536"/>
              <a:gd name="T9" fmla="*/ 0 w 21308"/>
              <a:gd name="T10" fmla="*/ 0 h 21600"/>
              <a:gd name="T11" fmla="*/ 21308 w 21308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08" h="21600" fill="none" extrusionOk="0">
                <a:moveTo>
                  <a:pt x="0" y="0"/>
                </a:moveTo>
                <a:cubicBezTo>
                  <a:pt x="2" y="0"/>
                  <a:pt x="4" y="-1"/>
                  <a:pt x="6" y="0"/>
                </a:cubicBezTo>
                <a:cubicBezTo>
                  <a:pt x="10556" y="0"/>
                  <a:pt x="19562" y="7621"/>
                  <a:pt x="21308" y="18025"/>
                </a:cubicBezTo>
              </a:path>
              <a:path w="21308" h="21600" stroke="0" extrusionOk="0">
                <a:moveTo>
                  <a:pt x="0" y="0"/>
                </a:moveTo>
                <a:cubicBezTo>
                  <a:pt x="2" y="0"/>
                  <a:pt x="4" y="-1"/>
                  <a:pt x="6" y="0"/>
                </a:cubicBezTo>
                <a:cubicBezTo>
                  <a:pt x="10556" y="0"/>
                  <a:pt x="19562" y="7621"/>
                  <a:pt x="21308" y="18025"/>
                </a:cubicBezTo>
                <a:lnTo>
                  <a:pt x="6" y="21600"/>
                </a:lnTo>
                <a:close/>
              </a:path>
            </a:pathLst>
          </a:custGeom>
          <a:noFill/>
          <a:ln w="25400" cap="rnd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7" name="Arc 9"/>
          <p:cNvSpPr>
            <a:spLocks/>
          </p:cNvSpPr>
          <p:nvPr/>
        </p:nvSpPr>
        <p:spPr bwMode="auto">
          <a:xfrm rot="-1740000">
            <a:off x="1531938" y="2046288"/>
            <a:ext cx="5991225" cy="1570037"/>
          </a:xfrm>
          <a:custGeom>
            <a:avLst/>
            <a:gdLst>
              <a:gd name="T0" fmla="*/ 2147483647 w 21301"/>
              <a:gd name="T1" fmla="*/ 0 h 21600"/>
              <a:gd name="T2" fmla="*/ 2147483647 w 21301"/>
              <a:gd name="T3" fmla="*/ 2147483647 h 21600"/>
              <a:gd name="T4" fmla="*/ 0 w 21301"/>
              <a:gd name="T5" fmla="*/ 2147483647 h 21600"/>
              <a:gd name="T6" fmla="*/ 0 60000 65536"/>
              <a:gd name="T7" fmla="*/ 0 60000 65536"/>
              <a:gd name="T8" fmla="*/ 0 60000 65536"/>
              <a:gd name="T9" fmla="*/ 0 w 21301"/>
              <a:gd name="T10" fmla="*/ 0 h 21600"/>
              <a:gd name="T11" fmla="*/ 21301 w 21301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301" h="21600" fill="none" extrusionOk="0">
                <a:moveTo>
                  <a:pt x="44" y="0"/>
                </a:moveTo>
                <a:cubicBezTo>
                  <a:pt x="10575" y="21"/>
                  <a:pt x="19554" y="7633"/>
                  <a:pt x="21300" y="18018"/>
                </a:cubicBezTo>
              </a:path>
              <a:path w="21301" h="21600" stroke="0" extrusionOk="0">
                <a:moveTo>
                  <a:pt x="44" y="0"/>
                </a:moveTo>
                <a:cubicBezTo>
                  <a:pt x="10575" y="21"/>
                  <a:pt x="19554" y="7633"/>
                  <a:pt x="21300" y="18018"/>
                </a:cubicBezTo>
                <a:lnTo>
                  <a:pt x="0" y="21600"/>
                </a:lnTo>
                <a:close/>
              </a:path>
            </a:pathLst>
          </a:custGeom>
          <a:noFill/>
          <a:ln w="25400" cap="rnd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658" name="Rectangle 10"/>
          <p:cNvSpPr>
            <a:spLocks noChangeArrowheads="1"/>
          </p:cNvSpPr>
          <p:nvPr/>
        </p:nvSpPr>
        <p:spPr bwMode="auto">
          <a:xfrm>
            <a:off x="4033838" y="5862638"/>
            <a:ext cx="923925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>
                <a:latin typeface="Calibri" panose="020F0502020204030204" pitchFamily="34" charset="0"/>
              </a:rPr>
              <a:t>Debt</a:t>
            </a:r>
          </a:p>
        </p:txBody>
      </p:sp>
      <p:sp>
        <p:nvSpPr>
          <p:cNvPr id="27659" name="Rectangle 11"/>
          <p:cNvSpPr>
            <a:spLocks noChangeArrowheads="1"/>
          </p:cNvSpPr>
          <p:nvPr/>
        </p:nvSpPr>
        <p:spPr bwMode="auto">
          <a:xfrm rot="-5400000">
            <a:off x="-832644" y="3203419"/>
            <a:ext cx="3494089" cy="45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dirty="0">
                <a:latin typeface="Calibri" panose="020F0502020204030204" pitchFamily="34" charset="0"/>
              </a:rPr>
              <a:t>Market Value of The Firm</a:t>
            </a:r>
          </a:p>
        </p:txBody>
      </p:sp>
      <p:sp>
        <p:nvSpPr>
          <p:cNvPr id="27660" name="Line 12"/>
          <p:cNvSpPr>
            <a:spLocks noChangeShapeType="1"/>
          </p:cNvSpPr>
          <p:nvPr/>
        </p:nvSpPr>
        <p:spPr bwMode="auto">
          <a:xfrm flipV="1">
            <a:off x="3581400" y="3576638"/>
            <a:ext cx="0" cy="1762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61" name="Rectangle 13"/>
          <p:cNvSpPr>
            <a:spLocks noChangeArrowheads="1"/>
          </p:cNvSpPr>
          <p:nvPr/>
        </p:nvSpPr>
        <p:spPr bwMode="auto">
          <a:xfrm>
            <a:off x="1905000" y="3886200"/>
            <a:ext cx="1681163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en-US" sz="1800">
                <a:latin typeface="Calibri" panose="020F0502020204030204" pitchFamily="34" charset="0"/>
              </a:rPr>
              <a:t>Value of all equity financed firm</a:t>
            </a:r>
          </a:p>
        </p:txBody>
      </p:sp>
      <p:sp>
        <p:nvSpPr>
          <p:cNvPr id="27662" name="Line 14"/>
          <p:cNvSpPr>
            <a:spLocks noChangeShapeType="1"/>
          </p:cNvSpPr>
          <p:nvPr/>
        </p:nvSpPr>
        <p:spPr bwMode="auto">
          <a:xfrm flipV="1">
            <a:off x="5029200" y="2052638"/>
            <a:ext cx="0" cy="15335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63" name="Rectangle 15"/>
          <p:cNvSpPr>
            <a:spLocks noChangeArrowheads="1"/>
          </p:cNvSpPr>
          <p:nvPr/>
        </p:nvSpPr>
        <p:spPr bwMode="auto">
          <a:xfrm>
            <a:off x="2662238" y="2738438"/>
            <a:ext cx="2371725" cy="483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40000"/>
              </a:lnSpc>
              <a:spcBef>
                <a:spcPct val="50000"/>
              </a:spcBef>
            </a:pPr>
            <a:r>
              <a:rPr lang="en-US" altLang="en-US" sz="1800">
                <a:latin typeface="Calibri" panose="020F0502020204030204" pitchFamily="34" charset="0"/>
              </a:rPr>
              <a:t>PV of interest</a:t>
            </a:r>
          </a:p>
          <a:p>
            <a:pPr algn="r">
              <a:lnSpc>
                <a:spcPct val="40000"/>
              </a:lnSpc>
              <a:spcBef>
                <a:spcPct val="50000"/>
              </a:spcBef>
            </a:pPr>
            <a:r>
              <a:rPr lang="en-US" altLang="en-US" sz="1800">
                <a:latin typeface="Calibri" panose="020F0502020204030204" pitchFamily="34" charset="0"/>
              </a:rPr>
              <a:t>tax shields</a:t>
            </a:r>
          </a:p>
        </p:txBody>
      </p:sp>
      <p:sp>
        <p:nvSpPr>
          <p:cNvPr id="27664" name="Line 16"/>
          <p:cNvSpPr>
            <a:spLocks noChangeShapeType="1"/>
          </p:cNvSpPr>
          <p:nvPr/>
        </p:nvSpPr>
        <p:spPr bwMode="auto">
          <a:xfrm>
            <a:off x="6400800" y="1685925"/>
            <a:ext cx="0" cy="66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65" name="Rectangle 17"/>
          <p:cNvSpPr>
            <a:spLocks noChangeArrowheads="1"/>
          </p:cNvSpPr>
          <p:nvPr/>
        </p:nvSpPr>
        <p:spPr bwMode="auto">
          <a:xfrm>
            <a:off x="6396038" y="1900238"/>
            <a:ext cx="2371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altLang="en-US" sz="1800">
                <a:latin typeface="Calibri" panose="020F0502020204030204" pitchFamily="34" charset="0"/>
              </a:rPr>
              <a:t>PV costs of</a:t>
            </a:r>
          </a:p>
          <a:p>
            <a:pPr>
              <a:lnSpc>
                <a:spcPct val="40000"/>
              </a:lnSpc>
              <a:spcBef>
                <a:spcPct val="50000"/>
              </a:spcBef>
            </a:pPr>
            <a:r>
              <a:rPr lang="en-US" altLang="en-US" sz="1800">
                <a:latin typeface="Calibri" panose="020F0502020204030204" pitchFamily="34" charset="0"/>
              </a:rPr>
              <a:t>financial distress</a:t>
            </a:r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6319838" y="3304632"/>
            <a:ext cx="2371725" cy="20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40000"/>
              </a:lnSpc>
              <a:spcBef>
                <a:spcPct val="50000"/>
              </a:spcBef>
            </a:pPr>
            <a:r>
              <a:rPr lang="en-US" altLang="en-US" sz="1800">
                <a:latin typeface="Calibri" panose="020F0502020204030204" pitchFamily="34" charset="0"/>
              </a:rPr>
              <a:t>Value of levered firm</a:t>
            </a:r>
          </a:p>
        </p:txBody>
      </p:sp>
      <p:sp>
        <p:nvSpPr>
          <p:cNvPr id="27667" name="Line 19"/>
          <p:cNvSpPr>
            <a:spLocks noChangeShapeType="1"/>
          </p:cNvSpPr>
          <p:nvPr/>
        </p:nvSpPr>
        <p:spPr bwMode="auto">
          <a:xfrm flipH="1" flipV="1">
            <a:off x="7081838" y="2581275"/>
            <a:ext cx="314325" cy="6191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68" name="Line 20"/>
          <p:cNvSpPr>
            <a:spLocks noChangeShapeType="1"/>
          </p:cNvSpPr>
          <p:nvPr/>
        </p:nvSpPr>
        <p:spPr bwMode="auto">
          <a:xfrm>
            <a:off x="5791200" y="2295525"/>
            <a:ext cx="0" cy="3032125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69" name="Rectangle 21"/>
          <p:cNvSpPr>
            <a:spLocks noChangeArrowheads="1"/>
          </p:cNvSpPr>
          <p:nvPr/>
        </p:nvSpPr>
        <p:spPr bwMode="auto">
          <a:xfrm>
            <a:off x="4110038" y="5484813"/>
            <a:ext cx="2371725" cy="45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40000"/>
              </a:lnSpc>
              <a:spcBef>
                <a:spcPct val="50000"/>
              </a:spcBef>
            </a:pPr>
            <a:r>
              <a:rPr lang="en-US" altLang="en-US" sz="1800" dirty="0">
                <a:latin typeface="Calibri" panose="020F0502020204030204" pitchFamily="34" charset="0"/>
              </a:rPr>
              <a:t>Optimal amount </a:t>
            </a:r>
          </a:p>
          <a:p>
            <a:pPr algn="r">
              <a:lnSpc>
                <a:spcPct val="40000"/>
              </a:lnSpc>
              <a:spcBef>
                <a:spcPct val="50000"/>
              </a:spcBef>
            </a:pPr>
            <a:r>
              <a:rPr lang="en-US" altLang="en-US" sz="1800" dirty="0">
                <a:latin typeface="Calibri" panose="020F0502020204030204" pitchFamily="34" charset="0"/>
              </a:rPr>
              <a:t>of debt</a:t>
            </a:r>
          </a:p>
        </p:txBody>
      </p:sp>
      <p:sp>
        <p:nvSpPr>
          <p:cNvPr id="27670" name="Line 22"/>
          <p:cNvSpPr>
            <a:spLocks noChangeShapeType="1"/>
          </p:cNvSpPr>
          <p:nvPr/>
        </p:nvSpPr>
        <p:spPr bwMode="auto">
          <a:xfrm flipH="1">
            <a:off x="1520825" y="2286000"/>
            <a:ext cx="4276725" cy="0"/>
          </a:xfrm>
          <a:prstGeom prst="line">
            <a:avLst/>
          </a:prstGeom>
          <a:noFill/>
          <a:ln w="12700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  <p:sp>
        <p:nvSpPr>
          <p:cNvPr id="27671" name="Rectangle 23"/>
          <p:cNvSpPr>
            <a:spLocks noChangeArrowheads="1"/>
          </p:cNvSpPr>
          <p:nvPr/>
        </p:nvSpPr>
        <p:spPr bwMode="auto">
          <a:xfrm>
            <a:off x="2357438" y="1443038"/>
            <a:ext cx="2828925" cy="2005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>
              <a:lnSpc>
                <a:spcPct val="40000"/>
              </a:lnSpc>
              <a:spcBef>
                <a:spcPct val="50000"/>
              </a:spcBef>
            </a:pPr>
            <a:r>
              <a:rPr lang="en-US" altLang="en-US" sz="1800">
                <a:latin typeface="Calibri" panose="020F0502020204030204" pitchFamily="34" charset="0"/>
              </a:rPr>
              <a:t>Maximum value of firm</a:t>
            </a:r>
          </a:p>
        </p:txBody>
      </p:sp>
      <p:sp>
        <p:nvSpPr>
          <p:cNvPr id="27672" name="Line 24"/>
          <p:cNvSpPr>
            <a:spLocks noChangeShapeType="1"/>
          </p:cNvSpPr>
          <p:nvPr/>
        </p:nvSpPr>
        <p:spPr bwMode="auto">
          <a:xfrm>
            <a:off x="5114925" y="1609725"/>
            <a:ext cx="669925" cy="6699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6509971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600">
                <a:latin typeface="Century Gothic" panose="020B0502020202020204" pitchFamily="34" charset="0"/>
              </a:rPr>
              <a:t>Financing Games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990600" y="1524000"/>
            <a:ext cx="7391400" cy="40010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>
                <a:latin typeface="Calibri" panose="020F0502020204030204" pitchFamily="34" charset="0"/>
              </a:rPr>
              <a:t>The First Game: Bet the Bank’s Money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 smtClean="0">
                <a:latin typeface="Calibri" panose="020F0502020204030204" pitchFamily="34" charset="0"/>
              </a:rPr>
              <a:t>The </a:t>
            </a:r>
            <a:r>
              <a:rPr lang="en-US" altLang="en-US" sz="3200" dirty="0">
                <a:latin typeface="Calibri" panose="020F0502020204030204" pitchFamily="34" charset="0"/>
              </a:rPr>
              <a:t>Second Game: Don’t Bet Your Own </a:t>
            </a:r>
            <a:r>
              <a:rPr lang="en-US" altLang="en-US" sz="3200" dirty="0" smtClean="0">
                <a:latin typeface="Calibri" panose="020F0502020204030204" pitchFamily="34" charset="0"/>
              </a:rPr>
              <a:t>Money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altLang="en-US" sz="3200" dirty="0" smtClean="0">
                <a:latin typeface="Calibri" panose="020F0502020204030204" pitchFamily="34" charset="0"/>
              </a:rPr>
              <a:t>These </a:t>
            </a:r>
            <a:r>
              <a:rPr lang="en-US" altLang="en-US" sz="3200" dirty="0">
                <a:latin typeface="Calibri" panose="020F0502020204030204" pitchFamily="34" charset="0"/>
              </a:rPr>
              <a:t>games demonstrate an inherent conflict between shareholders and </a:t>
            </a:r>
            <a:r>
              <a:rPr lang="en-US" altLang="en-US" sz="3200" dirty="0" smtClean="0">
                <a:latin typeface="Calibri" panose="020F0502020204030204" pitchFamily="34" charset="0"/>
              </a:rPr>
              <a:t>bondholders</a:t>
            </a:r>
            <a:endParaRPr lang="en-US" altLang="en-US" sz="3200" dirty="0">
              <a:latin typeface="Calibri" panose="020F0502020204030204" pitchFamily="34" charset="0"/>
            </a:endParaRP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endParaRPr lang="en-US" altLang="en-US" sz="32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7539944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en-US" sz="3600">
                <a:latin typeface="Century Gothic" panose="020B0502020202020204" pitchFamily="34" charset="0"/>
              </a:rPr>
              <a:t>Financing Games</a:t>
            </a:r>
          </a:p>
        </p:txBody>
      </p:sp>
      <p:sp>
        <p:nvSpPr>
          <p:cNvPr id="28675" name="TextBox 2"/>
          <p:cNvSpPr txBox="1">
            <a:spLocks noChangeArrowheads="1"/>
          </p:cNvSpPr>
          <p:nvPr/>
        </p:nvSpPr>
        <p:spPr bwMode="auto">
          <a:xfrm>
            <a:off x="990600" y="1371600"/>
            <a:ext cx="7239000" cy="42780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latin typeface="Calibri" panose="020F0502020204030204" pitchFamily="34" charset="0"/>
              </a:rPr>
              <a:t>R</a:t>
            </a:r>
            <a:r>
              <a:rPr lang="en-US" sz="2800" b="1" dirty="0" smtClean="0">
                <a:latin typeface="Calibri" panose="020F0502020204030204" pitchFamily="34" charset="0"/>
              </a:rPr>
              <a:t>isk shifting - </a:t>
            </a:r>
            <a:r>
              <a:rPr lang="en-US" sz="2800" dirty="0" smtClean="0">
                <a:latin typeface="Calibri" panose="020F0502020204030204" pitchFamily="34" charset="0"/>
              </a:rPr>
              <a:t>Firms </a:t>
            </a:r>
            <a:r>
              <a:rPr lang="en-US" sz="2800" dirty="0">
                <a:latin typeface="Calibri" panose="020F0502020204030204" pitchFamily="34" charset="0"/>
              </a:rPr>
              <a:t>threatened </a:t>
            </a:r>
            <a:r>
              <a:rPr lang="en-US" sz="2800" dirty="0" smtClean="0">
                <a:latin typeface="Calibri" panose="020F0502020204030204" pitchFamily="34" charset="0"/>
              </a:rPr>
              <a:t>with default </a:t>
            </a:r>
            <a:r>
              <a:rPr lang="en-US" sz="2800" dirty="0">
                <a:latin typeface="Calibri" panose="020F0502020204030204" pitchFamily="34" charset="0"/>
              </a:rPr>
              <a:t>are </a:t>
            </a:r>
            <a:r>
              <a:rPr lang="en-US" sz="2800" dirty="0" smtClean="0">
                <a:latin typeface="Calibri" panose="020F0502020204030204" pitchFamily="34" charset="0"/>
              </a:rPr>
              <a:t>tempted to </a:t>
            </a:r>
            <a:r>
              <a:rPr lang="en-US" sz="2800" dirty="0">
                <a:latin typeface="Calibri" panose="020F0502020204030204" pitchFamily="34" charset="0"/>
              </a:rPr>
              <a:t>shift to </a:t>
            </a:r>
            <a:r>
              <a:rPr lang="en-US" sz="2800" dirty="0" smtClean="0">
                <a:latin typeface="Calibri" panose="020F0502020204030204" pitchFamily="34" charset="0"/>
              </a:rPr>
              <a:t>riskier </a:t>
            </a:r>
            <a:r>
              <a:rPr lang="en-US" sz="2800" dirty="0" smtClean="0">
                <a:latin typeface="Calibri" panose="020F0502020204030204" pitchFamily="34" charset="0"/>
              </a:rPr>
              <a:t>investments</a:t>
            </a:r>
            <a:endParaRPr lang="en-US" sz="2800" b="1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b="1" dirty="0" smtClean="0">
                <a:latin typeface="Calibri" panose="020F0502020204030204" pitchFamily="34" charset="0"/>
              </a:rPr>
              <a:t>Debt overhang - </a:t>
            </a:r>
            <a:r>
              <a:rPr lang="en-US" sz="2800" dirty="0" smtClean="0">
                <a:latin typeface="Calibri" panose="020F0502020204030204" pitchFamily="34" charset="0"/>
              </a:rPr>
              <a:t>Firms </a:t>
            </a:r>
            <a:r>
              <a:rPr lang="en-US" sz="2800" dirty="0">
                <a:latin typeface="Calibri" panose="020F0502020204030204" pitchFamily="34" charset="0"/>
              </a:rPr>
              <a:t>threatened </a:t>
            </a:r>
            <a:r>
              <a:rPr lang="en-US" sz="2800" dirty="0" smtClean="0">
                <a:latin typeface="Calibri" panose="020F0502020204030204" pitchFamily="34" charset="0"/>
              </a:rPr>
              <a:t>with default </a:t>
            </a:r>
            <a:r>
              <a:rPr lang="en-US" sz="2800" dirty="0">
                <a:latin typeface="Calibri" panose="020F0502020204030204" pitchFamily="34" charset="0"/>
              </a:rPr>
              <a:t>may pass </a:t>
            </a:r>
            <a:r>
              <a:rPr lang="en-US" sz="2800" dirty="0" smtClean="0">
                <a:latin typeface="Calibri" panose="020F0502020204030204" pitchFamily="34" charset="0"/>
              </a:rPr>
              <a:t>up positive-NPV projects because </a:t>
            </a:r>
            <a:r>
              <a:rPr lang="en-US" sz="2800" dirty="0" smtClean="0">
                <a:latin typeface="Calibri" panose="020F0502020204030204" pitchFamily="34" charset="0"/>
              </a:rPr>
              <a:t>bondholders capture </a:t>
            </a:r>
            <a:r>
              <a:rPr lang="en-US" sz="2800" dirty="0">
                <a:latin typeface="Calibri" panose="020F0502020204030204" pitchFamily="34" charset="0"/>
              </a:rPr>
              <a:t>part of </a:t>
            </a:r>
            <a:r>
              <a:rPr lang="en-US" sz="2800" dirty="0" smtClean="0">
                <a:latin typeface="Calibri" panose="020F0502020204030204" pitchFamily="34" charset="0"/>
              </a:rPr>
              <a:t>the value </a:t>
            </a:r>
            <a:r>
              <a:rPr lang="en-US" sz="2800" dirty="0" smtClean="0">
                <a:latin typeface="Calibri" panose="020F0502020204030204" pitchFamily="34" charset="0"/>
              </a:rPr>
              <a:t>added</a:t>
            </a:r>
            <a:endParaRPr lang="en-US" sz="2800" dirty="0" smtClean="0">
              <a:latin typeface="Calibri" panose="020F0502020204030204" pitchFamily="34" charset="0"/>
            </a:endParaRPr>
          </a:p>
          <a:p>
            <a:pPr marL="342900" indent="-342900"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en-US" sz="2800" b="1" dirty="0">
                <a:latin typeface="Calibri" panose="020F0502020204030204" pitchFamily="34" charset="0"/>
              </a:rPr>
              <a:t>L</a:t>
            </a:r>
            <a:r>
              <a:rPr lang="en-US" sz="2800" b="1" dirty="0" smtClean="0">
                <a:latin typeface="Calibri" panose="020F0502020204030204" pitchFamily="34" charset="0"/>
              </a:rPr>
              <a:t>oan covenant -  </a:t>
            </a:r>
            <a:r>
              <a:rPr lang="en-US" sz="2800" dirty="0" smtClean="0">
                <a:latin typeface="Calibri" panose="020F0502020204030204" pitchFamily="34" charset="0"/>
              </a:rPr>
              <a:t>Agreement between firm </a:t>
            </a:r>
            <a:r>
              <a:rPr lang="en-US" sz="2800" dirty="0">
                <a:latin typeface="Calibri" panose="020F0502020204030204" pitchFamily="34" charset="0"/>
              </a:rPr>
              <a:t>and lender </a:t>
            </a:r>
            <a:r>
              <a:rPr lang="en-US" sz="2800" dirty="0" smtClean="0">
                <a:latin typeface="Calibri" panose="020F0502020204030204" pitchFamily="34" charset="0"/>
              </a:rPr>
              <a:t>requiring the </a:t>
            </a:r>
            <a:r>
              <a:rPr lang="en-US" sz="2800" dirty="0">
                <a:latin typeface="Calibri" panose="020F0502020204030204" pitchFamily="34" charset="0"/>
              </a:rPr>
              <a:t>firm to fulfill </a:t>
            </a:r>
            <a:r>
              <a:rPr lang="en-US" sz="2800" dirty="0" smtClean="0">
                <a:latin typeface="Calibri" panose="020F0502020204030204" pitchFamily="34" charset="0"/>
              </a:rPr>
              <a:t>certain conditions </a:t>
            </a:r>
            <a:r>
              <a:rPr lang="en-US" sz="2800" dirty="0">
                <a:latin typeface="Calibri" panose="020F0502020204030204" pitchFamily="34" charset="0"/>
              </a:rPr>
              <a:t>to </a:t>
            </a:r>
            <a:r>
              <a:rPr lang="en-US" sz="2800" dirty="0" smtClean="0">
                <a:latin typeface="Calibri" panose="020F0502020204030204" pitchFamily="34" charset="0"/>
              </a:rPr>
              <a:t>safeguard the </a:t>
            </a:r>
            <a:r>
              <a:rPr lang="en-US" sz="2800" dirty="0" smtClean="0">
                <a:latin typeface="Calibri" panose="020F0502020204030204" pitchFamily="34" charset="0"/>
              </a:rPr>
              <a:t>loan</a:t>
            </a:r>
            <a:endParaRPr lang="en-US" alt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8904610"/>
      </p:ext>
    </p:extLst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Value and Capital Structure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533400" y="1676400"/>
            <a:ext cx="8153400" cy="3429000"/>
            <a:chOff x="685800" y="1676400"/>
            <a:chExt cx="8153400" cy="3429000"/>
          </a:xfrm>
        </p:grpSpPr>
        <p:sp>
          <p:nvSpPr>
            <p:cNvPr id="110594" name="Rectangle 2"/>
            <p:cNvSpPr>
              <a:spLocks noChangeArrowheads="1"/>
            </p:cNvSpPr>
            <p:nvPr/>
          </p:nvSpPr>
          <p:spPr bwMode="auto">
            <a:xfrm>
              <a:off x="685800" y="1676400"/>
              <a:ext cx="8153400" cy="3429000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accent2">
                  <a:lumMod val="60000"/>
                  <a:lumOff val="40000"/>
                </a:schemeClr>
              </a:solidFill>
              <a:headEnd/>
              <a:tailEnd/>
            </a:ln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anchor="ctr"/>
            <a:lstStyle/>
            <a:p>
              <a:pPr>
                <a:defRPr/>
              </a:pPr>
              <a:endParaRPr lang="en-US" dirty="0">
                <a:latin typeface="Calibri" panose="020F0502020204030204" pitchFamily="34" charset="0"/>
              </a:endParaRP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1752600" y="1828800"/>
              <a:ext cx="1219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Assets</a:t>
              </a:r>
            </a:p>
          </p:txBody>
        </p:sp>
        <p:sp>
          <p:nvSpPr>
            <p:cNvPr id="15367" name="Text Box 7"/>
            <p:cNvSpPr txBox="1">
              <a:spLocks noChangeArrowheads="1"/>
            </p:cNvSpPr>
            <p:nvPr/>
          </p:nvSpPr>
          <p:spPr bwMode="auto">
            <a:xfrm>
              <a:off x="4114800" y="1828800"/>
              <a:ext cx="47244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Liabilities and </a:t>
              </a:r>
              <a:r>
                <a:rPr lang="en-US" altLang="en-US" dirty="0" smtClean="0">
                  <a:latin typeface="Calibri" panose="020F0502020204030204" pitchFamily="34" charset="0"/>
                </a:rPr>
                <a:t>Stockholders’ </a:t>
              </a:r>
              <a:r>
                <a:rPr lang="en-US" altLang="en-US" dirty="0">
                  <a:latin typeface="Calibri" panose="020F0502020204030204" pitchFamily="34" charset="0"/>
                </a:rPr>
                <a:t>Equity</a:t>
              </a:r>
            </a:p>
          </p:txBody>
        </p:sp>
        <p:sp>
          <p:nvSpPr>
            <p:cNvPr id="15368" name="Text Box 8"/>
            <p:cNvSpPr txBox="1">
              <a:spLocks noChangeArrowheads="1"/>
            </p:cNvSpPr>
            <p:nvPr/>
          </p:nvSpPr>
          <p:spPr bwMode="auto">
            <a:xfrm>
              <a:off x="914400" y="2514600"/>
              <a:ext cx="2895600" cy="1006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 dirty="0">
                  <a:latin typeface="Calibri" panose="020F0502020204030204" pitchFamily="34" charset="0"/>
                </a:rPr>
                <a:t>Value of cash flows from firm’s real assets and operations</a:t>
              </a:r>
            </a:p>
          </p:txBody>
        </p:sp>
        <p:sp>
          <p:nvSpPr>
            <p:cNvPr id="15369" name="Text Box 9"/>
            <p:cNvSpPr txBox="1">
              <a:spLocks noChangeArrowheads="1"/>
            </p:cNvSpPr>
            <p:nvPr/>
          </p:nvSpPr>
          <p:spPr bwMode="auto">
            <a:xfrm>
              <a:off x="4876800" y="2667000"/>
              <a:ext cx="3886200" cy="8540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Calibri" panose="020F0502020204030204" pitchFamily="34" charset="0"/>
                </a:rPr>
                <a:t>Market value of debt</a:t>
              </a:r>
            </a:p>
            <a:p>
              <a:pPr>
                <a:spcBef>
                  <a:spcPct val="50000"/>
                </a:spcBef>
              </a:pPr>
              <a:r>
                <a:rPr lang="en-US" altLang="en-US" sz="2000">
                  <a:latin typeface="Calibri" panose="020F0502020204030204" pitchFamily="34" charset="0"/>
                </a:rPr>
                <a:t>Market value of equity</a:t>
              </a:r>
            </a:p>
          </p:txBody>
        </p: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914400" y="4038600"/>
              <a:ext cx="2133600" cy="8309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>
                  <a:latin typeface="Calibri" panose="020F0502020204030204" pitchFamily="34" charset="0"/>
                </a:rPr>
                <a:t>Value of Firm			</a:t>
              </a:r>
            </a:p>
          </p:txBody>
        </p:sp>
        <p:sp>
          <p:nvSpPr>
            <p:cNvPr id="15371" name="Text Box 11"/>
            <p:cNvSpPr txBox="1">
              <a:spLocks noChangeArrowheads="1"/>
            </p:cNvSpPr>
            <p:nvPr/>
          </p:nvSpPr>
          <p:spPr bwMode="auto">
            <a:xfrm>
              <a:off x="4876800" y="4038600"/>
              <a:ext cx="2362200" cy="457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>
                <a:spcBef>
                  <a:spcPct val="50000"/>
                </a:spcBef>
              </a:pPr>
              <a:r>
                <a:rPr lang="en-US" altLang="en-US" dirty="0">
                  <a:latin typeface="Calibri" panose="020F0502020204030204" pitchFamily="34" charset="0"/>
                </a:rPr>
                <a:t>Value of Firm</a:t>
              </a:r>
            </a:p>
          </p:txBody>
        </p:sp>
        <p:sp>
          <p:nvSpPr>
            <p:cNvPr id="15372" name="Line 12"/>
            <p:cNvSpPr>
              <a:spLocks noChangeShapeType="1"/>
            </p:cNvSpPr>
            <p:nvPr/>
          </p:nvSpPr>
          <p:spPr bwMode="auto">
            <a:xfrm>
              <a:off x="797625" y="2362200"/>
              <a:ext cx="79248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5373" name="Line 13"/>
            <p:cNvSpPr>
              <a:spLocks noChangeShapeType="1"/>
            </p:cNvSpPr>
            <p:nvPr/>
          </p:nvSpPr>
          <p:spPr bwMode="auto">
            <a:xfrm>
              <a:off x="914400" y="3886200"/>
              <a:ext cx="312420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  <p:sp>
          <p:nvSpPr>
            <p:cNvPr id="15374" name="Line 14"/>
            <p:cNvSpPr>
              <a:spLocks noChangeShapeType="1"/>
            </p:cNvSpPr>
            <p:nvPr/>
          </p:nvSpPr>
          <p:spPr bwMode="auto">
            <a:xfrm>
              <a:off x="4876800" y="3886200"/>
              <a:ext cx="310896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>
                <a:latin typeface="Calibri" panose="020F050202020403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18367590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Financial Choices</a:t>
            </a:r>
          </a:p>
        </p:txBody>
      </p:sp>
      <p:sp>
        <p:nvSpPr>
          <p:cNvPr id="14950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sz="2800" b="1" u="sng" dirty="0" smtClean="0"/>
              <a:t>Trade-off Theory</a:t>
            </a:r>
            <a:r>
              <a:rPr lang="en-US" altLang="en-US" sz="2800" dirty="0" smtClean="0"/>
              <a:t> - </a:t>
            </a:r>
            <a:r>
              <a:rPr lang="en-US" altLang="en-US" sz="2800" dirty="0"/>
              <a:t>Debt levels are </a:t>
            </a:r>
            <a:r>
              <a:rPr lang="en-US" altLang="en-US" sz="2800" dirty="0" smtClean="0"/>
              <a:t>chosen to </a:t>
            </a:r>
            <a:r>
              <a:rPr lang="en-US" altLang="en-US" sz="2800" dirty="0"/>
              <a:t>balance interest </a:t>
            </a:r>
            <a:r>
              <a:rPr lang="en-US" altLang="en-US" sz="2800" dirty="0" smtClean="0"/>
              <a:t>tax shields </a:t>
            </a:r>
            <a:r>
              <a:rPr lang="en-US" altLang="en-US" sz="2800" dirty="0"/>
              <a:t>against the </a:t>
            </a:r>
            <a:r>
              <a:rPr lang="en-US" altLang="en-US" sz="2800" dirty="0" smtClean="0"/>
              <a:t>costs of </a:t>
            </a:r>
            <a:r>
              <a:rPr lang="en-US" altLang="en-US" sz="2800" dirty="0"/>
              <a:t>financial </a:t>
            </a:r>
            <a:r>
              <a:rPr lang="en-US" altLang="en-US" sz="2800" dirty="0" smtClean="0"/>
              <a:t>distress</a:t>
            </a:r>
            <a:endParaRPr lang="en-US" altLang="en-US" sz="2800" b="1" u="sng" dirty="0" smtClean="0"/>
          </a:p>
          <a:p>
            <a:r>
              <a:rPr lang="en-US" altLang="en-US" sz="2800" b="1" u="sng" dirty="0" smtClean="0"/>
              <a:t>Pecking Order Theory</a:t>
            </a:r>
            <a:r>
              <a:rPr lang="en-US" altLang="en-US" sz="2800" dirty="0" smtClean="0"/>
              <a:t> - Theory stating that firms prefer to issue debt rather than equity if internal finance is </a:t>
            </a:r>
            <a:r>
              <a:rPr lang="en-US" altLang="en-US" sz="2800" dirty="0" smtClean="0"/>
              <a:t>insufficient</a:t>
            </a:r>
            <a:endParaRPr lang="en-US" altLang="en-US" sz="2800" dirty="0" smtClean="0"/>
          </a:p>
          <a:p>
            <a:r>
              <a:rPr lang="en-US" sz="2800" b="1" u="sng" dirty="0" smtClean="0"/>
              <a:t>Costs </a:t>
            </a:r>
            <a:r>
              <a:rPr lang="en-US" sz="2800" b="1" u="sng" dirty="0"/>
              <a:t>of financial </a:t>
            </a:r>
            <a:r>
              <a:rPr lang="en-US" sz="2800" b="1" u="sng" dirty="0" smtClean="0"/>
              <a:t>distress </a:t>
            </a:r>
            <a:r>
              <a:rPr lang="en-US" sz="2800" dirty="0" smtClean="0"/>
              <a:t>- Costs </a:t>
            </a:r>
            <a:r>
              <a:rPr lang="en-US" sz="2800" dirty="0"/>
              <a:t>arising </a:t>
            </a:r>
            <a:r>
              <a:rPr lang="en-US" sz="2800" dirty="0" smtClean="0"/>
              <a:t>from bankruptcy </a:t>
            </a:r>
            <a:r>
              <a:rPr lang="en-US" sz="2800" dirty="0"/>
              <a:t>or </a:t>
            </a:r>
            <a:r>
              <a:rPr lang="en-US" sz="2800" dirty="0" smtClean="0"/>
              <a:t>distorted business decisions before </a:t>
            </a:r>
            <a:r>
              <a:rPr lang="en-US" sz="2800" dirty="0" smtClean="0"/>
              <a:t>bankruptcy</a:t>
            </a:r>
            <a:endParaRPr lang="en-US" altLang="en-US" sz="2800" b="1" u="sng" dirty="0" smtClean="0"/>
          </a:p>
          <a:p>
            <a:r>
              <a:rPr lang="en-US" altLang="en-US" sz="2800" b="1" u="sng" dirty="0" smtClean="0"/>
              <a:t>Financial Slack - </a:t>
            </a:r>
            <a:r>
              <a:rPr lang="en-US" sz="2800" dirty="0"/>
              <a:t>Ready access to </a:t>
            </a:r>
            <a:r>
              <a:rPr lang="en-US" sz="2800" dirty="0" smtClean="0"/>
              <a:t>cash or </a:t>
            </a:r>
            <a:r>
              <a:rPr lang="en-US" sz="2800" dirty="0"/>
              <a:t>debt </a:t>
            </a:r>
            <a:r>
              <a:rPr lang="en-US" sz="2800" dirty="0" smtClean="0"/>
              <a:t>financing</a:t>
            </a:r>
            <a:endParaRPr lang="en-US" altLang="en-US" sz="2800" b="1" u="sng" dirty="0" smtClean="0"/>
          </a:p>
        </p:txBody>
      </p:sp>
    </p:spTree>
    <p:extLst>
      <p:ext uri="{BB962C8B-B14F-4D97-AF65-F5344CB8AC3E}">
        <p14:creationId xmlns:p14="http://schemas.microsoft.com/office/powerpoint/2010/main" val="1674251470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9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95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9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950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9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950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9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950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9509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8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029" name="Rectangle 4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Average Book Debt Ratios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6838" y="1476375"/>
            <a:ext cx="6410325" cy="5076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8104434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smtClean="0"/>
              <a:t>Value and Capital Structure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u="sng" dirty="0" smtClean="0"/>
              <a:t>Capital structure </a:t>
            </a:r>
            <a:r>
              <a:rPr lang="en-US" dirty="0" smtClean="0"/>
              <a:t>- The </a:t>
            </a:r>
            <a:r>
              <a:rPr lang="en-US" dirty="0"/>
              <a:t>mix of </a:t>
            </a:r>
            <a:r>
              <a:rPr lang="en-US" dirty="0" smtClean="0"/>
              <a:t>long-term debt </a:t>
            </a:r>
            <a:r>
              <a:rPr lang="en-US" dirty="0"/>
              <a:t>and </a:t>
            </a:r>
            <a:r>
              <a:rPr lang="en-US" dirty="0" smtClean="0"/>
              <a:t>equity </a:t>
            </a:r>
            <a:r>
              <a:rPr lang="en-US" dirty="0" smtClean="0"/>
              <a:t>financing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u="sng" dirty="0" smtClean="0"/>
              <a:t>Restructuring</a:t>
            </a:r>
            <a:r>
              <a:rPr lang="en-US" dirty="0" smtClean="0"/>
              <a:t> - Process </a:t>
            </a:r>
            <a:r>
              <a:rPr lang="en-US" dirty="0"/>
              <a:t>of changing </a:t>
            </a:r>
            <a:r>
              <a:rPr lang="en-US" dirty="0" smtClean="0"/>
              <a:t>the firm’s </a:t>
            </a:r>
            <a:r>
              <a:rPr lang="en-US" dirty="0"/>
              <a:t>capital </a:t>
            </a:r>
            <a:r>
              <a:rPr lang="en-US" dirty="0" smtClean="0"/>
              <a:t>structure without </a:t>
            </a:r>
            <a:r>
              <a:rPr lang="en-US" dirty="0"/>
              <a:t>changing </a:t>
            </a:r>
            <a:r>
              <a:rPr lang="en-US" dirty="0" smtClean="0"/>
              <a:t>its real </a:t>
            </a:r>
            <a:r>
              <a:rPr lang="en-US" dirty="0" smtClean="0"/>
              <a:t>assets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7610048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838200"/>
          </a:xfrm>
          <a:noFill/>
        </p:spPr>
        <p:txBody>
          <a:bodyPr/>
          <a:lstStyle/>
          <a:p>
            <a:r>
              <a:rPr lang="en-US" altLang="en-US" dirty="0" smtClean="0"/>
              <a:t>M&amp;M </a:t>
            </a:r>
            <a:r>
              <a:rPr lang="en-US" altLang="en-US" sz="3600" dirty="0" smtClean="0"/>
              <a:t>(Debt Policy Doesn’t Matter)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r>
              <a:rPr lang="en-US" altLang="en-US" dirty="0" smtClean="0"/>
              <a:t>Modigliani &amp; Miller</a:t>
            </a:r>
          </a:p>
          <a:p>
            <a:pPr lvl="1"/>
            <a:r>
              <a:rPr lang="en-US" altLang="en-US" dirty="0" smtClean="0"/>
              <a:t>When there are no taxes and capital markets function well, the market value of a company does not depend on its capital </a:t>
            </a:r>
            <a:r>
              <a:rPr lang="en-US" altLang="en-US" dirty="0" smtClean="0"/>
              <a:t>structure</a:t>
            </a:r>
          </a:p>
          <a:p>
            <a:pPr lvl="1"/>
            <a:r>
              <a:rPr lang="en-US" altLang="en-US" dirty="0" smtClean="0"/>
              <a:t>In </a:t>
            </a:r>
            <a:r>
              <a:rPr lang="en-US" altLang="en-US" dirty="0" smtClean="0"/>
              <a:t>other words, financial managers cannot increase value by changing the mix securities used to finance the </a:t>
            </a:r>
            <a:r>
              <a:rPr lang="en-US" altLang="en-US" dirty="0" smtClean="0"/>
              <a:t>company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2810262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11674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143000"/>
            <a:ext cx="7772400" cy="4953000"/>
          </a:xfrm>
          <a:noFill/>
        </p:spPr>
        <p:txBody>
          <a:bodyPr/>
          <a:lstStyle/>
          <a:p>
            <a:pPr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</a:pPr>
            <a:r>
              <a:rPr lang="en-US" altLang="en-US" sz="2800" b="1" u="sng" dirty="0" smtClean="0"/>
              <a:t>Assumptions</a:t>
            </a:r>
            <a:endParaRPr lang="en-US" altLang="en-US" sz="2800" b="1" dirty="0" smtClean="0"/>
          </a:p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en-US" sz="2800" dirty="0" smtClean="0"/>
              <a:t>By issuing 1 security rather than 2, company diminishes investor choice.  This does not reduce value if: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  Investors do not need </a:t>
            </a:r>
            <a:r>
              <a:rPr lang="en-US" altLang="en-US" dirty="0" smtClean="0"/>
              <a:t>choice </a:t>
            </a:r>
            <a:r>
              <a:rPr lang="en-US" altLang="en-US" dirty="0" smtClean="0"/>
              <a:t>OR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  There are sufficient alternative securities</a:t>
            </a:r>
          </a:p>
          <a:p>
            <a:pPr>
              <a:lnSpc>
                <a:spcPct val="90000"/>
              </a:lnSpc>
            </a:pPr>
            <a:r>
              <a:rPr lang="en-US" altLang="en-US" sz="2800" dirty="0" smtClean="0"/>
              <a:t>Capital structure does not affect cash flows e.g...</a:t>
            </a:r>
            <a:endParaRPr lang="en-US" altLang="en-US" dirty="0" smtClean="0"/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No taxes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No bankruptcy costs</a:t>
            </a:r>
          </a:p>
          <a:p>
            <a:pPr lvl="1">
              <a:lnSpc>
                <a:spcPct val="90000"/>
              </a:lnSpc>
            </a:pPr>
            <a:r>
              <a:rPr lang="en-US" altLang="en-US" dirty="0" smtClean="0"/>
              <a:t>No effect on management incentives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" y="76200"/>
            <a:ext cx="8839200" cy="838200"/>
          </a:xfrm>
          <a:noFill/>
        </p:spPr>
        <p:txBody>
          <a:bodyPr/>
          <a:lstStyle/>
          <a:p>
            <a:r>
              <a:rPr lang="en-US" altLang="en-US" dirty="0" smtClean="0"/>
              <a:t>M&amp;M </a:t>
            </a:r>
            <a:r>
              <a:rPr lang="en-US" altLang="en-US" sz="3600" dirty="0" smtClean="0"/>
              <a:t>(Debt Policy Doesn’t Matter)</a:t>
            </a:r>
          </a:p>
        </p:txBody>
      </p:sp>
    </p:spTree>
    <p:extLst>
      <p:ext uri="{BB962C8B-B14F-4D97-AF65-F5344CB8AC3E}">
        <p14:creationId xmlns:p14="http://schemas.microsoft.com/office/powerpoint/2010/main" val="4018958538"/>
      </p:ext>
    </p:extLst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1674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4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609600" y="1219200"/>
            <a:ext cx="8077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 b="1" i="1" u="sng" dirty="0">
                <a:latin typeface="Calibri" panose="020F0502020204030204" pitchFamily="34" charset="0"/>
              </a:rPr>
              <a:t>Example</a:t>
            </a:r>
            <a:r>
              <a:rPr lang="en-US" altLang="en-US" sz="2800" dirty="0">
                <a:latin typeface="Calibri" panose="020F0502020204030204" pitchFamily="34" charset="0"/>
              </a:rPr>
              <a:t> </a:t>
            </a:r>
            <a:endParaRPr lang="en-US" altLang="en-US" sz="2800" dirty="0" smtClean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800" i="1" dirty="0" smtClean="0">
                <a:latin typeface="Calibri" panose="020F0502020204030204" pitchFamily="34" charset="0"/>
              </a:rPr>
              <a:t>River </a:t>
            </a:r>
            <a:r>
              <a:rPr lang="en-US" altLang="en-US" sz="2800" i="1" dirty="0">
                <a:latin typeface="Calibri" panose="020F0502020204030204" pitchFamily="34" charset="0"/>
              </a:rPr>
              <a:t>Cruises - All Equity Financed</a:t>
            </a:r>
          </a:p>
        </p:txBody>
      </p:sp>
      <p:sp>
        <p:nvSpPr>
          <p:cNvPr id="15" name="Rectangle 4"/>
          <p:cNvSpPr txBox="1">
            <a:spLocks noChangeArrowheads="1"/>
          </p:cNvSpPr>
          <p:nvPr/>
        </p:nvSpPr>
        <p:spPr>
          <a:xfrm>
            <a:off x="152400" y="76200"/>
            <a:ext cx="88392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lvl1pPr algn="ctr">
              <a:defRPr sz="3600">
                <a:solidFill>
                  <a:srgbClr val="FFFFFF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>
              <a:defRPr sz="4400">
                <a:solidFill>
                  <a:srgbClr val="EDFFFF"/>
                </a:solidFill>
              </a:defRPr>
            </a:lvl2pPr>
            <a:lvl3pPr algn="ctr">
              <a:defRPr sz="4400">
                <a:solidFill>
                  <a:srgbClr val="EDFFFF"/>
                </a:solidFill>
              </a:defRPr>
            </a:lvl3pPr>
            <a:lvl4pPr algn="ctr">
              <a:defRPr sz="4400">
                <a:solidFill>
                  <a:srgbClr val="EDFFFF"/>
                </a:solidFill>
              </a:defRPr>
            </a:lvl4pPr>
            <a:lvl5pPr algn="ctr">
              <a:defRPr sz="4400">
                <a:solidFill>
                  <a:srgbClr val="EDFFFF"/>
                </a:solidFill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9pPr>
          </a:lstStyle>
          <a:p>
            <a:r>
              <a:rPr lang="en-US" altLang="en-US"/>
              <a:t>M&amp;M (Debt Policy Doesn’t Matter)</a:t>
            </a:r>
            <a:endParaRPr lang="en-US" alt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2699905"/>
              </p:ext>
            </p:extLst>
          </p:nvPr>
        </p:nvGraphicFramePr>
        <p:xfrm>
          <a:off x="1600200" y="2514600"/>
          <a:ext cx="6096000" cy="14833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Number of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100,000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Price per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Market value of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 million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626295"/>
              </p:ext>
            </p:extLst>
          </p:nvPr>
        </p:nvGraphicFramePr>
        <p:xfrm>
          <a:off x="1600200" y="4038600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812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Outcome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State of the Economy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Slump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Expected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Boom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Operating income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$75,000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$125,000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$175,000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Earnings per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$.75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$1.25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$1.75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Return on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7.5%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12.5%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17.5%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1009176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6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altLang="en-US"/>
          </a:p>
        </p:txBody>
      </p:sp>
      <p:sp>
        <p:nvSpPr>
          <p:cNvPr id="3077" name="Rectangle 4"/>
          <p:cNvSpPr>
            <a:spLocks noChangeArrowheads="1"/>
          </p:cNvSpPr>
          <p:nvPr/>
        </p:nvSpPr>
        <p:spPr bwMode="auto">
          <a:xfrm>
            <a:off x="381000" y="1219200"/>
            <a:ext cx="7391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>
            <a:lvl1pPr marL="342900" indent="-3429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en-US" altLang="en-US" sz="2800" b="1" i="1" u="sng" dirty="0">
                <a:latin typeface="Calibri" panose="020F0502020204030204" pitchFamily="34" charset="0"/>
              </a:rPr>
              <a:t>Example </a:t>
            </a:r>
            <a:r>
              <a:rPr lang="en-US" altLang="en-US" sz="2800" b="1" i="1" u="sng" dirty="0" smtClean="0">
                <a:latin typeface="Calibri" panose="020F0502020204030204" pitchFamily="34" charset="0"/>
              </a:rPr>
              <a:t>– continued</a:t>
            </a:r>
            <a:endParaRPr lang="en-US" altLang="en-US" sz="2800" b="1" i="1" u="sng" dirty="0">
              <a:latin typeface="Calibri" panose="020F0502020204030204" pitchFamily="34" charset="0"/>
            </a:endParaRPr>
          </a:p>
          <a:p>
            <a:pPr>
              <a:spcBef>
                <a:spcPct val="20000"/>
              </a:spcBef>
            </a:pPr>
            <a:r>
              <a:rPr lang="en-US" altLang="en-US" sz="2800" i="1" dirty="0">
                <a:latin typeface="Calibri" panose="020F0502020204030204" pitchFamily="34" charset="0"/>
              </a:rPr>
              <a:t>50% debt</a:t>
            </a:r>
          </a:p>
        </p:txBody>
      </p:sp>
      <p:sp>
        <p:nvSpPr>
          <p:cNvPr id="17" name="Rectangle 4"/>
          <p:cNvSpPr txBox="1">
            <a:spLocks noChangeArrowheads="1"/>
          </p:cNvSpPr>
          <p:nvPr/>
        </p:nvSpPr>
        <p:spPr>
          <a:xfrm>
            <a:off x="381000" y="762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ctr">
              <a:defRPr sz="3600">
                <a:solidFill>
                  <a:srgbClr val="FFFFFF"/>
                </a:solidFill>
                <a:latin typeface="Century Gothic" panose="020B0502020202020204" pitchFamily="34" charset="0"/>
                <a:ea typeface="+mj-ea"/>
                <a:cs typeface="+mj-cs"/>
              </a:defRPr>
            </a:lvl1pPr>
            <a:lvl2pPr algn="ctr">
              <a:defRPr sz="4400">
                <a:solidFill>
                  <a:srgbClr val="EDFFFF"/>
                </a:solidFill>
              </a:defRPr>
            </a:lvl2pPr>
            <a:lvl3pPr algn="ctr">
              <a:defRPr sz="4400">
                <a:solidFill>
                  <a:srgbClr val="EDFFFF"/>
                </a:solidFill>
              </a:defRPr>
            </a:lvl3pPr>
            <a:lvl4pPr algn="ctr">
              <a:defRPr sz="4400">
                <a:solidFill>
                  <a:srgbClr val="EDFFFF"/>
                </a:solidFill>
              </a:defRPr>
            </a:lvl4pPr>
            <a:lvl5pPr algn="ctr">
              <a:defRPr sz="4400">
                <a:solidFill>
                  <a:srgbClr val="EDFFFF"/>
                </a:solidFill>
              </a:defRPr>
            </a:lvl5pPr>
            <a:lvl6pPr marL="4572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6pPr>
            <a:lvl7pPr marL="9144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7pPr>
            <a:lvl8pPr marL="13716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8pPr>
            <a:lvl9pPr marL="1828800" algn="ctr" eaLnBrk="0" fontAlgn="base" hangingPunct="0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CCFF"/>
                </a:solidFill>
              </a:defRPr>
            </a:lvl9pPr>
          </a:lstStyle>
          <a:p>
            <a:r>
              <a:rPr lang="en-US" altLang="en-US"/>
              <a:t>M&amp;M (Debt Policy Doesn’t Matter)</a:t>
            </a:r>
            <a:endParaRPr lang="en-US" altLang="en-US" dirty="0"/>
          </a:p>
        </p:txBody>
      </p:sp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9888687"/>
              </p:ext>
            </p:extLst>
          </p:nvPr>
        </p:nvGraphicFramePr>
        <p:xfrm>
          <a:off x="2209800" y="2098502"/>
          <a:ext cx="6096000" cy="18542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Data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Number of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Price per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$10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Market value of shares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$500,000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Market value of debt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atin typeface="Calibri" panose="020F0502020204030204" pitchFamily="34" charset="0"/>
                        </a:rPr>
                        <a:t>$500,000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161972"/>
              </p:ext>
            </p:extLst>
          </p:nvPr>
        </p:nvGraphicFramePr>
        <p:xfrm>
          <a:off x="2209800" y="3957320"/>
          <a:ext cx="6096000" cy="259588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981200"/>
                <a:gridCol w="1371600"/>
                <a:gridCol w="1371600"/>
                <a:gridCol w="1371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Outcome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State of the Economy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Slump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Expected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Boom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Operating income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$75,000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$125,000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$175,000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Interest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$50,000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Equity earnings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$75,000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$125,000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Calibri" panose="020F0502020204030204" pitchFamily="34" charset="0"/>
                        </a:rPr>
                        <a:t>Earnings per share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$1.50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atin typeface="Calibri" panose="020F0502020204030204" pitchFamily="34" charset="0"/>
                        </a:rPr>
                        <a:t>$2.50</a:t>
                      </a:r>
                      <a:endParaRPr lang="en-US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Return on shares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15%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i="1" dirty="0" smtClean="0">
                          <a:latin typeface="Calibri" panose="020F0502020204030204" pitchFamily="34" charset="0"/>
                        </a:rPr>
                        <a:t>25%</a:t>
                      </a:r>
                      <a:endParaRPr lang="en-US" i="1" dirty="0">
                        <a:latin typeface="Calibri" panose="020F050202020403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2224122"/>
      </p:ext>
    </p:extLst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MM4e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BMM4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MM4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MM4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MM4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651</TotalTime>
  <Pages>8923980</Pages>
  <Words>1140</Words>
  <Application>Microsoft Office PowerPoint</Application>
  <PresentationFormat>On-screen Show (4:3)</PresentationFormat>
  <Paragraphs>337</Paragraphs>
  <Slides>30</Slides>
  <Notes>25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BMM4e</vt:lpstr>
      <vt:lpstr>PowerPoint Presentation</vt:lpstr>
      <vt:lpstr>Topics Covered</vt:lpstr>
      <vt:lpstr>Value and Capital Structure</vt:lpstr>
      <vt:lpstr>Average Book Debt Ratios</vt:lpstr>
      <vt:lpstr>Value and Capital Structure</vt:lpstr>
      <vt:lpstr>M&amp;M (Debt Policy Doesn’t Matter)</vt:lpstr>
      <vt:lpstr>M&amp;M (Debt Policy Doesn’t Matter)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River Cruise’s “Value Pie”</vt:lpstr>
      <vt:lpstr>C.S. &amp; Corporate Taxes</vt:lpstr>
      <vt:lpstr>Cost of Capital</vt:lpstr>
      <vt:lpstr>Weighted Average Cost of Capital</vt:lpstr>
      <vt:lpstr>MM’s Proposition II (w/fixed interest rate)</vt:lpstr>
      <vt:lpstr>MM’s Proposition II (w/risky debt)</vt:lpstr>
      <vt:lpstr>C.S. &amp; Corporate Taxes</vt:lpstr>
      <vt:lpstr>C.S. &amp; Corporate Taxes</vt:lpstr>
      <vt:lpstr>Capital Structure</vt:lpstr>
      <vt:lpstr>C.S. &amp; Corporate Taxes</vt:lpstr>
      <vt:lpstr>C.S. &amp; Corporate Taxes</vt:lpstr>
      <vt:lpstr>C.S. &amp; Corporate Taxes</vt:lpstr>
      <vt:lpstr>Capital Structure</vt:lpstr>
      <vt:lpstr>Financial Distress</vt:lpstr>
      <vt:lpstr>Financial Distress</vt:lpstr>
      <vt:lpstr>Financing Games</vt:lpstr>
      <vt:lpstr>Financing Games</vt:lpstr>
      <vt:lpstr>Financial Choices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Firm and  The Financial Manager</dc:title>
  <dc:creator>Matt Will</dc:creator>
  <cp:lastModifiedBy>Bathurst, Noelle</cp:lastModifiedBy>
  <cp:revision>208</cp:revision>
  <dcterms:created xsi:type="dcterms:W3CDTF">1997-10-06T19:15:22Z</dcterms:created>
  <dcterms:modified xsi:type="dcterms:W3CDTF">2014-08-29T16:33:43Z</dcterms:modified>
</cp:coreProperties>
</file>