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  <p:sldId id="271" r:id="rId19"/>
    <p:sldId id="273" r:id="rId20"/>
    <p:sldId id="274" r:id="rId21"/>
    <p:sldId id="278" r:id="rId22"/>
    <p:sldId id="275" r:id="rId23"/>
    <p:sldId id="276" r:id="rId24"/>
    <p:sldId id="277" r:id="rId25"/>
    <p:sldId id="284" r:id="rId26"/>
    <p:sldId id="279" r:id="rId27"/>
    <p:sldId id="280" r:id="rId28"/>
    <p:sldId id="281" r:id="rId29"/>
    <p:sldId id="285" r:id="rId30"/>
    <p:sldId id="282" r:id="rId31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8B8A"/>
    <a:srgbClr val="C05023"/>
    <a:srgbClr val="F8E1D8"/>
    <a:srgbClr val="F0C1AE"/>
    <a:srgbClr val="455EA0"/>
    <a:srgbClr val="FFFFFF"/>
    <a:srgbClr val="EDFFFF"/>
    <a:srgbClr val="2F4040"/>
    <a:srgbClr val="809191"/>
    <a:srgbClr val="EDED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74" autoAdjust="0"/>
    <p:restoredTop sz="89465" autoAdjust="0"/>
  </p:normalViewPr>
  <p:slideViewPr>
    <p:cSldViewPr>
      <p:cViewPr varScale="1">
        <p:scale>
          <a:sx n="71" d="100"/>
          <a:sy n="71" d="100"/>
        </p:scale>
        <p:origin x="-11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10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9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11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14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18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24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25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42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26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2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3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6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/>
              <a:t>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0" y="2097"/>
            <a:ext cx="9136311" cy="6858000"/>
          </a:xfrm>
          <a:prstGeom prst="rect">
            <a:avLst/>
          </a:prstGeom>
          <a:gradFill rotWithShape="0">
            <a:gsLst>
              <a:gs pos="0">
                <a:srgbClr val="F0C1AE"/>
              </a:gs>
              <a:gs pos="50000">
                <a:srgbClr val="F8E1D8"/>
              </a:gs>
              <a:gs pos="100000">
                <a:srgbClr val="F0C1A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Book Antiqua" pitchFamily="18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Book Antiqua" pitchFamily="18" charset="0"/>
              </a:rPr>
              <a:t> </a:t>
            </a:r>
          </a:p>
        </p:txBody>
      </p:sp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0" y="6553200"/>
            <a:ext cx="1905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1200" b="1" i="1" dirty="0">
                <a:solidFill>
                  <a:schemeClr val="tx1"/>
                </a:solidFill>
                <a:latin typeface="Book Antiqua" pitchFamily="18" charset="0"/>
              </a:rPr>
              <a:t>Irwin/McGraw Hill</a:t>
            </a: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6200" y="1227554"/>
            <a:ext cx="2819400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i="1" dirty="0">
                <a:solidFill>
                  <a:srgbClr val="2E1A22"/>
                </a:solidFill>
              </a:rPr>
              <a:t>Fundamentals of  Corporate Finance</a:t>
            </a:r>
          </a:p>
          <a:p>
            <a:pPr algn="ctr">
              <a:spcBef>
                <a:spcPct val="50000"/>
              </a:spcBef>
            </a:pPr>
            <a:endParaRPr lang="en-US" altLang="en-US" i="1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600" dirty="0" smtClean="0">
                <a:solidFill>
                  <a:srgbClr val="2E1A22"/>
                </a:solidFill>
              </a:rPr>
              <a:t>Eighth Edition</a:t>
            </a:r>
            <a:endParaRPr lang="en-US" altLang="en-US" sz="1600" dirty="0">
              <a:solidFill>
                <a:srgbClr val="2E1A22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Richard A. </a:t>
            </a:r>
            <a:r>
              <a:rPr lang="en-US" altLang="en-US" sz="1800" b="1" dirty="0" err="1">
                <a:solidFill>
                  <a:srgbClr val="2E1A22"/>
                </a:solidFill>
              </a:rPr>
              <a:t>Brealey</a:t>
            </a:r>
            <a:r>
              <a:rPr lang="en-US" altLang="en-US" sz="1800" b="1" dirty="0">
                <a:solidFill>
                  <a:srgbClr val="2E1A22"/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Stewart C. Myers</a:t>
            </a:r>
          </a:p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rgbClr val="2E1A22"/>
                </a:solidFill>
              </a:rPr>
              <a:t>Alan J. Marcus</a:t>
            </a:r>
            <a:endParaRPr lang="en-US" altLang="en-US" sz="1600" b="1" dirty="0">
              <a:solidFill>
                <a:srgbClr val="2E1A22"/>
              </a:solidFill>
            </a:endParaRPr>
          </a:p>
        </p:txBody>
      </p:sp>
      <p:sp>
        <p:nvSpPr>
          <p:cNvPr id="18" name="Rectangle 110"/>
          <p:cNvSpPr>
            <a:spLocks noChangeArrowheads="1"/>
          </p:cNvSpPr>
          <p:nvPr userDrawn="1"/>
        </p:nvSpPr>
        <p:spPr bwMode="auto">
          <a:xfrm>
            <a:off x="3048000" y="0"/>
            <a:ext cx="533400" cy="6858000"/>
          </a:xfrm>
          <a:prstGeom prst="rect">
            <a:avLst/>
          </a:prstGeom>
          <a:gradFill rotWithShape="1">
            <a:gsLst>
              <a:gs pos="0">
                <a:srgbClr val="F0C1AE"/>
              </a:gs>
              <a:gs pos="50000">
                <a:srgbClr val="C05023"/>
              </a:gs>
              <a:gs pos="100000">
                <a:srgbClr val="F8E1D8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Oval 10"/>
          <p:cNvSpPr>
            <a:spLocks noChangeArrowheads="1"/>
          </p:cNvSpPr>
          <p:nvPr userDrawn="1"/>
        </p:nvSpPr>
        <p:spPr bwMode="auto">
          <a:xfrm>
            <a:off x="3200400" y="6583363"/>
            <a:ext cx="295275" cy="274637"/>
          </a:xfrm>
          <a:prstGeom prst="ellipse">
            <a:avLst/>
          </a:prstGeom>
          <a:gradFill rotWithShape="0">
            <a:gsLst>
              <a:gs pos="0">
                <a:srgbClr val="EDFFFF"/>
              </a:gs>
              <a:gs pos="100000">
                <a:srgbClr val="C05023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kumimoji="1" lang="en-US" altLang="en-US" sz="3600"/>
          </a:p>
        </p:txBody>
      </p:sp>
      <p:grpSp>
        <p:nvGrpSpPr>
          <p:cNvPr id="20" name="Group 11"/>
          <p:cNvGrpSpPr>
            <a:grpSpLocks/>
          </p:cNvGrpSpPr>
          <p:nvPr userDrawn="1"/>
        </p:nvGrpSpPr>
        <p:grpSpPr bwMode="auto">
          <a:xfrm>
            <a:off x="3048000" y="0"/>
            <a:ext cx="533400" cy="6858000"/>
            <a:chOff x="95" y="0"/>
            <a:chExt cx="535" cy="4320"/>
          </a:xfrm>
          <a:gradFill>
            <a:gsLst>
              <a:gs pos="0">
                <a:srgbClr val="C05023"/>
              </a:gs>
              <a:gs pos="100000">
                <a:srgbClr val="F8E1D8"/>
              </a:gs>
            </a:gsLst>
            <a:lin ang="0" scaled="1"/>
          </a:gradFill>
        </p:grpSpPr>
        <p:sp>
          <p:nvSpPr>
            <p:cNvPr id="21" name="AutoShape 1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AutoShape 1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AutoShape 1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AutoShape 1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AutoShape 1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AutoShape 1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1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" name="Rectangle 17"/>
          <p:cNvSpPr>
            <a:spLocks noChangeArrowheads="1"/>
          </p:cNvSpPr>
          <p:nvPr userDrawn="1"/>
        </p:nvSpPr>
        <p:spPr bwMode="auto">
          <a:xfrm>
            <a:off x="4953000" y="628272"/>
            <a:ext cx="27257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000" b="1" dirty="0">
                <a:solidFill>
                  <a:schemeClr val="tx1"/>
                </a:solidFill>
              </a:rPr>
              <a:t>Chapter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16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>
            <a:spLocks noChangeArrowheads="1"/>
          </p:cNvSpPr>
          <p:nvPr userDrawn="1"/>
        </p:nvSpPr>
        <p:spPr bwMode="auto">
          <a:xfrm>
            <a:off x="4515537" y="4267200"/>
            <a:ext cx="374604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solidFill>
                  <a:schemeClr val="tx1"/>
                </a:solidFill>
              </a:rPr>
              <a:t>Debt Policy</a:t>
            </a:r>
            <a:endParaRPr lang="en-US" altLang="en-US" sz="3600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 userDrawn="1"/>
        </p:nvSpPr>
        <p:spPr bwMode="auto">
          <a:xfrm>
            <a:off x="5428270" y="1723490"/>
            <a:ext cx="1775198" cy="2273892"/>
          </a:xfrm>
          <a:prstGeom prst="rect">
            <a:avLst/>
          </a:prstGeom>
          <a:solidFill>
            <a:srgbClr val="458B8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1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2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48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73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39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0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90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722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887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458B8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 smtClean="0">
                <a:solidFill>
                  <a:srgbClr val="455EA0"/>
                </a:solidFill>
                <a:latin typeface="Arial" charset="0"/>
              </a:rPr>
              <a:t>16-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1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1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</a:t>
            </a:r>
            <a:r>
              <a:rPr lang="en-US" sz="1200" i="1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2015 </a:t>
            </a:r>
            <a:r>
              <a:rPr lang="en-US" sz="1200" i="1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by The McGraw-Hill Companies, Inc. All rights reserved</a:t>
            </a:r>
            <a:r>
              <a:rPr lang="en-US" sz="12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800600" y="1752600"/>
            <a:ext cx="373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</a:t>
            </a:r>
            <a:r>
              <a:rPr lang="en-US" altLang="en-US" sz="48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16</a:t>
            </a:r>
            <a:endParaRPr lang="en-US" altLang="en-US" sz="48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4635959" y="2743200"/>
            <a:ext cx="3898441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3600" b="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Debt Policy</a:t>
            </a:r>
            <a:endParaRPr lang="en-US" altLang="en-US" sz="3600" b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3962400" cy="489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C0502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1524000" y="1295400"/>
            <a:ext cx="6324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dirty="0">
                <a:latin typeface="Calibri" panose="020F0502020204030204" pitchFamily="34" charset="0"/>
              </a:rPr>
              <a:t>Borrowing increases EPS for River Cruises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381000" y="762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>
              <a:defRPr sz="4400">
                <a:solidFill>
                  <a:srgbClr val="EDFFFF"/>
                </a:solidFill>
              </a:defRPr>
            </a:lvl2pPr>
            <a:lvl3pPr algn="ctr">
              <a:defRPr sz="4400">
                <a:solidFill>
                  <a:srgbClr val="EDFFFF"/>
                </a:solidFill>
              </a:defRPr>
            </a:lvl3pPr>
            <a:lvl4pPr algn="ctr">
              <a:defRPr sz="4400">
                <a:solidFill>
                  <a:srgbClr val="EDFFFF"/>
                </a:solidFill>
              </a:defRPr>
            </a:lvl4pPr>
            <a:lvl5pPr algn="ctr">
              <a:defRPr sz="4400">
                <a:solidFill>
                  <a:srgbClr val="EDFFFF"/>
                </a:solidFill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9pPr>
          </a:lstStyle>
          <a:p>
            <a:r>
              <a:rPr lang="en-US" altLang="en-US"/>
              <a:t>M&amp;M (Debt Policy Doesn’t Matter)</a:t>
            </a:r>
            <a:endParaRPr lang="en-US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120428"/>
            <a:ext cx="7734300" cy="4118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762068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762000" y="144780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i="1" dirty="0">
                <a:latin typeface="Calibri" panose="020F0502020204030204" pitchFamily="34" charset="0"/>
              </a:rPr>
              <a:t> </a:t>
            </a:r>
            <a:endParaRPr lang="en-US" altLang="en-US" sz="2800" i="1" dirty="0">
              <a:latin typeface="Calibri" panose="020F0502020204030204" pitchFamily="34" charset="0"/>
            </a:endParaRPr>
          </a:p>
          <a:p>
            <a:pPr marL="0" indent="0">
              <a:spcBef>
                <a:spcPct val="20000"/>
              </a:spcBef>
            </a:pPr>
            <a:r>
              <a:rPr lang="en-US" altLang="en-US" sz="2800" i="1" dirty="0" smtClean="0">
                <a:latin typeface="Calibri" panose="020F0502020204030204" pitchFamily="34" charset="0"/>
              </a:rPr>
              <a:t>River </a:t>
            </a:r>
            <a:r>
              <a:rPr lang="en-US" altLang="en-US" sz="2800" i="1" dirty="0">
                <a:latin typeface="Calibri" panose="020F0502020204030204" pitchFamily="34" charset="0"/>
              </a:rPr>
              <a:t>Cruises - All 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equity financed, debt </a:t>
            </a:r>
            <a:r>
              <a:rPr lang="en-US" altLang="en-US" sz="2800" i="1" dirty="0">
                <a:latin typeface="Calibri" panose="020F0502020204030204" pitchFamily="34" charset="0"/>
              </a:rPr>
              <a:t>replicated by investors</a:t>
            </a: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457200" y="76200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>
              <a:defRPr sz="4400">
                <a:solidFill>
                  <a:srgbClr val="EDFFFF"/>
                </a:solidFill>
              </a:defRPr>
            </a:lvl2pPr>
            <a:lvl3pPr algn="ctr">
              <a:defRPr sz="4400">
                <a:solidFill>
                  <a:srgbClr val="EDFFFF"/>
                </a:solidFill>
              </a:defRPr>
            </a:lvl3pPr>
            <a:lvl4pPr algn="ctr">
              <a:defRPr sz="4400">
                <a:solidFill>
                  <a:srgbClr val="EDFFFF"/>
                </a:solidFill>
              </a:defRPr>
            </a:lvl4pPr>
            <a:lvl5pPr algn="ctr">
              <a:defRPr sz="4400">
                <a:solidFill>
                  <a:srgbClr val="EDFFFF"/>
                </a:solidFill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9pPr>
          </a:lstStyle>
          <a:p>
            <a:r>
              <a:rPr lang="en-US" altLang="en-US" dirty="0"/>
              <a:t>M&amp;M (Debt Policy Doesn’t Matter)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502301"/>
              </p:ext>
            </p:extLst>
          </p:nvPr>
        </p:nvGraphicFramePr>
        <p:xfrm>
          <a:off x="990600" y="3429000"/>
          <a:ext cx="7086600" cy="22250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9718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State of the Economy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Slump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Expected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Boom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Earnings on two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$3.50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Less interest at 10%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Net earnings on investment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Return on </a:t>
                      </a:r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$10 investment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15%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25%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673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762000" y="1447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i="1" dirty="0">
                <a:latin typeface="Calibri" panose="020F0502020204030204" pitchFamily="34" charset="0"/>
              </a:rPr>
              <a:t> </a:t>
            </a:r>
            <a:endParaRPr lang="en-US" altLang="en-US" sz="2800" i="1" dirty="0" smtClean="0">
              <a:latin typeface="Calibri" panose="020F0502020204030204" pitchFamily="34" charset="0"/>
            </a:endParaRPr>
          </a:p>
          <a:p>
            <a:pPr marL="0" indent="0">
              <a:spcBef>
                <a:spcPct val="20000"/>
              </a:spcBef>
            </a:pPr>
            <a:r>
              <a:rPr lang="en-US" altLang="en-US" sz="2800" i="1" dirty="0" smtClean="0">
                <a:latin typeface="Calibri" panose="020F0502020204030204" pitchFamily="34" charset="0"/>
              </a:rPr>
              <a:t>River </a:t>
            </a:r>
            <a:r>
              <a:rPr lang="en-US" altLang="en-US" sz="2800" i="1" dirty="0">
                <a:latin typeface="Calibri" panose="020F0502020204030204" pitchFamily="34" charset="0"/>
              </a:rPr>
              <a:t>Cruises – Firm debt at 50</a:t>
            </a:r>
            <a:r>
              <a:rPr lang="en-US" altLang="en-US" sz="2800" i="1" dirty="0" smtClean="0">
                <a:latin typeface="Calibri" panose="020F0502020204030204" pitchFamily="34" charset="0"/>
              </a:rPr>
              <a:t>%, investor </a:t>
            </a:r>
            <a:r>
              <a:rPr lang="en-US" altLang="en-US" sz="2800" i="1" dirty="0">
                <a:latin typeface="Calibri" panose="020F0502020204030204" pitchFamily="34" charset="0"/>
              </a:rPr>
              <a:t>can unwrap debt</a:t>
            </a: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381000" y="762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>
              <a:defRPr sz="4400">
                <a:solidFill>
                  <a:srgbClr val="EDFFFF"/>
                </a:solidFill>
              </a:defRPr>
            </a:lvl2pPr>
            <a:lvl3pPr algn="ctr">
              <a:defRPr sz="4400">
                <a:solidFill>
                  <a:srgbClr val="EDFFFF"/>
                </a:solidFill>
              </a:defRPr>
            </a:lvl3pPr>
            <a:lvl4pPr algn="ctr">
              <a:defRPr sz="4400">
                <a:solidFill>
                  <a:srgbClr val="EDFFFF"/>
                </a:solidFill>
              </a:defRPr>
            </a:lvl4pPr>
            <a:lvl5pPr algn="ctr">
              <a:defRPr sz="4400">
                <a:solidFill>
                  <a:srgbClr val="EDFFFF"/>
                </a:solidFill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9pPr>
          </a:lstStyle>
          <a:p>
            <a:r>
              <a:rPr lang="en-US" altLang="en-US"/>
              <a:t>M&amp;M (Debt Policy Doesn’t Matter)</a:t>
            </a:r>
            <a:endParaRPr lang="en-US" alt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737621"/>
              </p:ext>
            </p:extLst>
          </p:nvPr>
        </p:nvGraphicFramePr>
        <p:xfrm>
          <a:off x="990600" y="3429000"/>
          <a:ext cx="7086600" cy="22250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9718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State of the Economy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Slump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Expected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Boom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Earnings on one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Plus interest at 10%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Net earnings on investment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$3.50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Return on </a:t>
                      </a:r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$10 investment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7.5%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12.5%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17.5%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63460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River Cruise’s “Value Pie</a:t>
            </a:r>
            <a:r>
              <a:rPr lang="en-US" sz="3600" dirty="0" smtClean="0">
                <a:latin typeface="Century Gothic" panose="020B0502020202020204" pitchFamily="34" charset="0"/>
              </a:rPr>
              <a:t>”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219200"/>
            <a:ext cx="79533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263414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43400"/>
          </a:xfrm>
          <a:noFill/>
        </p:spPr>
        <p:txBody>
          <a:bodyPr/>
          <a:lstStyle/>
          <a:p>
            <a:r>
              <a:rPr lang="en-US" altLang="en-US" sz="2800" b="1" u="sng" dirty="0" smtClean="0"/>
              <a:t>Operating Risk (business risk)</a:t>
            </a:r>
            <a:r>
              <a:rPr lang="en-US" altLang="en-US" sz="2800" dirty="0" smtClean="0"/>
              <a:t> – Risk in the firm’s operating </a:t>
            </a:r>
            <a:r>
              <a:rPr lang="en-US" altLang="en-US" sz="2800" dirty="0" smtClean="0"/>
              <a:t>income</a:t>
            </a:r>
            <a:endParaRPr lang="en-US" altLang="en-US" sz="2800" b="1" u="sng" dirty="0" smtClean="0"/>
          </a:p>
          <a:p>
            <a:r>
              <a:rPr lang="en-US" altLang="en-US" sz="2800" b="1" u="sng" dirty="0" smtClean="0"/>
              <a:t>Financial Risk</a:t>
            </a:r>
            <a:r>
              <a:rPr lang="en-US" altLang="en-US" sz="2800" dirty="0" smtClean="0"/>
              <a:t> - Risk to shareholders resulting from the use of </a:t>
            </a:r>
            <a:r>
              <a:rPr lang="en-US" altLang="en-US" sz="2800" dirty="0" smtClean="0"/>
              <a:t>debt</a:t>
            </a:r>
            <a:endParaRPr lang="en-US" altLang="en-US" sz="2800" dirty="0" smtClean="0"/>
          </a:p>
          <a:p>
            <a:r>
              <a:rPr lang="en-US" altLang="en-US" sz="2800" b="1" u="sng" dirty="0" smtClean="0"/>
              <a:t>Financial Leverage</a:t>
            </a:r>
            <a:r>
              <a:rPr lang="en-US" altLang="en-US" sz="2800" dirty="0" smtClean="0"/>
              <a:t> - </a:t>
            </a:r>
            <a:r>
              <a:rPr lang="en-US" altLang="en-US" sz="2800" dirty="0"/>
              <a:t>Debt financing </a:t>
            </a:r>
            <a:r>
              <a:rPr lang="en-US" altLang="en-US" sz="2800" dirty="0" smtClean="0"/>
              <a:t>to amplify </a:t>
            </a:r>
            <a:r>
              <a:rPr lang="en-US" altLang="en-US" sz="2800" dirty="0"/>
              <a:t>the effects </a:t>
            </a:r>
            <a:r>
              <a:rPr lang="en-US" altLang="en-US" sz="2800" dirty="0" smtClean="0"/>
              <a:t>of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operating income </a:t>
            </a:r>
            <a:r>
              <a:rPr lang="en-US" altLang="en-US" sz="2800" dirty="0"/>
              <a:t>on the returns </a:t>
            </a:r>
            <a:r>
              <a:rPr lang="en-US" altLang="en-US" sz="2800" dirty="0" smtClean="0"/>
              <a:t>to </a:t>
            </a:r>
            <a:r>
              <a:rPr lang="en-US" altLang="en-US" sz="2800" dirty="0" smtClean="0"/>
              <a:t>stockholders</a:t>
            </a:r>
            <a:endParaRPr lang="en-US" altLang="en-US" sz="2800" dirty="0" smtClean="0"/>
          </a:p>
          <a:p>
            <a:r>
              <a:rPr lang="en-US" altLang="en-US" sz="2800" b="1" u="sng" dirty="0" smtClean="0"/>
              <a:t>Interest Tax Shield</a:t>
            </a:r>
            <a:r>
              <a:rPr lang="en-US" altLang="en-US" sz="2800" dirty="0" smtClean="0"/>
              <a:t>- Tax savings resulting from deductibility of interest </a:t>
            </a:r>
            <a:r>
              <a:rPr lang="en-US" altLang="en-US" sz="2800" dirty="0" smtClean="0"/>
              <a:t>payments</a:t>
            </a:r>
            <a:endParaRPr lang="en-US" altLang="en-US" sz="2800" b="1" u="sng" dirty="0" smtClean="0"/>
          </a:p>
          <a:p>
            <a:endParaRPr lang="en-US" altLang="en-US" sz="2800" b="1" u="sng" dirty="0" smtClean="0"/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C.S. &amp; Corporate Taxes</a:t>
            </a:r>
          </a:p>
        </p:txBody>
      </p:sp>
    </p:spTree>
    <p:extLst>
      <p:ext uri="{BB962C8B-B14F-4D97-AF65-F5344CB8AC3E}">
        <p14:creationId xmlns:p14="http://schemas.microsoft.com/office/powerpoint/2010/main" val="340510694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entury Gothic" panose="020B0502020202020204" pitchFamily="34" charset="0"/>
              </a:rPr>
              <a:t>Cost of Capital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988778" y="1828800"/>
                <a:ext cx="5322036" cy="776525"/>
              </a:xfrm>
              <a:prstGeom prst="round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equity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assets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𝐸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assets</m:t>
                        </m:r>
                      </m:sub>
                    </m:sSub>
                  </m:oMath>
                </a14:m>
                <a:r>
                  <a:rPr lang="en-US" sz="2800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</a:rPr>
                          <m:t>debt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778" y="1828800"/>
                <a:ext cx="5322036" cy="776525"/>
              </a:xfrm>
              <a:prstGeom prst="roundRect">
                <a:avLst/>
              </a:prstGeom>
              <a:blipFill rotWithShape="1">
                <a:blip r:embed="rId3"/>
                <a:stretch>
                  <a:fillRect b="-2273"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3352800"/>
                <a:ext cx="7799320" cy="1004672"/>
              </a:xfrm>
              <a:prstGeom prst="round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latin typeface="Cambria Math"/>
                        </a:rPr>
                        <m:t>WACC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𝑐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debt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/>
                            </a:rPr>
                            <m:t>equity</m:t>
                          </m:r>
                        </m:sub>
                      </m:sSub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𝐸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352800"/>
                <a:ext cx="7799320" cy="1004672"/>
              </a:xfrm>
              <a:prstGeom prst="round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451660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600200" y="1752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600200" y="5791200"/>
            <a:ext cx="518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31925" y="1141413"/>
            <a:ext cx="309380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7070725" y="5348288"/>
            <a:ext cx="407163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D</a:t>
            </a:r>
          </a:p>
          <a:p>
            <a:r>
              <a:rPr lang="en-US" altLang="en-US" sz="2800" i="1">
                <a:latin typeface="Calibri" panose="020F0502020204030204" pitchFamily="34" charset="0"/>
              </a:rPr>
              <a:t>V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086600" y="5791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524000" y="5029200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050925" y="4646613"/>
            <a:ext cx="456856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572000" y="2209800"/>
            <a:ext cx="426399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 dirty="0" err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 dirty="0" err="1">
                <a:latin typeface="Calibri" panose="020F0502020204030204" pitchFamily="34" charset="0"/>
              </a:rPr>
              <a:t>E</a:t>
            </a:r>
            <a:endParaRPr lang="en-US" altLang="en-US" sz="2800" i="1" baseline="-25000" dirty="0">
              <a:latin typeface="Calibri" panose="020F0502020204030204" pitchFamily="34" charset="0"/>
            </a:endParaRP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676400" y="5017325"/>
            <a:ext cx="4876800" cy="0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1600200" y="2667000"/>
            <a:ext cx="4267200" cy="1447800"/>
          </a:xfrm>
          <a:prstGeom prst="lin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600200" y="4114800"/>
            <a:ext cx="4876800" cy="68580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4648200" y="4038600"/>
            <a:ext cx="95981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WACC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705600" y="2438400"/>
            <a:ext cx="2209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WACC with no bankruptcy risk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838200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Weighted Average Cost of </a:t>
            </a:r>
            <a:r>
              <a:rPr lang="en-US" sz="3600" dirty="0" smtClean="0">
                <a:latin typeface="Century Gothic" panose="020B0502020202020204" pitchFamily="34" charset="0"/>
              </a:rPr>
              <a:t>Capital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40885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1600200" y="1752600"/>
            <a:ext cx="0" cy="403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i="1">
              <a:latin typeface="Calibri" panose="020F0502020204030204" pitchFamily="34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1600200" y="5791200"/>
            <a:ext cx="5181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i="1">
              <a:latin typeface="Calibri" panose="020F050202020403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431925" y="1141413"/>
            <a:ext cx="310983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070725" y="5348288"/>
            <a:ext cx="407163" cy="95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D</a:t>
            </a:r>
          </a:p>
          <a:p>
            <a:r>
              <a:rPr lang="en-US" altLang="en-US" sz="2800" i="1">
                <a:latin typeface="Calibri" panose="020F0502020204030204" pitchFamily="34" charset="0"/>
              </a:rPr>
              <a:t>V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7086600" y="5791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i="1">
              <a:latin typeface="Calibri" panose="020F0502020204030204" pitchFamily="34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539875" y="47259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 i="1">
              <a:latin typeface="Calibri" panose="020F0502020204030204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066800" y="4343400"/>
            <a:ext cx="458459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876800" y="2362200"/>
            <a:ext cx="428002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692275" y="4725988"/>
            <a:ext cx="4876800" cy="0"/>
          </a:xfrm>
          <a:prstGeom prst="line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V="1">
            <a:off x="1616075" y="2820988"/>
            <a:ext cx="4267200" cy="1447800"/>
          </a:xfrm>
          <a:prstGeom prst="line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616075" y="4268788"/>
            <a:ext cx="4876800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i="1">
              <a:latin typeface="Calibri" panose="020F0502020204030204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5943600" y="3505200"/>
            <a:ext cx="448841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838200"/>
          </a:xfrm>
        </p:spPr>
        <p:txBody>
          <a:bodyPr/>
          <a:lstStyle/>
          <a:p>
            <a:r>
              <a:rPr lang="en-US" sz="3500" dirty="0">
                <a:latin typeface="Century Gothic" panose="020B0502020202020204" pitchFamily="34" charset="0"/>
              </a:rPr>
              <a:t>MM’s Proposition II (w/fixed interest rate</a:t>
            </a:r>
            <a:r>
              <a:rPr lang="en-US" sz="3500" dirty="0" smtClean="0">
                <a:latin typeface="Century Gothic" panose="020B0502020202020204" pitchFamily="34" charset="0"/>
              </a:rPr>
              <a:t>)</a:t>
            </a:r>
            <a:endParaRPr lang="en-US" sz="3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37123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2077451" y="5970989"/>
            <a:ext cx="3789949" cy="52065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latin typeface="Calibri" panose="020F0502020204030204" pitchFamily="34" charset="0"/>
              </a:rPr>
              <a:t>Includes Bankruptcy Risk</a:t>
            </a:r>
          </a:p>
        </p:txBody>
      </p:sp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456563" y="1735075"/>
            <a:ext cx="0" cy="39846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22534" name="Line 8"/>
          <p:cNvSpPr>
            <a:spLocks noChangeShapeType="1"/>
          </p:cNvSpPr>
          <p:nvPr/>
        </p:nvSpPr>
        <p:spPr bwMode="auto">
          <a:xfrm>
            <a:off x="1473263" y="5721350"/>
            <a:ext cx="51276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22535" name="Rectangle 9"/>
          <p:cNvSpPr>
            <a:spLocks noChangeArrowheads="1"/>
          </p:cNvSpPr>
          <p:nvPr/>
        </p:nvSpPr>
        <p:spPr bwMode="auto">
          <a:xfrm>
            <a:off x="1295400" y="1066800"/>
            <a:ext cx="30777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 dirty="0">
                <a:latin typeface="Calibri" panose="020F0502020204030204" pitchFamily="34" charset="0"/>
              </a:rPr>
              <a:t>r</a:t>
            </a: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6934200" y="5273675"/>
            <a:ext cx="403958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D</a:t>
            </a:r>
          </a:p>
          <a:p>
            <a:r>
              <a:rPr lang="en-US" altLang="en-US" sz="2800" i="1">
                <a:latin typeface="Calibri" panose="020F0502020204030204" pitchFamily="34" charset="0"/>
              </a:rPr>
              <a:t>V</a:t>
            </a:r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6970713" y="5721350"/>
            <a:ext cx="352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914400" y="3962400"/>
            <a:ext cx="455254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4267200" y="1828800"/>
            <a:ext cx="424797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22540" name="Line 19"/>
          <p:cNvSpPr>
            <a:spLocks noChangeShapeType="1"/>
          </p:cNvSpPr>
          <p:nvPr/>
        </p:nvSpPr>
        <p:spPr bwMode="auto">
          <a:xfrm>
            <a:off x="1497013" y="3587750"/>
            <a:ext cx="4899025" cy="0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grpSp>
        <p:nvGrpSpPr>
          <p:cNvPr id="22542" name="Group 26"/>
          <p:cNvGrpSpPr>
            <a:grpSpLocks/>
          </p:cNvGrpSpPr>
          <p:nvPr/>
        </p:nvGrpSpPr>
        <p:grpSpPr bwMode="auto">
          <a:xfrm>
            <a:off x="1447800" y="3886200"/>
            <a:ext cx="4953000" cy="609600"/>
            <a:chOff x="912" y="2112"/>
            <a:chExt cx="3120" cy="384"/>
          </a:xfrm>
        </p:grpSpPr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912" y="2496"/>
              <a:ext cx="1344" cy="0"/>
            </a:xfrm>
            <a:prstGeom prst="line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Calibri" panose="020F0502020204030204" pitchFamily="34" charset="0"/>
              </a:endParaRPr>
            </a:p>
          </p:txBody>
        </p:sp>
        <p:sp>
          <p:nvSpPr>
            <p:cNvPr id="22553" name="Freeform 25"/>
            <p:cNvSpPr>
              <a:spLocks/>
            </p:cNvSpPr>
            <p:nvPr/>
          </p:nvSpPr>
          <p:spPr bwMode="auto">
            <a:xfrm>
              <a:off x="2256" y="2112"/>
              <a:ext cx="1776" cy="384"/>
            </a:xfrm>
            <a:custGeom>
              <a:avLst/>
              <a:gdLst>
                <a:gd name="T0" fmla="*/ 0 w 1776"/>
                <a:gd name="T1" fmla="*/ 384 h 384"/>
                <a:gd name="T2" fmla="*/ 960 w 1776"/>
                <a:gd name="T3" fmla="*/ 240 h 384"/>
                <a:gd name="T4" fmla="*/ 1776 w 1776"/>
                <a:gd name="T5" fmla="*/ 0 h 384"/>
                <a:gd name="T6" fmla="*/ 0 60000 65536"/>
                <a:gd name="T7" fmla="*/ 0 60000 65536"/>
                <a:gd name="T8" fmla="*/ 0 60000 65536"/>
                <a:gd name="T9" fmla="*/ 0 w 1776"/>
                <a:gd name="T10" fmla="*/ 0 h 384"/>
                <a:gd name="T11" fmla="*/ 1776 w 1776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76" h="384">
                  <a:moveTo>
                    <a:pt x="0" y="384"/>
                  </a:moveTo>
                  <a:cubicBezTo>
                    <a:pt x="332" y="344"/>
                    <a:pt x="664" y="304"/>
                    <a:pt x="960" y="240"/>
                  </a:cubicBezTo>
                  <a:cubicBezTo>
                    <a:pt x="1256" y="176"/>
                    <a:pt x="1516" y="88"/>
                    <a:pt x="1776" y="0"/>
                  </a:cubicBezTo>
                </a:path>
              </a:pathLst>
            </a:cu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Calibri" panose="020F0502020204030204" pitchFamily="34" charset="0"/>
              </a:endParaRPr>
            </a:p>
          </p:txBody>
        </p:sp>
      </p:grpSp>
      <p:sp>
        <p:nvSpPr>
          <p:cNvPr id="22543" name="Rectangle 27"/>
          <p:cNvSpPr>
            <a:spLocks noChangeArrowheads="1"/>
          </p:cNvSpPr>
          <p:nvPr/>
        </p:nvSpPr>
        <p:spPr bwMode="auto">
          <a:xfrm>
            <a:off x="5715000" y="2895600"/>
            <a:ext cx="448841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latin typeface="Calibri" panose="020F0502020204030204" pitchFamily="34" charset="0"/>
              </a:rPr>
              <a:t>r</a:t>
            </a:r>
            <a:r>
              <a:rPr lang="en-US" altLang="en-US" sz="2800" i="1" baseline="-25000">
                <a:latin typeface="Calibri" panose="020F0502020204030204" pitchFamily="34" charset="0"/>
              </a:rPr>
              <a:t>A</a:t>
            </a:r>
          </a:p>
        </p:txBody>
      </p:sp>
      <p:grpSp>
        <p:nvGrpSpPr>
          <p:cNvPr id="22544" name="Group 30"/>
          <p:cNvGrpSpPr>
            <a:grpSpLocks/>
          </p:cNvGrpSpPr>
          <p:nvPr/>
        </p:nvGrpSpPr>
        <p:grpSpPr bwMode="auto">
          <a:xfrm>
            <a:off x="1447800" y="2209800"/>
            <a:ext cx="4876800" cy="1371600"/>
            <a:chOff x="912" y="1056"/>
            <a:chExt cx="3072" cy="864"/>
          </a:xfrm>
        </p:grpSpPr>
        <p:sp>
          <p:nvSpPr>
            <p:cNvPr id="22550" name="Line 28"/>
            <p:cNvSpPr>
              <a:spLocks noChangeShapeType="1"/>
            </p:cNvSpPr>
            <p:nvPr/>
          </p:nvSpPr>
          <p:spPr bwMode="auto">
            <a:xfrm flipV="1">
              <a:off x="912" y="1488"/>
              <a:ext cx="1296" cy="432"/>
            </a:xfrm>
            <a:prstGeom prst="line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>
                <a:latin typeface="Calibri" panose="020F0502020204030204" pitchFamily="34" charset="0"/>
              </a:endParaRPr>
            </a:p>
          </p:txBody>
        </p:sp>
        <p:sp>
          <p:nvSpPr>
            <p:cNvPr id="22551" name="Freeform 29"/>
            <p:cNvSpPr>
              <a:spLocks/>
            </p:cNvSpPr>
            <p:nvPr/>
          </p:nvSpPr>
          <p:spPr bwMode="auto">
            <a:xfrm>
              <a:off x="2208" y="1056"/>
              <a:ext cx="1776" cy="432"/>
            </a:xfrm>
            <a:custGeom>
              <a:avLst/>
              <a:gdLst>
                <a:gd name="T0" fmla="*/ 0 w 1776"/>
                <a:gd name="T1" fmla="*/ 432 h 432"/>
                <a:gd name="T2" fmla="*/ 1008 w 1776"/>
                <a:gd name="T3" fmla="*/ 96 h 432"/>
                <a:gd name="T4" fmla="*/ 1776 w 1776"/>
                <a:gd name="T5" fmla="*/ 0 h 432"/>
                <a:gd name="T6" fmla="*/ 0 60000 65536"/>
                <a:gd name="T7" fmla="*/ 0 60000 65536"/>
                <a:gd name="T8" fmla="*/ 0 60000 65536"/>
                <a:gd name="T9" fmla="*/ 0 w 1776"/>
                <a:gd name="T10" fmla="*/ 0 h 432"/>
                <a:gd name="T11" fmla="*/ 1776 w 177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76" h="432">
                  <a:moveTo>
                    <a:pt x="0" y="432"/>
                  </a:moveTo>
                  <a:cubicBezTo>
                    <a:pt x="356" y="300"/>
                    <a:pt x="712" y="168"/>
                    <a:pt x="1008" y="96"/>
                  </a:cubicBezTo>
                  <a:cubicBezTo>
                    <a:pt x="1304" y="24"/>
                    <a:pt x="1540" y="12"/>
                    <a:pt x="1776" y="0"/>
                  </a:cubicBezTo>
                </a:path>
              </a:pathLst>
            </a:cu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2800">
                <a:latin typeface="Calibri" panose="020F0502020204030204" pitchFamily="34" charset="0"/>
              </a:endParaRPr>
            </a:p>
          </p:txBody>
        </p:sp>
      </p:grpSp>
      <p:sp>
        <p:nvSpPr>
          <p:cNvPr id="22545" name="Line 31"/>
          <p:cNvSpPr>
            <a:spLocks noChangeShapeType="1"/>
          </p:cNvSpPr>
          <p:nvPr/>
        </p:nvSpPr>
        <p:spPr bwMode="auto">
          <a:xfrm>
            <a:off x="3581400" y="1752600"/>
            <a:ext cx="0" cy="396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22546" name="Line 32"/>
          <p:cNvSpPr>
            <a:spLocks noChangeShapeType="1"/>
          </p:cNvSpPr>
          <p:nvPr/>
        </p:nvSpPr>
        <p:spPr bwMode="auto">
          <a:xfrm>
            <a:off x="3581400" y="541515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22547" name="Line 33"/>
          <p:cNvSpPr>
            <a:spLocks noChangeShapeType="1"/>
          </p:cNvSpPr>
          <p:nvPr/>
        </p:nvSpPr>
        <p:spPr bwMode="auto">
          <a:xfrm flipH="1">
            <a:off x="1600200" y="5410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>
              <a:latin typeface="Calibri" panose="020F0502020204030204" pitchFamily="34" charset="0"/>
            </a:endParaRPr>
          </a:p>
        </p:txBody>
      </p:sp>
      <p:sp>
        <p:nvSpPr>
          <p:cNvPr id="22548" name="Text Box 34"/>
          <p:cNvSpPr txBox="1">
            <a:spLocks noChangeArrowheads="1"/>
          </p:cNvSpPr>
          <p:nvPr/>
        </p:nvSpPr>
        <p:spPr bwMode="auto">
          <a:xfrm>
            <a:off x="1676400" y="518160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Calibri" panose="020F0502020204030204" pitchFamily="34" charset="0"/>
              </a:rPr>
              <a:t>Risk free debt</a:t>
            </a:r>
          </a:p>
        </p:txBody>
      </p:sp>
      <p:sp>
        <p:nvSpPr>
          <p:cNvPr id="22549" name="Text Box 35"/>
          <p:cNvSpPr txBox="1">
            <a:spLocks noChangeArrowheads="1"/>
          </p:cNvSpPr>
          <p:nvPr/>
        </p:nvSpPr>
        <p:spPr bwMode="auto">
          <a:xfrm>
            <a:off x="4495800" y="5181600"/>
            <a:ext cx="1828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latin typeface="Calibri" panose="020F0502020204030204" pitchFamily="34" charset="0"/>
              </a:rPr>
              <a:t>Risky debt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MM’s Proposition II (w/risky </a:t>
            </a:r>
            <a:r>
              <a:rPr lang="en-US" sz="3600" dirty="0" smtClean="0">
                <a:latin typeface="Century Gothic" panose="020B0502020202020204" pitchFamily="34" charset="0"/>
              </a:rPr>
              <a:t>debt)</a:t>
            </a:r>
            <a:endParaRPr lang="en-US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1227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C.S. &amp; Corporate </a:t>
            </a:r>
            <a:r>
              <a:rPr lang="en-US" sz="3600" dirty="0" smtClean="0">
                <a:latin typeface="Century Gothic" panose="020B0502020202020204" pitchFamily="34" charset="0"/>
              </a:rPr>
              <a:t>Taxes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81000" y="1295400"/>
            <a:ext cx="8229600" cy="1905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	River Cruise DOES create value in a corporate tax environment by using debt financing. This is done by maximizing the cash flows to both equity and bondholders. </a:t>
            </a:r>
          </a:p>
          <a:p>
            <a:pPr>
              <a:buFont typeface="Wingdings" pitchFamily="2" charset="2"/>
              <a:buNone/>
            </a:pPr>
            <a:endParaRPr lang="en-US" altLang="en-US" sz="2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984030"/>
              </p:ext>
            </p:extLst>
          </p:nvPr>
        </p:nvGraphicFramePr>
        <p:xfrm>
          <a:off x="1409700" y="3505200"/>
          <a:ext cx="6324600" cy="23774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10356"/>
                <a:gridCol w="2007122"/>
                <a:gridCol w="2007122"/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All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All Debt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EBIT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Interest payment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50,000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Pretax income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$142,308</a:t>
                      </a:r>
                    </a:p>
                  </a:txBody>
                  <a:tcPr marR="45720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Taxes at 35%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67,308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49,808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Net cash flow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$125,000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$92,500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marR="45720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3164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7772400" cy="4572000"/>
          </a:xfrm>
          <a:noFill/>
        </p:spPr>
        <p:txBody>
          <a:bodyPr/>
          <a:lstStyle/>
          <a:p>
            <a:pPr marL="914400" indent="-914400"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16.1	How Borrowing Affects Value in a Tax Free Economy</a:t>
            </a:r>
          </a:p>
          <a:p>
            <a:pPr marL="914400" indent="-914400"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16.2	Debt and the Cost of Equity</a:t>
            </a:r>
          </a:p>
          <a:p>
            <a:pPr marL="914400" indent="-914400"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16.3	Debt, Taxes and the WACC</a:t>
            </a:r>
          </a:p>
          <a:p>
            <a:pPr marL="914400" indent="-914400"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16.4	Costs of Financial Distress</a:t>
            </a:r>
          </a:p>
          <a:p>
            <a:pPr marL="914400" indent="-914400">
              <a:buNone/>
            </a:pPr>
            <a:r>
              <a:rPr lang="en-US" altLang="en-US" dirty="0" smtClean="0">
                <a:latin typeface="Calibri" panose="020F0502020204030204" pitchFamily="34" charset="0"/>
              </a:rPr>
              <a:t>16.5	Explaining Financing Choices</a:t>
            </a:r>
          </a:p>
          <a:p>
            <a:pPr marL="914400" indent="-914400"/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87345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970680" y="3352800"/>
            <a:ext cx="2870200" cy="2133600"/>
            <a:chOff x="3848" y="2216"/>
            <a:chExt cx="1808" cy="1440"/>
          </a:xfrm>
          <a:noFill/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3848" y="2216"/>
              <a:ext cx="1808" cy="1440"/>
            </a:xfrm>
            <a:prstGeom prst="roundRect">
              <a:avLst>
                <a:gd name="adj" fmla="val 12477"/>
              </a:avLst>
            </a:prstGeom>
            <a:grpFill/>
            <a:ln w="25400">
              <a:solidFill>
                <a:schemeClr val="accent2">
                  <a:lumMod val="60000"/>
                  <a:lumOff val="40000"/>
                </a:scheme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936" y="2319"/>
              <a:ext cx="1686" cy="120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u="sng" dirty="0">
                  <a:latin typeface="Calibri" panose="020F0502020204030204" pitchFamily="34" charset="0"/>
                </a:rPr>
                <a:t>Total Cash Flow</a:t>
              </a:r>
              <a:endParaRPr lang="en-US" sz="2000" u="sng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alibri" panose="020F0502020204030204" pitchFamily="34" charset="0"/>
                </a:rPr>
                <a:t> All Equity = </a:t>
              </a:r>
              <a:r>
                <a:rPr lang="en-US" sz="2000" dirty="0" smtClean="0">
                  <a:latin typeface="Calibri" panose="020F0502020204030204" pitchFamily="34" charset="0"/>
                </a:rPr>
                <a:t>125,000</a:t>
              </a:r>
              <a:endParaRPr lang="en-US" sz="2000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 b="1" i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</a:rPr>
                <a:t>*</a:t>
              </a:r>
              <a:r>
                <a:rPr lang="en-US" sz="2000" b="1" i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</a:rPr>
                <a:t>1/2 Debt = </a:t>
              </a:r>
              <a:r>
                <a:rPr lang="en-US" sz="2000" b="1" i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</a:rPr>
                <a:t>142,500</a:t>
              </a:r>
              <a:endParaRPr lang="en-US" sz="2000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alibri" panose="020F0502020204030204" pitchFamily="34" charset="0"/>
                </a:rPr>
                <a:t> </a:t>
              </a:r>
              <a:r>
                <a:rPr lang="en-US" sz="2000" dirty="0" smtClean="0">
                  <a:latin typeface="Calibri" panose="020F0502020204030204" pitchFamily="34" charset="0"/>
                </a:rPr>
                <a:t>(</a:t>
              </a:r>
              <a:r>
                <a:rPr lang="en-US" sz="2000" dirty="0" smtClean="0">
                  <a:latin typeface="Calibri" panose="020F0502020204030204" pitchFamily="34" charset="0"/>
                </a:rPr>
                <a:t>92,500 + </a:t>
              </a:r>
              <a:r>
                <a:rPr lang="en-US" sz="2000" dirty="0">
                  <a:latin typeface="Calibri" panose="020F0502020204030204" pitchFamily="34" charset="0"/>
                </a:rPr>
                <a:t>50,000)</a:t>
              </a: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sz="3600" dirty="0">
                <a:latin typeface="Century Gothic" panose="020B0502020202020204" pitchFamily="34" charset="0"/>
              </a:rPr>
              <a:t>C.S. &amp; Corporate </a:t>
            </a:r>
            <a:r>
              <a:rPr lang="en-US" sz="3600" dirty="0" smtClean="0">
                <a:latin typeface="Century Gothic" panose="020B0502020202020204" pitchFamily="34" charset="0"/>
              </a:rPr>
              <a:t>Taxes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20" name="Rectangle 7"/>
          <p:cNvSpPr txBox="1">
            <a:spLocks noChangeArrowheads="1"/>
          </p:cNvSpPr>
          <p:nvPr/>
        </p:nvSpPr>
        <p:spPr bwMode="auto">
          <a:xfrm>
            <a:off x="381000" y="12954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800" kern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	River Cruise DOES create value in a corporate tax environment by using debt financing. This is done by maximizing the cash flows to both equity and bondholders. </a:t>
            </a:r>
          </a:p>
          <a:p>
            <a:pPr>
              <a:buFont typeface="Wingdings" pitchFamily="2" charset="2"/>
              <a:buNone/>
            </a:pPr>
            <a:endParaRPr lang="en-US" altLang="en-US" sz="2800" kern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924987"/>
              </p:ext>
            </p:extLst>
          </p:nvPr>
        </p:nvGraphicFramePr>
        <p:xfrm>
          <a:off x="228600" y="3352800"/>
          <a:ext cx="5356412" cy="237765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10356"/>
                <a:gridCol w="1523028"/>
                <a:gridCol w="1523028"/>
              </a:tblGrid>
              <a:tr h="396452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All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All Debt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EBIT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Interest payment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50,000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Pretax income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$192,308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$142,308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Taxes at 35%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67,308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49,808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Net cash flow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$125,000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$92,500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6480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Structure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49235" y="1600200"/>
            <a:ext cx="3200400" cy="2133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PV of </a:t>
            </a:r>
            <a:r>
              <a:rPr lang="en-US" altLang="en-US" sz="2800" dirty="0" smtClean="0"/>
              <a:t>tax shield </a:t>
            </a: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 smtClean="0"/>
              <a:t> (assume perpetuity)</a:t>
            </a:r>
            <a:r>
              <a:rPr lang="en-US" altLang="en-US" sz="2800" dirty="0" smtClean="0"/>
              <a:t> </a:t>
            </a: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3600" b="1" i="1" u="sng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b="1" i="1" u="sng" dirty="0" smtClean="0"/>
              <a:t>Example:</a:t>
            </a:r>
            <a:endParaRPr lang="en-US" altLang="en-US" sz="3600" b="1" i="1" u="sng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048000" y="1429740"/>
                <a:ext cx="3627788" cy="8562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𝐷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𝑐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dirty="0"/>
                            <m:t>)</m:t>
                          </m:r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𝐷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29740"/>
                <a:ext cx="3627788" cy="8562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85800" y="3886446"/>
                <a:ext cx="6850401" cy="2285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Tax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benefit</m:t>
                      </m:r>
                      <m:r>
                        <a:rPr lang="en-US" b="0" i="1" smtClean="0">
                          <a:latin typeface="Cambria Math"/>
                        </a:rPr>
                        <m:t>=500,000×.10×.35=$17,500</m:t>
                      </m:r>
                    </m:oMath>
                  </m:oMathPara>
                </a14:m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PV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of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$17,500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perpetuity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$17,500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.10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=$175,000</m:t>
                      </m:r>
                    </m:oMath>
                  </m:oMathPara>
                </a14:m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86446"/>
                <a:ext cx="6850401" cy="2285754"/>
              </a:xfrm>
              <a:prstGeom prst="rect">
                <a:avLst/>
              </a:prstGeom>
              <a:blipFill rotWithShape="1">
                <a:blip r:embed="rId4"/>
                <a:stretch>
                  <a:fillRect l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0837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0386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 smtClean="0"/>
              <a:t>Example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800" i="1" dirty="0" smtClean="0"/>
              <a:t>You </a:t>
            </a:r>
            <a:r>
              <a:rPr lang="en-US" altLang="en-US" sz="2800" i="1" dirty="0" smtClean="0"/>
              <a:t>own all the equity of Space Babies Diaper Co. The company has no debt. </a:t>
            </a:r>
            <a:r>
              <a:rPr lang="en-US" altLang="en-US" sz="2800" i="1" dirty="0" smtClean="0"/>
              <a:t>The </a:t>
            </a:r>
            <a:r>
              <a:rPr lang="en-US" altLang="en-US" sz="2800" i="1" dirty="0" smtClean="0"/>
              <a:t>company’s annual cash flow is $10,000, before interest and taxes. The corporate tax rate is 35%.  </a:t>
            </a:r>
            <a:r>
              <a:rPr lang="en-US" altLang="en-US" sz="2800" i="1" dirty="0" smtClean="0"/>
              <a:t>You </a:t>
            </a:r>
            <a:r>
              <a:rPr lang="en-US" altLang="en-US" sz="2800" i="1" dirty="0" smtClean="0"/>
              <a:t>have the option to exchange part of your equity position for 6% bonds with a face value of $50,000.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 smtClean="0"/>
              <a:t>Should you do </a:t>
            </a:r>
            <a:r>
              <a:rPr lang="en-US" altLang="en-US" sz="2800" dirty="0" smtClean="0"/>
              <a:t>this? Why</a:t>
            </a:r>
            <a:r>
              <a:rPr lang="en-US" altLang="en-US" sz="2800" dirty="0" smtClean="0"/>
              <a:t>?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C.S. &amp; Corporate Taxes</a:t>
            </a:r>
          </a:p>
        </p:txBody>
      </p:sp>
    </p:spTree>
    <p:extLst>
      <p:ext uri="{BB962C8B-B14F-4D97-AF65-F5344CB8AC3E}">
        <p14:creationId xmlns:p14="http://schemas.microsoft.com/office/powerpoint/2010/main" val="396764290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Century Gothic" panose="020B0502020202020204" pitchFamily="34" charset="0"/>
              </a:rPr>
              <a:t>C.S. &amp; Corporate Taxes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609600" y="1295400"/>
            <a:ext cx="784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kern="0" dirty="0" smtClean="0">
                <a:latin typeface="Calibri" panose="020F0502020204030204" pitchFamily="34" charset="0"/>
              </a:rPr>
              <a:t>Example</a:t>
            </a:r>
            <a:r>
              <a:rPr lang="en-US" altLang="en-US" kern="0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kern="0" dirty="0" smtClean="0">
                <a:latin typeface="Calibri" panose="020F0502020204030204" pitchFamily="34" charset="0"/>
              </a:rPr>
              <a:t>	</a:t>
            </a:r>
            <a:r>
              <a:rPr lang="en-US" altLang="en-US" sz="2000" i="1" kern="0" dirty="0" smtClean="0">
                <a:latin typeface="Calibri" panose="020F0502020204030204" pitchFamily="34" charset="0"/>
              </a:rPr>
              <a:t>You own all the equity of Space Babies Diaper Co. The company has no debt. The company’s annual cash flow is $10,000, before interest and taxes. The corporate tax rate is 35%.  You have the option to exchange part of your equity position for 6% bonds with a face value of $50,000.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648812"/>
              </p:ext>
            </p:extLst>
          </p:nvPr>
        </p:nvGraphicFramePr>
        <p:xfrm>
          <a:off x="1656229" y="3733800"/>
          <a:ext cx="5356412" cy="237765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10356"/>
                <a:gridCol w="1523028"/>
                <a:gridCol w="1523028"/>
              </a:tblGrid>
              <a:tr h="396452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All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½ Debt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EBIT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Interest payment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Pretax income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$7,000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Taxes at 35%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3,500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2,450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Net cash flow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$6,500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$4,550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6822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C.S. &amp; Corporate Taxes</a:t>
            </a:r>
          </a:p>
        </p:txBody>
      </p:sp>
      <p:grpSp>
        <p:nvGrpSpPr>
          <p:cNvPr id="10246" name="Group 7"/>
          <p:cNvGrpSpPr>
            <a:grpSpLocks/>
          </p:cNvGrpSpPr>
          <p:nvPr/>
        </p:nvGrpSpPr>
        <p:grpSpPr bwMode="auto">
          <a:xfrm>
            <a:off x="6108700" y="3703638"/>
            <a:ext cx="2870200" cy="2197100"/>
            <a:chOff x="3848" y="2333"/>
            <a:chExt cx="1808" cy="1384"/>
          </a:xfrm>
        </p:grpSpPr>
        <p:sp>
          <p:nvSpPr>
            <p:cNvPr id="139272" name="AutoShape 8"/>
            <p:cNvSpPr>
              <a:spLocks noChangeArrowheads="1"/>
            </p:cNvSpPr>
            <p:nvPr/>
          </p:nvSpPr>
          <p:spPr bwMode="auto">
            <a:xfrm>
              <a:off x="3848" y="2333"/>
              <a:ext cx="1808" cy="1384"/>
            </a:xfrm>
            <a:prstGeom prst="roundRect">
              <a:avLst>
                <a:gd name="adj" fmla="val 1247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273" name="Rectangle 9"/>
            <p:cNvSpPr>
              <a:spLocks noChangeArrowheads="1"/>
            </p:cNvSpPr>
            <p:nvPr/>
          </p:nvSpPr>
          <p:spPr bwMode="auto">
            <a:xfrm>
              <a:off x="3967" y="2429"/>
              <a:ext cx="1582" cy="112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0488" tIns="44450" rIns="90488" bIns="4445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u="sng" dirty="0">
                  <a:latin typeface="Calibri" panose="020F0502020204030204" pitchFamily="34" charset="0"/>
                </a:rPr>
                <a:t>Total Cash Flow</a:t>
              </a:r>
              <a:endParaRPr lang="en-US" sz="2000" u="sng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>
                  <a:latin typeface="Calibri" panose="020F0502020204030204" pitchFamily="34" charset="0"/>
                </a:rPr>
                <a:t> All </a:t>
              </a:r>
              <a:r>
                <a:rPr lang="en-US" sz="2000" dirty="0" smtClean="0">
                  <a:latin typeface="Calibri" panose="020F0502020204030204" pitchFamily="34" charset="0"/>
                </a:rPr>
                <a:t>Equity </a:t>
              </a:r>
              <a:r>
                <a:rPr lang="en-US" sz="2000" dirty="0">
                  <a:latin typeface="Calibri" panose="020F0502020204030204" pitchFamily="34" charset="0"/>
                </a:rPr>
                <a:t>= </a:t>
              </a:r>
              <a:r>
                <a:rPr lang="en-US" sz="2000" dirty="0" smtClean="0">
                  <a:latin typeface="Calibri" panose="020F0502020204030204" pitchFamily="34" charset="0"/>
                </a:rPr>
                <a:t>6,500</a:t>
              </a:r>
              <a:endParaRPr lang="en-US" sz="2000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 b="1" i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anose="020F0502020204030204" pitchFamily="34" charset="0"/>
                </a:rPr>
                <a:t>*1/2 Debt = 7,550</a:t>
              </a:r>
              <a:endParaRPr lang="en-US" sz="2000" dirty="0">
                <a:latin typeface="Calibri" panose="020F0502020204030204" pitchFamily="34" charset="0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 dirty="0" smtClean="0">
                  <a:latin typeface="Calibri" panose="020F0502020204030204" pitchFamily="34" charset="0"/>
                </a:rPr>
                <a:t>(</a:t>
              </a:r>
              <a:r>
                <a:rPr lang="en-US" sz="2000" dirty="0">
                  <a:latin typeface="Calibri" panose="020F0502020204030204" pitchFamily="34" charset="0"/>
                </a:rPr>
                <a:t>4,550 + 3,000)</a:t>
              </a:r>
            </a:p>
          </p:txBody>
        </p:sp>
      </p:grp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609600" y="1295400"/>
            <a:ext cx="78486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rgbClr val="01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00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00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0000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010000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kern="0" dirty="0" smtClean="0">
                <a:latin typeface="Calibri" panose="020F0502020204030204" pitchFamily="34" charset="0"/>
              </a:rPr>
              <a:t>Example</a:t>
            </a:r>
            <a:r>
              <a:rPr lang="en-US" altLang="en-US" kern="0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kern="0" dirty="0" smtClean="0">
                <a:latin typeface="Calibri" panose="020F0502020204030204" pitchFamily="34" charset="0"/>
              </a:rPr>
              <a:t>	</a:t>
            </a:r>
            <a:r>
              <a:rPr lang="en-US" altLang="en-US" sz="2000" i="1" kern="0" dirty="0" smtClean="0">
                <a:latin typeface="Calibri" panose="020F0502020204030204" pitchFamily="34" charset="0"/>
              </a:rPr>
              <a:t>You own all the equity of Space Babies Diaper Co. The company has no debt. The company’s annual cash flow is $10,000, before interest and taxes. The corporate tax rate is 35%.  You have the option to exchange part of your equity position for 6% bonds with a face value of $50,000. 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262318"/>
              </p:ext>
            </p:extLst>
          </p:nvPr>
        </p:nvGraphicFramePr>
        <p:xfrm>
          <a:off x="445994" y="3517900"/>
          <a:ext cx="5356412" cy="237765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10356"/>
                <a:gridCol w="1523028"/>
                <a:gridCol w="1523028"/>
              </a:tblGrid>
              <a:tr h="396452">
                <a:tc>
                  <a:txBody>
                    <a:bodyPr/>
                    <a:lstStyle/>
                    <a:p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All Equity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½ Debt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EBIT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Interest payment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Pretax income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$10,000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$7,000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Taxes at 35%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3,500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2,450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Net cash flow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$6,500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$4,550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346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Capital Structure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2000" y="1418833"/>
                <a:ext cx="6340647" cy="36399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en-US" sz="3200" b="1" i="1" u="sng" kern="0" dirty="0" smtClean="0">
                        <a:latin typeface="Calibri" panose="020F0502020204030204" pitchFamily="34" charset="0"/>
                      </a:rPr>
                      <m:t>Example</m:t>
                    </m:r>
                  </m:oMath>
                </a14:m>
                <a:r>
                  <a:rPr lang="en-US" altLang="en-US" sz="3200" b="1" i="1" u="sng" kern="0" dirty="0" smtClean="0">
                    <a:latin typeface="Calibri" panose="020F0502020204030204" pitchFamily="34" charset="0"/>
                  </a:rPr>
                  <a:t> </a:t>
                </a:r>
              </a:p>
              <a:p>
                <a:pPr/>
                <a:r>
                  <a:rPr lang="en-US" altLang="en-US" sz="3200" kern="0" dirty="0" smtClean="0">
                    <a:latin typeface="Calibri" panose="020F0502020204030204" pitchFamily="34" charset="0"/>
                  </a:rPr>
                  <a:t>Space Babies</a:t>
                </a:r>
              </a:p>
              <a:p>
                <a:pPr/>
                <a:r>
                  <a:rPr lang="en-US" b="0" dirty="0" smtClean="0">
                    <a:latin typeface="Cambria Math"/>
                  </a:rPr>
                  <a:t/>
                </a:r>
                <a:br>
                  <a:rPr lang="en-US" b="0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Tax</m:t>
                      </m:r>
                      <m:r>
                        <a:rPr lang="en-US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Benefit</m:t>
                      </m:r>
                      <m:r>
                        <a:rPr lang="en-US" b="0" i="1" smtClean="0">
                          <a:latin typeface="Cambria Math"/>
                        </a:rPr>
                        <m:t>=50,000×.06×.35=$1,050</m:t>
                      </m:r>
                    </m:oMath>
                  </m:oMathPara>
                </a14:m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PV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of</m:t>
                      </m:r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$1,050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perpetuity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$1,050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.06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=$17,500</m:t>
                      </m:r>
                    </m:oMath>
                  </m:oMathPara>
                </a14:m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r>
                  <a:rPr lang="en-US" b="0" i="1" dirty="0" smtClean="0">
                    <a:latin typeface="Cambria Math"/>
                    <a:ea typeface="Cambria Math"/>
                  </a:rPr>
                  <a:t/>
                </a:r>
                <a:br>
                  <a:rPr lang="en-US" b="0" i="1" dirty="0" smtClean="0">
                    <a:latin typeface="Cambria Math"/>
                    <a:ea typeface="Cambria Math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418833"/>
                <a:ext cx="6340647" cy="3639971"/>
              </a:xfrm>
              <a:prstGeom prst="rect">
                <a:avLst/>
              </a:prstGeom>
              <a:blipFill rotWithShape="1">
                <a:blip r:embed="rId3"/>
                <a:stretch>
                  <a:fillRect l="-2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55502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Financial Distress</a:t>
            </a:r>
          </a:p>
        </p:txBody>
      </p:sp>
      <p:sp>
        <p:nvSpPr>
          <p:cNvPr id="2662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9812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b="1" u="sng" smtClean="0"/>
              <a:t>Costs of Financial Distress</a:t>
            </a:r>
            <a:r>
              <a:rPr lang="en-US" altLang="en-US" sz="2800" smtClean="0"/>
              <a:t> - Costs arising from bankruptcy or distorted business decisions before bankruptcy.</a:t>
            </a:r>
          </a:p>
          <a:p>
            <a:pPr>
              <a:buFont typeface="Wingdings" pitchFamily="2" charset="2"/>
              <a:buNone/>
            </a:pPr>
            <a:endParaRPr lang="en-US" altLang="en-US" sz="2800" smtClean="0"/>
          </a:p>
          <a:p>
            <a:pPr>
              <a:buFont typeface="Wingdings" pitchFamily="2" charset="2"/>
              <a:buNone/>
            </a:pPr>
            <a:endParaRPr lang="en-US" altLang="en-US" sz="2800" b="1" i="1" u="sng" smtClean="0"/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609600" y="3429000"/>
            <a:ext cx="80772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b="1" i="1" dirty="0">
                <a:solidFill>
                  <a:srgbClr val="010000"/>
                </a:solidFill>
                <a:latin typeface="Calibri" panose="020F0502020204030204" pitchFamily="34" charset="0"/>
              </a:rPr>
              <a:t>Market Value =	Value if all Equity Financed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b="1" i="1" dirty="0">
                <a:solidFill>
                  <a:srgbClr val="010000"/>
                </a:solidFill>
                <a:latin typeface="Calibri" panose="020F0502020204030204" pitchFamily="34" charset="0"/>
              </a:rPr>
              <a:t>    			+ PV Tax Shield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b="1" i="1" dirty="0">
                <a:solidFill>
                  <a:srgbClr val="010000"/>
                </a:solidFill>
                <a:latin typeface="Calibri" panose="020F0502020204030204" pitchFamily="34" charset="0"/>
              </a:rPr>
              <a:t>  			</a:t>
            </a:r>
            <a:r>
              <a:rPr lang="en-US" altLang="en-US" sz="2800" b="1" i="1" u="sng" dirty="0">
                <a:solidFill>
                  <a:srgbClr val="010000"/>
                </a:solidFill>
                <a:latin typeface="Calibri" panose="020F0502020204030204" pitchFamily="34" charset="0"/>
              </a:rPr>
              <a:t>- PV Costs of Financial Distress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7224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Century Gothic" panose="020B0502020202020204" pitchFamily="34" charset="0"/>
              </a:rPr>
              <a:t>Financial Distress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524000" y="1577975"/>
            <a:ext cx="0" cy="375602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524000" y="5334000"/>
            <a:ext cx="59658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539875" y="3581400"/>
            <a:ext cx="5762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56" name="Arc 8"/>
          <p:cNvSpPr>
            <a:spLocks/>
          </p:cNvSpPr>
          <p:nvPr/>
        </p:nvSpPr>
        <p:spPr bwMode="auto">
          <a:xfrm rot="-1740000">
            <a:off x="1812925" y="2070100"/>
            <a:ext cx="5521325" cy="2562225"/>
          </a:xfrm>
          <a:custGeom>
            <a:avLst/>
            <a:gdLst>
              <a:gd name="T0" fmla="*/ 0 w 21308"/>
              <a:gd name="T1" fmla="*/ 0 h 21600"/>
              <a:gd name="T2" fmla="*/ 2147483647 w 21308"/>
              <a:gd name="T3" fmla="*/ 2147483647 h 21600"/>
              <a:gd name="T4" fmla="*/ 2147483647 w 21308"/>
              <a:gd name="T5" fmla="*/ 2147483647 h 21600"/>
              <a:gd name="T6" fmla="*/ 0 60000 65536"/>
              <a:gd name="T7" fmla="*/ 0 60000 65536"/>
              <a:gd name="T8" fmla="*/ 0 60000 65536"/>
              <a:gd name="T9" fmla="*/ 0 w 21308"/>
              <a:gd name="T10" fmla="*/ 0 h 21600"/>
              <a:gd name="T11" fmla="*/ 21308 w 213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08" h="21600" fill="none" extrusionOk="0">
                <a:moveTo>
                  <a:pt x="0" y="0"/>
                </a:moveTo>
                <a:cubicBezTo>
                  <a:pt x="2" y="0"/>
                  <a:pt x="4" y="-1"/>
                  <a:pt x="6" y="0"/>
                </a:cubicBezTo>
                <a:cubicBezTo>
                  <a:pt x="10556" y="0"/>
                  <a:pt x="19562" y="7621"/>
                  <a:pt x="21308" y="18025"/>
                </a:cubicBezTo>
              </a:path>
              <a:path w="21308" h="21600" stroke="0" extrusionOk="0">
                <a:moveTo>
                  <a:pt x="0" y="0"/>
                </a:moveTo>
                <a:cubicBezTo>
                  <a:pt x="2" y="0"/>
                  <a:pt x="4" y="-1"/>
                  <a:pt x="6" y="0"/>
                </a:cubicBezTo>
                <a:cubicBezTo>
                  <a:pt x="10556" y="0"/>
                  <a:pt x="19562" y="7621"/>
                  <a:pt x="21308" y="18025"/>
                </a:cubicBezTo>
                <a:lnTo>
                  <a:pt x="6" y="21600"/>
                </a:lnTo>
                <a:close/>
              </a:path>
            </a:pathLst>
          </a:custGeom>
          <a:noFill/>
          <a:ln w="25400" cap="rnd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Arc 9"/>
          <p:cNvSpPr>
            <a:spLocks/>
          </p:cNvSpPr>
          <p:nvPr/>
        </p:nvSpPr>
        <p:spPr bwMode="auto">
          <a:xfrm rot="-1740000">
            <a:off x="1531938" y="2046288"/>
            <a:ext cx="5991225" cy="1570037"/>
          </a:xfrm>
          <a:custGeom>
            <a:avLst/>
            <a:gdLst>
              <a:gd name="T0" fmla="*/ 2147483647 w 21301"/>
              <a:gd name="T1" fmla="*/ 0 h 21600"/>
              <a:gd name="T2" fmla="*/ 2147483647 w 21301"/>
              <a:gd name="T3" fmla="*/ 2147483647 h 21600"/>
              <a:gd name="T4" fmla="*/ 0 w 21301"/>
              <a:gd name="T5" fmla="*/ 2147483647 h 21600"/>
              <a:gd name="T6" fmla="*/ 0 60000 65536"/>
              <a:gd name="T7" fmla="*/ 0 60000 65536"/>
              <a:gd name="T8" fmla="*/ 0 60000 65536"/>
              <a:gd name="T9" fmla="*/ 0 w 21301"/>
              <a:gd name="T10" fmla="*/ 0 h 21600"/>
              <a:gd name="T11" fmla="*/ 21301 w 2130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01" h="21600" fill="none" extrusionOk="0">
                <a:moveTo>
                  <a:pt x="44" y="0"/>
                </a:moveTo>
                <a:cubicBezTo>
                  <a:pt x="10575" y="21"/>
                  <a:pt x="19554" y="7633"/>
                  <a:pt x="21300" y="18018"/>
                </a:cubicBezTo>
              </a:path>
              <a:path w="21301" h="21600" stroke="0" extrusionOk="0">
                <a:moveTo>
                  <a:pt x="44" y="0"/>
                </a:moveTo>
                <a:cubicBezTo>
                  <a:pt x="10575" y="21"/>
                  <a:pt x="19554" y="7633"/>
                  <a:pt x="21300" y="18018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4033838" y="5862638"/>
            <a:ext cx="9239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Calibri" panose="020F0502020204030204" pitchFamily="34" charset="0"/>
              </a:rPr>
              <a:t>Debt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 rot="-5400000">
            <a:off x="-832644" y="3203419"/>
            <a:ext cx="3494089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Market Value of The Firm</a:t>
            </a:r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3581400" y="3576638"/>
            <a:ext cx="0" cy="1762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1905000" y="3886200"/>
            <a:ext cx="168116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Value of all equity financed firm</a:t>
            </a: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5029200" y="2052638"/>
            <a:ext cx="0" cy="1533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662238" y="2738438"/>
            <a:ext cx="2371725" cy="48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PV of interest</a:t>
            </a: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tax shields</a:t>
            </a: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400800" y="1685925"/>
            <a:ext cx="0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6396038" y="1900238"/>
            <a:ext cx="2371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PV costs of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financial distress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319838" y="3304632"/>
            <a:ext cx="2371725" cy="20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Value of levered firm</a:t>
            </a:r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 flipH="1" flipV="1">
            <a:off x="7081838" y="2581275"/>
            <a:ext cx="314325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5791200" y="2295525"/>
            <a:ext cx="0" cy="30321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110038" y="5484813"/>
            <a:ext cx="23717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Optimal amount </a:t>
            </a: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 dirty="0">
                <a:latin typeface="Calibri" panose="020F0502020204030204" pitchFamily="34" charset="0"/>
              </a:rPr>
              <a:t>of debt</a:t>
            </a: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H="1">
            <a:off x="1520825" y="2286000"/>
            <a:ext cx="42767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357438" y="1443038"/>
            <a:ext cx="2828925" cy="20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en-US" sz="1800">
                <a:latin typeface="Calibri" panose="020F0502020204030204" pitchFamily="34" charset="0"/>
              </a:rPr>
              <a:t>Maximum value of firm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5114925" y="1609725"/>
            <a:ext cx="669925" cy="66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099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Century Gothic" panose="020B0502020202020204" pitchFamily="34" charset="0"/>
              </a:rPr>
              <a:t>Financing Games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90600" y="1524000"/>
            <a:ext cx="739140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Calibri" panose="020F0502020204030204" pitchFamily="34" charset="0"/>
              </a:rPr>
              <a:t>The First Game: Bet the Bank’s Money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latin typeface="Calibri" panose="020F0502020204030204" pitchFamily="34" charset="0"/>
              </a:rPr>
              <a:t>The </a:t>
            </a:r>
            <a:r>
              <a:rPr lang="en-US" altLang="en-US" sz="3200" dirty="0">
                <a:latin typeface="Calibri" panose="020F0502020204030204" pitchFamily="34" charset="0"/>
              </a:rPr>
              <a:t>Second Game: Don’t Bet Your Own </a:t>
            </a:r>
            <a:r>
              <a:rPr lang="en-US" altLang="en-US" sz="3200" dirty="0" smtClean="0">
                <a:latin typeface="Calibri" panose="020F0502020204030204" pitchFamily="34" charset="0"/>
              </a:rPr>
              <a:t>Money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 smtClean="0">
                <a:latin typeface="Calibri" panose="020F0502020204030204" pitchFamily="34" charset="0"/>
              </a:rPr>
              <a:t>These </a:t>
            </a:r>
            <a:r>
              <a:rPr lang="en-US" altLang="en-US" sz="3200" dirty="0">
                <a:latin typeface="Calibri" panose="020F0502020204030204" pitchFamily="34" charset="0"/>
              </a:rPr>
              <a:t>games demonstrate an inherent conflict between shareholders and </a:t>
            </a:r>
            <a:r>
              <a:rPr lang="en-US" altLang="en-US" sz="3200" dirty="0" smtClean="0">
                <a:latin typeface="Calibri" panose="020F0502020204030204" pitchFamily="34" charset="0"/>
              </a:rPr>
              <a:t>bondholders</a:t>
            </a:r>
            <a:endParaRPr lang="en-US" altLang="en-US" sz="32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53994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600">
                <a:latin typeface="Century Gothic" panose="020B0502020202020204" pitchFamily="34" charset="0"/>
              </a:rPr>
              <a:t>Financing Games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90600" y="1371600"/>
            <a:ext cx="7239000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latin typeface="Calibri" panose="020F0502020204030204" pitchFamily="34" charset="0"/>
              </a:rPr>
              <a:t>R</a:t>
            </a:r>
            <a:r>
              <a:rPr lang="en-US" sz="2800" b="1" dirty="0" smtClean="0">
                <a:latin typeface="Calibri" panose="020F0502020204030204" pitchFamily="34" charset="0"/>
              </a:rPr>
              <a:t>isk shifting - </a:t>
            </a:r>
            <a:r>
              <a:rPr lang="en-US" sz="2800" dirty="0" smtClean="0">
                <a:latin typeface="Calibri" panose="020F0502020204030204" pitchFamily="34" charset="0"/>
              </a:rPr>
              <a:t>Firms </a:t>
            </a:r>
            <a:r>
              <a:rPr lang="en-US" sz="2800" dirty="0">
                <a:latin typeface="Calibri" panose="020F0502020204030204" pitchFamily="34" charset="0"/>
              </a:rPr>
              <a:t>threatened </a:t>
            </a:r>
            <a:r>
              <a:rPr lang="en-US" sz="2800" dirty="0" smtClean="0">
                <a:latin typeface="Calibri" panose="020F0502020204030204" pitchFamily="34" charset="0"/>
              </a:rPr>
              <a:t>with default </a:t>
            </a:r>
            <a:r>
              <a:rPr lang="en-US" sz="2800" dirty="0">
                <a:latin typeface="Calibri" panose="020F0502020204030204" pitchFamily="34" charset="0"/>
              </a:rPr>
              <a:t>are </a:t>
            </a:r>
            <a:r>
              <a:rPr lang="en-US" sz="2800" dirty="0" smtClean="0">
                <a:latin typeface="Calibri" panose="020F0502020204030204" pitchFamily="34" charset="0"/>
              </a:rPr>
              <a:t>tempted to </a:t>
            </a:r>
            <a:r>
              <a:rPr lang="en-US" sz="2800" dirty="0">
                <a:latin typeface="Calibri" panose="020F0502020204030204" pitchFamily="34" charset="0"/>
              </a:rPr>
              <a:t>shift to </a:t>
            </a:r>
            <a:r>
              <a:rPr lang="en-US" sz="2800" dirty="0" smtClean="0">
                <a:latin typeface="Calibri" panose="020F0502020204030204" pitchFamily="34" charset="0"/>
              </a:rPr>
              <a:t>riskier </a:t>
            </a:r>
            <a:r>
              <a:rPr lang="en-US" sz="2800" dirty="0" smtClean="0">
                <a:latin typeface="Calibri" panose="020F0502020204030204" pitchFamily="34" charset="0"/>
              </a:rPr>
              <a:t>investments</a:t>
            </a:r>
            <a:endParaRPr lang="en-US" sz="2800" b="1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alibri" panose="020F0502020204030204" pitchFamily="34" charset="0"/>
              </a:rPr>
              <a:t>Debt overhang - </a:t>
            </a:r>
            <a:r>
              <a:rPr lang="en-US" sz="2800" dirty="0" smtClean="0">
                <a:latin typeface="Calibri" panose="020F0502020204030204" pitchFamily="34" charset="0"/>
              </a:rPr>
              <a:t>Firms </a:t>
            </a:r>
            <a:r>
              <a:rPr lang="en-US" sz="2800" dirty="0">
                <a:latin typeface="Calibri" panose="020F0502020204030204" pitchFamily="34" charset="0"/>
              </a:rPr>
              <a:t>threatened </a:t>
            </a:r>
            <a:r>
              <a:rPr lang="en-US" sz="2800" dirty="0" smtClean="0">
                <a:latin typeface="Calibri" panose="020F0502020204030204" pitchFamily="34" charset="0"/>
              </a:rPr>
              <a:t>with default </a:t>
            </a:r>
            <a:r>
              <a:rPr lang="en-US" sz="2800" dirty="0">
                <a:latin typeface="Calibri" panose="020F0502020204030204" pitchFamily="34" charset="0"/>
              </a:rPr>
              <a:t>may pass </a:t>
            </a:r>
            <a:r>
              <a:rPr lang="en-US" sz="2800" dirty="0" smtClean="0">
                <a:latin typeface="Calibri" panose="020F0502020204030204" pitchFamily="34" charset="0"/>
              </a:rPr>
              <a:t>up positive-NPV projects because </a:t>
            </a:r>
            <a:r>
              <a:rPr lang="en-US" sz="2800" dirty="0" smtClean="0">
                <a:latin typeface="Calibri" panose="020F0502020204030204" pitchFamily="34" charset="0"/>
              </a:rPr>
              <a:t>bondholders capture </a:t>
            </a:r>
            <a:r>
              <a:rPr lang="en-US" sz="2800" dirty="0">
                <a:latin typeface="Calibri" panose="020F0502020204030204" pitchFamily="34" charset="0"/>
              </a:rPr>
              <a:t>part of </a:t>
            </a:r>
            <a:r>
              <a:rPr lang="en-US" sz="2800" dirty="0" smtClean="0">
                <a:latin typeface="Calibri" panose="020F0502020204030204" pitchFamily="34" charset="0"/>
              </a:rPr>
              <a:t>the value </a:t>
            </a:r>
            <a:r>
              <a:rPr lang="en-US" sz="2800" dirty="0" smtClean="0">
                <a:latin typeface="Calibri" panose="020F0502020204030204" pitchFamily="34" charset="0"/>
              </a:rPr>
              <a:t>added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latin typeface="Calibri" panose="020F0502020204030204" pitchFamily="34" charset="0"/>
              </a:rPr>
              <a:t>L</a:t>
            </a:r>
            <a:r>
              <a:rPr lang="en-US" sz="2800" b="1" dirty="0" smtClean="0">
                <a:latin typeface="Calibri" panose="020F0502020204030204" pitchFamily="34" charset="0"/>
              </a:rPr>
              <a:t>oan covenant -  </a:t>
            </a:r>
            <a:r>
              <a:rPr lang="en-US" sz="2800" dirty="0" smtClean="0">
                <a:latin typeface="Calibri" panose="020F0502020204030204" pitchFamily="34" charset="0"/>
              </a:rPr>
              <a:t>Agreement between firm </a:t>
            </a:r>
            <a:r>
              <a:rPr lang="en-US" sz="2800" dirty="0">
                <a:latin typeface="Calibri" panose="020F0502020204030204" pitchFamily="34" charset="0"/>
              </a:rPr>
              <a:t>and lender </a:t>
            </a:r>
            <a:r>
              <a:rPr lang="en-US" sz="2800" dirty="0" smtClean="0">
                <a:latin typeface="Calibri" panose="020F0502020204030204" pitchFamily="34" charset="0"/>
              </a:rPr>
              <a:t>requiring the </a:t>
            </a:r>
            <a:r>
              <a:rPr lang="en-US" sz="2800" dirty="0">
                <a:latin typeface="Calibri" panose="020F0502020204030204" pitchFamily="34" charset="0"/>
              </a:rPr>
              <a:t>firm to fulfill </a:t>
            </a:r>
            <a:r>
              <a:rPr lang="en-US" sz="2800" dirty="0" smtClean="0">
                <a:latin typeface="Calibri" panose="020F0502020204030204" pitchFamily="34" charset="0"/>
              </a:rPr>
              <a:t>certain conditions </a:t>
            </a:r>
            <a:r>
              <a:rPr lang="en-US" sz="2800" dirty="0">
                <a:latin typeface="Calibri" panose="020F0502020204030204" pitchFamily="34" charset="0"/>
              </a:rPr>
              <a:t>to </a:t>
            </a:r>
            <a:r>
              <a:rPr lang="en-US" sz="2800" dirty="0" smtClean="0">
                <a:latin typeface="Calibri" panose="020F0502020204030204" pitchFamily="34" charset="0"/>
              </a:rPr>
              <a:t>safeguard the </a:t>
            </a:r>
            <a:r>
              <a:rPr lang="en-US" sz="2800" dirty="0" smtClean="0">
                <a:latin typeface="Calibri" panose="020F0502020204030204" pitchFamily="34" charset="0"/>
              </a:rPr>
              <a:t>loan</a:t>
            </a:r>
            <a:endParaRPr lang="en-US" alt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046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Value and Capital Structure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33400" y="1676400"/>
            <a:ext cx="8153400" cy="3429000"/>
            <a:chOff x="685800" y="1676400"/>
            <a:chExt cx="8153400" cy="3429000"/>
          </a:xfrm>
        </p:grpSpPr>
        <p:sp>
          <p:nvSpPr>
            <p:cNvPr id="110594" name="Rectangle 2"/>
            <p:cNvSpPr>
              <a:spLocks noChangeArrowheads="1"/>
            </p:cNvSpPr>
            <p:nvPr/>
          </p:nvSpPr>
          <p:spPr bwMode="auto">
            <a:xfrm>
              <a:off x="685800" y="1676400"/>
              <a:ext cx="8153400" cy="3429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1752600" y="1828800"/>
              <a:ext cx="1219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Assets</a:t>
              </a:r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4114800" y="1828800"/>
              <a:ext cx="4724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Liabilities and </a:t>
              </a:r>
              <a:r>
                <a:rPr lang="en-US" altLang="en-US" dirty="0" smtClean="0">
                  <a:latin typeface="Calibri" panose="020F0502020204030204" pitchFamily="34" charset="0"/>
                </a:rPr>
                <a:t>Stockholders’ </a:t>
              </a:r>
              <a:r>
                <a:rPr lang="en-US" altLang="en-US" dirty="0">
                  <a:latin typeface="Calibri" panose="020F0502020204030204" pitchFamily="34" charset="0"/>
                </a:rPr>
                <a:t>Equity</a:t>
              </a:r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2895600" cy="100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dirty="0">
                  <a:latin typeface="Calibri" panose="020F0502020204030204" pitchFamily="34" charset="0"/>
                </a:rPr>
                <a:t>Value of cash flows from firm’s real assets and operations</a:t>
              </a:r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4876800" y="2667000"/>
              <a:ext cx="3886200" cy="85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Calibri" panose="020F0502020204030204" pitchFamily="34" charset="0"/>
                </a:rPr>
                <a:t>Market value of debt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Calibri" panose="020F0502020204030204" pitchFamily="34" charset="0"/>
                </a:rPr>
                <a:t>Market value of equity</a:t>
              </a: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914400" y="4038600"/>
              <a:ext cx="2133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latin typeface="Calibri" panose="020F0502020204030204" pitchFamily="34" charset="0"/>
                </a:rPr>
                <a:t>Value of Firm			</a:t>
              </a:r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4876800" y="4038600"/>
              <a:ext cx="2362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Value of Firm</a:t>
              </a:r>
            </a:p>
          </p:txBody>
        </p:sp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797625" y="2362200"/>
              <a:ext cx="7924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914400" y="3886200"/>
              <a:ext cx="3124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  <p:sp>
          <p:nvSpPr>
            <p:cNvPr id="15374" name="Line 14"/>
            <p:cNvSpPr>
              <a:spLocks noChangeShapeType="1"/>
            </p:cNvSpPr>
            <p:nvPr/>
          </p:nvSpPr>
          <p:spPr bwMode="auto">
            <a:xfrm>
              <a:off x="4876800" y="3886200"/>
              <a:ext cx="3108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83675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Financial Choices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z="2800" b="1" u="sng" dirty="0" smtClean="0"/>
              <a:t>Trade-off Theory</a:t>
            </a:r>
            <a:r>
              <a:rPr lang="en-US" altLang="en-US" sz="2800" dirty="0" smtClean="0"/>
              <a:t> - </a:t>
            </a:r>
            <a:r>
              <a:rPr lang="en-US" altLang="en-US" sz="2800" dirty="0"/>
              <a:t>Debt levels are </a:t>
            </a:r>
            <a:r>
              <a:rPr lang="en-US" altLang="en-US" sz="2800" dirty="0" smtClean="0"/>
              <a:t>chosen to </a:t>
            </a:r>
            <a:r>
              <a:rPr lang="en-US" altLang="en-US" sz="2800" dirty="0"/>
              <a:t>balance interest </a:t>
            </a:r>
            <a:r>
              <a:rPr lang="en-US" altLang="en-US" sz="2800" dirty="0" smtClean="0"/>
              <a:t>tax shields </a:t>
            </a:r>
            <a:r>
              <a:rPr lang="en-US" altLang="en-US" sz="2800" dirty="0"/>
              <a:t>against the </a:t>
            </a:r>
            <a:r>
              <a:rPr lang="en-US" altLang="en-US" sz="2800" dirty="0" smtClean="0"/>
              <a:t>costs of </a:t>
            </a:r>
            <a:r>
              <a:rPr lang="en-US" altLang="en-US" sz="2800" dirty="0"/>
              <a:t>financial </a:t>
            </a:r>
            <a:r>
              <a:rPr lang="en-US" altLang="en-US" sz="2800" dirty="0" smtClean="0"/>
              <a:t>distress</a:t>
            </a:r>
            <a:endParaRPr lang="en-US" altLang="en-US" sz="2800" b="1" u="sng" dirty="0" smtClean="0"/>
          </a:p>
          <a:p>
            <a:r>
              <a:rPr lang="en-US" altLang="en-US" sz="2800" b="1" u="sng" dirty="0" smtClean="0"/>
              <a:t>Pecking Order Theory</a:t>
            </a:r>
            <a:r>
              <a:rPr lang="en-US" altLang="en-US" sz="2800" dirty="0" smtClean="0"/>
              <a:t> - Theory stating that firms prefer to issue debt rather than equity if internal finance is </a:t>
            </a:r>
            <a:r>
              <a:rPr lang="en-US" altLang="en-US" sz="2800" dirty="0" smtClean="0"/>
              <a:t>insufficient</a:t>
            </a:r>
            <a:endParaRPr lang="en-US" altLang="en-US" sz="2800" dirty="0" smtClean="0"/>
          </a:p>
          <a:p>
            <a:r>
              <a:rPr lang="en-US" sz="2800" b="1" u="sng" dirty="0" smtClean="0"/>
              <a:t>Costs </a:t>
            </a:r>
            <a:r>
              <a:rPr lang="en-US" sz="2800" b="1" u="sng" dirty="0"/>
              <a:t>of financial </a:t>
            </a:r>
            <a:r>
              <a:rPr lang="en-US" sz="2800" b="1" u="sng" dirty="0" smtClean="0"/>
              <a:t>distress </a:t>
            </a:r>
            <a:r>
              <a:rPr lang="en-US" sz="2800" dirty="0" smtClean="0"/>
              <a:t>- Costs </a:t>
            </a:r>
            <a:r>
              <a:rPr lang="en-US" sz="2800" dirty="0"/>
              <a:t>arising </a:t>
            </a:r>
            <a:r>
              <a:rPr lang="en-US" sz="2800" dirty="0" smtClean="0"/>
              <a:t>from bankruptcy </a:t>
            </a:r>
            <a:r>
              <a:rPr lang="en-US" sz="2800" dirty="0"/>
              <a:t>or </a:t>
            </a:r>
            <a:r>
              <a:rPr lang="en-US" sz="2800" dirty="0" smtClean="0"/>
              <a:t>distorted business decisions before </a:t>
            </a:r>
            <a:r>
              <a:rPr lang="en-US" sz="2800" dirty="0" smtClean="0"/>
              <a:t>bankruptcy</a:t>
            </a:r>
            <a:endParaRPr lang="en-US" altLang="en-US" sz="2800" b="1" u="sng" dirty="0" smtClean="0"/>
          </a:p>
          <a:p>
            <a:r>
              <a:rPr lang="en-US" altLang="en-US" sz="2800" b="1" u="sng" dirty="0" smtClean="0"/>
              <a:t>Financial Slack - </a:t>
            </a:r>
            <a:r>
              <a:rPr lang="en-US" sz="2800" dirty="0"/>
              <a:t>Ready access to </a:t>
            </a:r>
            <a:r>
              <a:rPr lang="en-US" sz="2800" dirty="0" smtClean="0"/>
              <a:t>cash or </a:t>
            </a:r>
            <a:r>
              <a:rPr lang="en-US" sz="2800" dirty="0"/>
              <a:t>debt </a:t>
            </a:r>
            <a:r>
              <a:rPr lang="en-US" sz="2800" dirty="0" smtClean="0"/>
              <a:t>financing</a:t>
            </a:r>
            <a:endParaRPr lang="en-US" altLang="en-US" sz="28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67425147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Average Book Debt Ratios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1476375"/>
            <a:ext cx="6410325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10443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Value and Capital Structure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Capital structure </a:t>
            </a:r>
            <a:r>
              <a:rPr lang="en-US" dirty="0" smtClean="0"/>
              <a:t>- The </a:t>
            </a:r>
            <a:r>
              <a:rPr lang="en-US" dirty="0"/>
              <a:t>mix of </a:t>
            </a:r>
            <a:r>
              <a:rPr lang="en-US" dirty="0" smtClean="0"/>
              <a:t>long-term debt </a:t>
            </a:r>
            <a:r>
              <a:rPr lang="en-US" dirty="0"/>
              <a:t>and </a:t>
            </a:r>
            <a:r>
              <a:rPr lang="en-US" dirty="0" smtClean="0"/>
              <a:t>equity </a:t>
            </a:r>
            <a:r>
              <a:rPr lang="en-US" dirty="0" smtClean="0"/>
              <a:t>financing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Restructuring</a:t>
            </a:r>
            <a:r>
              <a:rPr lang="en-US" dirty="0" smtClean="0"/>
              <a:t> - Process </a:t>
            </a:r>
            <a:r>
              <a:rPr lang="en-US" dirty="0"/>
              <a:t>of changing </a:t>
            </a:r>
            <a:r>
              <a:rPr lang="en-US" dirty="0" smtClean="0"/>
              <a:t>the firm’s </a:t>
            </a:r>
            <a:r>
              <a:rPr lang="en-US" dirty="0"/>
              <a:t>capital </a:t>
            </a:r>
            <a:r>
              <a:rPr lang="en-US" dirty="0" smtClean="0"/>
              <a:t>structure without </a:t>
            </a:r>
            <a:r>
              <a:rPr lang="en-US" dirty="0"/>
              <a:t>changing </a:t>
            </a:r>
            <a:r>
              <a:rPr lang="en-US" dirty="0" smtClean="0"/>
              <a:t>its real </a:t>
            </a:r>
            <a:r>
              <a:rPr lang="en-US" dirty="0" smtClean="0"/>
              <a:t>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1004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38200"/>
          </a:xfrm>
          <a:noFill/>
        </p:spPr>
        <p:txBody>
          <a:bodyPr/>
          <a:lstStyle/>
          <a:p>
            <a:r>
              <a:rPr lang="en-US" altLang="en-US" dirty="0" smtClean="0"/>
              <a:t>M&amp;M </a:t>
            </a:r>
            <a:r>
              <a:rPr lang="en-US" altLang="en-US" sz="3600" dirty="0" smtClean="0"/>
              <a:t>(Debt Policy Doesn’t Matter)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Modigliani &amp; Miller</a:t>
            </a:r>
          </a:p>
          <a:p>
            <a:pPr lvl="1"/>
            <a:r>
              <a:rPr lang="en-US" altLang="en-US" dirty="0" smtClean="0"/>
              <a:t>When there are no taxes and capital markets function well, the market value of a company does not depend on its capital </a:t>
            </a:r>
            <a:r>
              <a:rPr lang="en-US" altLang="en-US" dirty="0" smtClean="0"/>
              <a:t>structure</a:t>
            </a:r>
          </a:p>
          <a:p>
            <a:pPr lvl="1"/>
            <a:r>
              <a:rPr lang="en-US" altLang="en-US" dirty="0" smtClean="0"/>
              <a:t>In </a:t>
            </a:r>
            <a:r>
              <a:rPr lang="en-US" altLang="en-US" dirty="0" smtClean="0"/>
              <a:t>other words, financial managers cannot increase value by changing the mix securities used to finance the </a:t>
            </a:r>
            <a:r>
              <a:rPr lang="en-US" altLang="en-US" dirty="0" smtClean="0"/>
              <a:t>company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1026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b="1" u="sng" dirty="0" smtClean="0"/>
              <a:t>Assumptions</a:t>
            </a:r>
            <a:endParaRPr lang="en-US" altLang="en-US" sz="2800" b="1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800" dirty="0" smtClean="0"/>
              <a:t>By issuing 1 security rather than 2, company diminishes investor choice.  This does not reduce value if: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  Investors do not need </a:t>
            </a:r>
            <a:r>
              <a:rPr lang="en-US" altLang="en-US" dirty="0" smtClean="0"/>
              <a:t>choice </a:t>
            </a:r>
            <a:r>
              <a:rPr lang="en-US" altLang="en-US" dirty="0" smtClean="0"/>
              <a:t>OR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  There are sufficient alternative securities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Capital structure does not affect cash flows e.g...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taxes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bankruptcy costs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No effect on management incentives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38200"/>
          </a:xfrm>
          <a:noFill/>
        </p:spPr>
        <p:txBody>
          <a:bodyPr/>
          <a:lstStyle/>
          <a:p>
            <a:r>
              <a:rPr lang="en-US" altLang="en-US" dirty="0" smtClean="0"/>
              <a:t>M&amp;M </a:t>
            </a:r>
            <a:r>
              <a:rPr lang="en-US" altLang="en-US" sz="3600" dirty="0" smtClean="0"/>
              <a:t>(Debt Policy Doesn’t Matter)</a:t>
            </a:r>
          </a:p>
        </p:txBody>
      </p:sp>
    </p:spTree>
    <p:extLst>
      <p:ext uri="{BB962C8B-B14F-4D97-AF65-F5344CB8AC3E}">
        <p14:creationId xmlns:p14="http://schemas.microsoft.com/office/powerpoint/2010/main" val="401895853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609600" y="121920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</a:t>
            </a:r>
            <a:r>
              <a:rPr lang="en-US" altLang="en-US" sz="2800" dirty="0">
                <a:latin typeface="Calibri" panose="020F0502020204030204" pitchFamily="34" charset="0"/>
              </a:rPr>
              <a:t> </a:t>
            </a:r>
            <a:endParaRPr lang="en-US" altLang="en-US" sz="2800" dirty="0" smtClean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 i="1" dirty="0" smtClean="0">
                <a:latin typeface="Calibri" panose="020F0502020204030204" pitchFamily="34" charset="0"/>
              </a:rPr>
              <a:t>River </a:t>
            </a:r>
            <a:r>
              <a:rPr lang="en-US" altLang="en-US" sz="2800" i="1" dirty="0">
                <a:latin typeface="Calibri" panose="020F0502020204030204" pitchFamily="34" charset="0"/>
              </a:rPr>
              <a:t>Cruises - All Equity Financed</a:t>
            </a: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152400" y="76200"/>
            <a:ext cx="883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>
              <a:defRPr sz="3600"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>
              <a:defRPr sz="4400">
                <a:solidFill>
                  <a:srgbClr val="EDFFFF"/>
                </a:solidFill>
              </a:defRPr>
            </a:lvl2pPr>
            <a:lvl3pPr algn="ctr">
              <a:defRPr sz="4400">
                <a:solidFill>
                  <a:srgbClr val="EDFFFF"/>
                </a:solidFill>
              </a:defRPr>
            </a:lvl3pPr>
            <a:lvl4pPr algn="ctr">
              <a:defRPr sz="4400">
                <a:solidFill>
                  <a:srgbClr val="EDFFFF"/>
                </a:solidFill>
              </a:defRPr>
            </a:lvl4pPr>
            <a:lvl5pPr algn="ctr">
              <a:defRPr sz="4400">
                <a:solidFill>
                  <a:srgbClr val="EDFFFF"/>
                </a:solidFill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9pPr>
          </a:lstStyle>
          <a:p>
            <a:r>
              <a:rPr lang="en-US" altLang="en-US"/>
              <a:t>M&amp;M (Debt Policy Doesn’t Matter)</a:t>
            </a:r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699905"/>
              </p:ext>
            </p:extLst>
          </p:nvPr>
        </p:nvGraphicFramePr>
        <p:xfrm>
          <a:off x="1600200" y="2514600"/>
          <a:ext cx="6096000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Number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Market value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 million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26295"/>
              </p:ext>
            </p:extLst>
          </p:nvPr>
        </p:nvGraphicFramePr>
        <p:xfrm>
          <a:off x="1600200" y="4038600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812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State of the Economy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Slump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Expected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Boom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Operating income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$75,000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$125,000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$175,000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Earnings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$.75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$1.25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$1.75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Return on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7.5%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12.5%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17.5%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0917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81000" y="1219200"/>
            <a:ext cx="7391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 b="1" i="1" u="sng" dirty="0">
                <a:latin typeface="Calibri" panose="020F0502020204030204" pitchFamily="34" charset="0"/>
              </a:rPr>
              <a:t>Example </a:t>
            </a:r>
            <a:r>
              <a:rPr lang="en-US" altLang="en-US" sz="2800" b="1" i="1" u="sng" dirty="0" smtClean="0">
                <a:latin typeface="Calibri" panose="020F0502020204030204" pitchFamily="34" charset="0"/>
              </a:rPr>
              <a:t>– continued</a:t>
            </a:r>
            <a:endParaRPr lang="en-US" altLang="en-US" sz="2800" b="1" i="1" u="sng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 i="1" dirty="0">
                <a:latin typeface="Calibri" panose="020F0502020204030204" pitchFamily="34" charset="0"/>
              </a:rPr>
              <a:t>50% debt</a:t>
            </a: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>
          <a:xfrm>
            <a:off x="381000" y="762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3600">
                <a:solidFill>
                  <a:srgbClr val="FFFFFF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ctr">
              <a:defRPr sz="4400">
                <a:solidFill>
                  <a:srgbClr val="EDFFFF"/>
                </a:solidFill>
              </a:defRPr>
            </a:lvl2pPr>
            <a:lvl3pPr algn="ctr">
              <a:defRPr sz="4400">
                <a:solidFill>
                  <a:srgbClr val="EDFFFF"/>
                </a:solidFill>
              </a:defRPr>
            </a:lvl3pPr>
            <a:lvl4pPr algn="ctr">
              <a:defRPr sz="4400">
                <a:solidFill>
                  <a:srgbClr val="EDFFFF"/>
                </a:solidFill>
              </a:defRPr>
            </a:lvl4pPr>
            <a:lvl5pPr algn="ctr">
              <a:defRPr sz="4400">
                <a:solidFill>
                  <a:srgbClr val="EDFFFF"/>
                </a:solidFill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FFCCFF"/>
                </a:solidFill>
              </a:defRPr>
            </a:lvl9pPr>
          </a:lstStyle>
          <a:p>
            <a:r>
              <a:rPr lang="en-US" altLang="en-US"/>
              <a:t>M&amp;M (Debt Policy Doesn’t Matter)</a:t>
            </a:r>
            <a:endParaRPr lang="en-US" alt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888687"/>
              </p:ext>
            </p:extLst>
          </p:nvPr>
        </p:nvGraphicFramePr>
        <p:xfrm>
          <a:off x="2209800" y="2098502"/>
          <a:ext cx="6096000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Data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Number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Price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$10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Market value of shares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$500,000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Market value of debt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61972"/>
              </p:ext>
            </p:extLst>
          </p:nvPr>
        </p:nvGraphicFramePr>
        <p:xfrm>
          <a:off x="2209800" y="3957320"/>
          <a:ext cx="6096000" cy="25958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812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Outcome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State of the Economy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Slump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Expected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Boom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Operating income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$75,000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$125,000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$175,000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Interest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$50,000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Equity earnings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$75,000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$125,000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Earnings per share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$1.50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$2.50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Return on shares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15%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Calibri" panose="020F0502020204030204" pitchFamily="34" charset="0"/>
                        </a:rPr>
                        <a:t>25%</a:t>
                      </a:r>
                      <a:endParaRPr lang="en-US" i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22412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M4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MM4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651</TotalTime>
  <Pages>8923980</Pages>
  <Words>1140</Words>
  <Application>Microsoft Office PowerPoint</Application>
  <PresentationFormat>On-screen Show (4:3)</PresentationFormat>
  <Paragraphs>337</Paragraphs>
  <Slides>30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BMM4e</vt:lpstr>
      <vt:lpstr>PowerPoint Presentation</vt:lpstr>
      <vt:lpstr>Topics Covered</vt:lpstr>
      <vt:lpstr>Value and Capital Structure</vt:lpstr>
      <vt:lpstr>Average Book Debt Ratios</vt:lpstr>
      <vt:lpstr>Value and Capital Structure</vt:lpstr>
      <vt:lpstr>M&amp;M (Debt Policy Doesn’t Matter)</vt:lpstr>
      <vt:lpstr>M&amp;M (Debt Policy Doesn’t Matter)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River Cruise’s “Value Pie”</vt:lpstr>
      <vt:lpstr>C.S. &amp; Corporate Taxes</vt:lpstr>
      <vt:lpstr>Cost of Capital</vt:lpstr>
      <vt:lpstr>Weighted Average Cost of Capital</vt:lpstr>
      <vt:lpstr>MM’s Proposition II (w/fixed interest rate)</vt:lpstr>
      <vt:lpstr>MM’s Proposition II (w/risky debt)</vt:lpstr>
      <vt:lpstr>C.S. &amp; Corporate Taxes</vt:lpstr>
      <vt:lpstr>C.S. &amp; Corporate Taxes</vt:lpstr>
      <vt:lpstr>Capital Structure</vt:lpstr>
      <vt:lpstr>C.S. &amp; Corporate Taxes</vt:lpstr>
      <vt:lpstr>C.S. &amp; Corporate Taxes</vt:lpstr>
      <vt:lpstr>C.S. &amp; Corporate Taxes</vt:lpstr>
      <vt:lpstr>Capital Structure</vt:lpstr>
      <vt:lpstr>Financial Distress</vt:lpstr>
      <vt:lpstr>Financial Distress</vt:lpstr>
      <vt:lpstr>Financing Games</vt:lpstr>
      <vt:lpstr>Financing Games</vt:lpstr>
      <vt:lpstr>Financial Choices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Bathurst, Noelle</cp:lastModifiedBy>
  <cp:revision>208</cp:revision>
  <dcterms:created xsi:type="dcterms:W3CDTF">1997-10-06T19:15:22Z</dcterms:created>
  <dcterms:modified xsi:type="dcterms:W3CDTF">2014-08-29T16:33:43Z</dcterms:modified>
</cp:coreProperties>
</file>