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5" r:id="rId5"/>
    <p:sldId id="272" r:id="rId6"/>
    <p:sldId id="273" r:id="rId7"/>
    <p:sldId id="266" r:id="rId8"/>
    <p:sldId id="267" r:id="rId9"/>
    <p:sldId id="259" r:id="rId10"/>
    <p:sldId id="262" r:id="rId11"/>
    <p:sldId id="264" r:id="rId12"/>
    <p:sldId id="274" r:id="rId13"/>
    <p:sldId id="263" r:id="rId14"/>
    <p:sldId id="260" r:id="rId15"/>
    <p:sldId id="270" r:id="rId16"/>
    <p:sldId id="271" r:id="rId17"/>
    <p:sldId id="261" r:id="rId18"/>
    <p:sldId id="268" r:id="rId19"/>
    <p:sldId id="26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1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AE8535-878E-46B3-9111-65772AFF978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FA91001-A8CC-4D5D-848B-7B5BD532EE5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D5795C-F1A5-4B63-B19E-C40553AA444F}"/>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F4861F8D-1E3F-40C2-BA5A-E59C871441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0D2957-40B4-4402-8E62-D49A47667BE0}"/>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2817024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E5475-71E1-4AA1-914D-7807E65305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F9B8B5-E31C-4D56-9EC0-D610EFCCBB2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20E008-E1EF-480C-BB41-1F669020CA82}"/>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0A88C974-A4CA-4686-A894-606320A6FC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21179-3858-47A5-930E-99FF36AC72DC}"/>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34580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E2C052D-DD8C-4230-9849-67F4201CE92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A799126-88FB-4915-95B2-C88DB907A65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54066F6-3FD8-4E70-B6C5-1A143B8BA694}"/>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8ECF9BE1-1600-42DC-80B7-2F82F90138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A5A2E3D-4B33-4017-BBFE-871FBC272525}"/>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211708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CA2B0-FBC0-4DAA-9A46-08B4D608E4B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C4A0735-9F32-4AE8-9190-F09091AFE92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C91BC3-0FF1-4B8F-BFF6-CFD109E714D1}"/>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F858B6D1-E718-4F64-A3AA-E692206D23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C16477-ADAD-4595-B1F2-3F4C20FB20D8}"/>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959995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79B220-4388-46B1-9BBB-56640AA92BA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4CC634-9D3B-4727-8C08-DBFCFB2C29A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1DF20D-5F01-4B4E-8B17-E8379431DFD9}"/>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D1D90099-2BD7-42B2-9B85-6F7411604A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433623-336D-47D5-B6C5-9D0D67C7EAAE}"/>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578145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254232-82B2-49A1-A93E-26405FFBFF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822A4B-DC97-4255-B6E1-8C6088EC50B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23B42C0-653F-472B-923B-90E6E0E44C1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051261D-83BA-45B9-8E15-282B3081BBEC}"/>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6" name="Footer Placeholder 5">
            <a:extLst>
              <a:ext uri="{FF2B5EF4-FFF2-40B4-BE49-F238E27FC236}">
                <a16:creationId xmlns:a16="http://schemas.microsoft.com/office/drawing/2014/main" id="{78F157B3-0392-40AE-8C2A-0F74EDB7BD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0E0A54-0628-4E1C-9BB9-E80BDA17180F}"/>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4036372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D412EE-1189-4AA8-ABD7-DB03D4DA46E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E1ECCA1-EC26-4268-B789-58E84B9C50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2694B31-F47D-4F7E-B8F4-607F61C2EEB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F8C6FB6-22CA-4776-90DD-2FCAED403D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0F34ACA-566C-47D4-80E9-C476C2E3204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23BD43F-5506-48E1-A968-F6FC10377BD9}"/>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8" name="Footer Placeholder 7">
            <a:extLst>
              <a:ext uri="{FF2B5EF4-FFF2-40B4-BE49-F238E27FC236}">
                <a16:creationId xmlns:a16="http://schemas.microsoft.com/office/drawing/2014/main" id="{BD496501-D424-4D58-AC14-D1F7E1FFED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17E9A7-CCE1-4BF1-B70C-67438B258082}"/>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02231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5316A-D33E-44C8-ABAB-43477EAEFD3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730F6F-4E67-4DC0-84D1-F861DE2AF475}"/>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4" name="Footer Placeholder 3">
            <a:extLst>
              <a:ext uri="{FF2B5EF4-FFF2-40B4-BE49-F238E27FC236}">
                <a16:creationId xmlns:a16="http://schemas.microsoft.com/office/drawing/2014/main" id="{0578BC8F-8860-48DA-9AF6-843E1CF1C3F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A044A82-CDFF-4FEB-9FB2-870CCE8E2608}"/>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21913306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C86184F-DE3B-4008-89DB-4526EFC8BC60}"/>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3" name="Footer Placeholder 2">
            <a:extLst>
              <a:ext uri="{FF2B5EF4-FFF2-40B4-BE49-F238E27FC236}">
                <a16:creationId xmlns:a16="http://schemas.microsoft.com/office/drawing/2014/main" id="{37976B66-42C0-455A-8930-D15442CAFA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0A737B-081E-4A4D-949E-E101DC7BEF90}"/>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19828633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74539-D259-4528-A8EE-9BE626F510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4D599D2-0C07-4D2F-B550-ECB4879A0A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C5019FB-6829-4D53-A978-3134599D5F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329CC3-1D03-457C-9614-3C716F18EB55}"/>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6" name="Footer Placeholder 5">
            <a:extLst>
              <a:ext uri="{FF2B5EF4-FFF2-40B4-BE49-F238E27FC236}">
                <a16:creationId xmlns:a16="http://schemas.microsoft.com/office/drawing/2014/main" id="{A2AB4BC3-6D0F-45A2-8487-6787B6AE61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C9D7AD-7BF0-4936-8795-55566F4D409F}"/>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3542789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6C1CBB-5C24-4AA4-94C5-9819FCE415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21E5C5-0235-4C22-97BF-4B15F1E4B7F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0657738-DCD4-4C7C-87CB-FB839154D1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CBA3EF9-9CA0-4518-9164-1CF25CD7AC03}"/>
              </a:ext>
            </a:extLst>
          </p:cNvPr>
          <p:cNvSpPr>
            <a:spLocks noGrp="1"/>
          </p:cNvSpPr>
          <p:nvPr>
            <p:ph type="dt" sz="half" idx="10"/>
          </p:nvPr>
        </p:nvSpPr>
        <p:spPr/>
        <p:txBody>
          <a:bodyPr/>
          <a:lstStyle/>
          <a:p>
            <a:fld id="{30C65776-F0AC-4394-8DA7-20D9C4762FDD}" type="datetimeFigureOut">
              <a:rPr lang="en-US" smtClean="0"/>
              <a:t>3/18/2020</a:t>
            </a:fld>
            <a:endParaRPr lang="en-US"/>
          </a:p>
        </p:txBody>
      </p:sp>
      <p:sp>
        <p:nvSpPr>
          <p:cNvPr id="6" name="Footer Placeholder 5">
            <a:extLst>
              <a:ext uri="{FF2B5EF4-FFF2-40B4-BE49-F238E27FC236}">
                <a16:creationId xmlns:a16="http://schemas.microsoft.com/office/drawing/2014/main" id="{576CF02C-A198-4B80-84B7-7EB25F4B9E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678799-A92D-4CD3-A6CB-2F925CEDF5C9}"/>
              </a:ext>
            </a:extLst>
          </p:cNvPr>
          <p:cNvSpPr>
            <a:spLocks noGrp="1"/>
          </p:cNvSpPr>
          <p:nvPr>
            <p:ph type="sldNum" sz="quarter" idx="12"/>
          </p:nvPr>
        </p:nvSpPr>
        <p:spPr/>
        <p:txBody>
          <a:bodyPr/>
          <a:lstStyle/>
          <a:p>
            <a:fld id="{3166A25B-D9E2-4796-A136-711EDA9DE4AF}" type="slidenum">
              <a:rPr lang="en-US" smtClean="0"/>
              <a:t>‹#›</a:t>
            </a:fld>
            <a:endParaRPr lang="en-US"/>
          </a:p>
        </p:txBody>
      </p:sp>
    </p:spTree>
    <p:extLst>
      <p:ext uri="{BB962C8B-B14F-4D97-AF65-F5344CB8AC3E}">
        <p14:creationId xmlns:p14="http://schemas.microsoft.com/office/powerpoint/2010/main" val="41790425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D7C2E13-6B1D-4BB0-A9A6-455AAE077A2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45987BC-080C-4E9D-8F8F-77A7E113431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46AC36-BEED-44B0-B403-4A651037217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C65776-F0AC-4394-8DA7-20D9C4762FDD}" type="datetimeFigureOut">
              <a:rPr lang="en-US" smtClean="0"/>
              <a:t>3/18/2020</a:t>
            </a:fld>
            <a:endParaRPr lang="en-US"/>
          </a:p>
        </p:txBody>
      </p:sp>
      <p:sp>
        <p:nvSpPr>
          <p:cNvPr id="5" name="Footer Placeholder 4">
            <a:extLst>
              <a:ext uri="{FF2B5EF4-FFF2-40B4-BE49-F238E27FC236}">
                <a16:creationId xmlns:a16="http://schemas.microsoft.com/office/drawing/2014/main" id="{AFDDCD8A-B34D-4DC4-8EF7-94FD54E0FE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B3628E7-24AF-4F63-A803-358EAF30C05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66A25B-D9E2-4796-A136-711EDA9DE4AF}" type="slidenum">
              <a:rPr lang="en-US" smtClean="0"/>
              <a:t>‹#›</a:t>
            </a:fld>
            <a:endParaRPr lang="en-US"/>
          </a:p>
        </p:txBody>
      </p:sp>
    </p:spTree>
    <p:extLst>
      <p:ext uri="{BB962C8B-B14F-4D97-AF65-F5344CB8AC3E}">
        <p14:creationId xmlns:p14="http://schemas.microsoft.com/office/powerpoint/2010/main" val="303865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C8AD8-C482-4D86-97BD-6538F1B84795}"/>
              </a:ext>
            </a:extLst>
          </p:cNvPr>
          <p:cNvSpPr>
            <a:spLocks noGrp="1"/>
          </p:cNvSpPr>
          <p:nvPr>
            <p:ph type="ctrTitle"/>
          </p:nvPr>
        </p:nvSpPr>
        <p:spPr/>
        <p:txBody>
          <a:bodyPr>
            <a:normAutofit fontScale="90000"/>
          </a:bodyPr>
          <a:lstStyle/>
          <a:p>
            <a:r>
              <a:rPr lang="en-GB" b="1" dirty="0"/>
              <a:t>Replacing the Message Service in a </a:t>
            </a:r>
            <a:r>
              <a:rPr lang="en-US" b="1" dirty="0"/>
              <a:t>CASE Integration Framework</a:t>
            </a:r>
            <a:endParaRPr lang="en-US" dirty="0"/>
          </a:p>
        </p:txBody>
      </p:sp>
      <p:sp>
        <p:nvSpPr>
          <p:cNvPr id="3" name="Subtitle 2">
            <a:extLst>
              <a:ext uri="{FF2B5EF4-FFF2-40B4-BE49-F238E27FC236}">
                <a16:creationId xmlns:a16="http://schemas.microsoft.com/office/drawing/2014/main" id="{85B2B15D-B4A5-4790-BDE1-C453E0AE6059}"/>
              </a:ext>
            </a:extLst>
          </p:cNvPr>
          <p:cNvSpPr>
            <a:spLocks noGrp="1"/>
          </p:cNvSpPr>
          <p:nvPr>
            <p:ph type="subTitle" idx="1"/>
          </p:nvPr>
        </p:nvSpPr>
        <p:spPr/>
        <p:txBody>
          <a:bodyPr/>
          <a:lstStyle/>
          <a:p>
            <a:r>
              <a:rPr lang="en-US" b="1" dirty="0"/>
              <a:t>CHAPTER 10</a:t>
            </a:r>
            <a:endParaRPr lang="en-US" dirty="0"/>
          </a:p>
        </p:txBody>
      </p:sp>
    </p:spTree>
    <p:extLst>
      <p:ext uri="{BB962C8B-B14F-4D97-AF65-F5344CB8AC3E}">
        <p14:creationId xmlns:p14="http://schemas.microsoft.com/office/powerpoint/2010/main" val="1059776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4DAFE-6CF2-438E-A83E-CCFE9ED08BD7}"/>
              </a:ext>
            </a:extLst>
          </p:cNvPr>
          <p:cNvSpPr>
            <a:spLocks noGrp="1"/>
          </p:cNvSpPr>
          <p:nvPr>
            <p:ph type="title"/>
          </p:nvPr>
        </p:nvSpPr>
        <p:spPr/>
        <p:txBody>
          <a:bodyPr/>
          <a:lstStyle/>
          <a:p>
            <a:r>
              <a:rPr lang="en-US" b="1" dirty="0"/>
              <a:t>Emulating BMS with </a:t>
            </a:r>
            <a:r>
              <a:rPr lang="en-US" b="1" dirty="0" err="1"/>
              <a:t>ToolTalk</a:t>
            </a:r>
            <a:endParaRPr lang="en-US" dirty="0"/>
          </a:p>
        </p:txBody>
      </p:sp>
      <p:sp>
        <p:nvSpPr>
          <p:cNvPr id="3" name="Content Placeholder 2">
            <a:extLst>
              <a:ext uri="{FF2B5EF4-FFF2-40B4-BE49-F238E27FC236}">
                <a16:creationId xmlns:a16="http://schemas.microsoft.com/office/drawing/2014/main" id="{EF74C19F-4154-4978-8D6E-DE4F07465E79}"/>
              </a:ext>
            </a:extLst>
          </p:cNvPr>
          <p:cNvSpPr>
            <a:spLocks noGrp="1"/>
          </p:cNvSpPr>
          <p:nvPr>
            <p:ph idx="1"/>
          </p:nvPr>
        </p:nvSpPr>
        <p:spPr/>
        <p:txBody>
          <a:bodyPr>
            <a:normAutofit fontScale="77500" lnSpcReduction="20000"/>
          </a:bodyPr>
          <a:lstStyle/>
          <a:p>
            <a:pPr algn="just"/>
            <a:r>
              <a:rPr lang="en-GB" dirty="0"/>
              <a:t>While attempting to emulate BMS with </a:t>
            </a:r>
            <a:r>
              <a:rPr lang="en-GB" dirty="0" err="1"/>
              <a:t>ToolTalk</a:t>
            </a:r>
            <a:r>
              <a:rPr lang="en-GB" dirty="0"/>
              <a:t>, several limiting factors were discovered relating to message delivery (see Figure 32). </a:t>
            </a:r>
          </a:p>
          <a:p>
            <a:pPr algn="just"/>
            <a:r>
              <a:rPr lang="en-GB" dirty="0"/>
              <a:t>All BMS messages ("request," "notify," or "failure") are handled on a "one-to-many" basis. </a:t>
            </a:r>
          </a:p>
          <a:p>
            <a:pPr lvl="1" algn="just"/>
            <a:r>
              <a:rPr lang="en-GB" dirty="0"/>
              <a:t>That is, BMS makes any message equally available to any interested tool for as many message events (i.e. message patterns) that are matched. </a:t>
            </a:r>
          </a:p>
          <a:p>
            <a:pPr algn="just"/>
            <a:r>
              <a:rPr lang="en-GB" dirty="0"/>
              <a:t>On the other hand, </a:t>
            </a:r>
            <a:r>
              <a:rPr lang="en-GB" dirty="0" err="1"/>
              <a:t>ToolTalk</a:t>
            </a:r>
            <a:r>
              <a:rPr lang="en-GB" dirty="0"/>
              <a:t> limits tool access by the message class ("request" or "notice"), and further by handler response to request messages ("reply," "reject," or "fail").</a:t>
            </a:r>
          </a:p>
          <a:p>
            <a:pPr algn="just"/>
            <a:r>
              <a:rPr lang="en-GB" dirty="0" err="1"/>
              <a:t>ToolTalk</a:t>
            </a:r>
            <a:r>
              <a:rPr lang="en-GB" dirty="0"/>
              <a:t> request messages are sent to one handler at a time until the request has been satisfied (either positively or negatively). </a:t>
            </a:r>
          </a:p>
          <a:p>
            <a:pPr algn="just"/>
            <a:r>
              <a:rPr lang="en-GB" dirty="0"/>
              <a:t>A specific request message will not be sent to a handler more than once, regardless of the number of message patterns that it matches for that handler.</a:t>
            </a:r>
          </a:p>
          <a:p>
            <a:pPr algn="just"/>
            <a:r>
              <a:rPr lang="en-GB" dirty="0"/>
              <a:t> In contrast, </a:t>
            </a:r>
            <a:r>
              <a:rPr lang="en-GB" dirty="0" err="1"/>
              <a:t>ToolTalk</a:t>
            </a:r>
            <a:r>
              <a:rPr lang="en-GB" dirty="0"/>
              <a:t> notification messages are sent to all tools, and may be sent to the same tool multiple times depending on the specifics of the registered message patterns.</a:t>
            </a:r>
            <a:endParaRPr lang="en-US" dirty="0"/>
          </a:p>
        </p:txBody>
      </p:sp>
    </p:spTree>
    <p:extLst>
      <p:ext uri="{BB962C8B-B14F-4D97-AF65-F5344CB8AC3E}">
        <p14:creationId xmlns:p14="http://schemas.microsoft.com/office/powerpoint/2010/main" val="1631987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5A5F2E-B453-42C2-978F-14A28E80BB4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FCDF6E3D-8C7E-4F14-AF15-929C134CB7FD}"/>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52637" y="1839119"/>
            <a:ext cx="8086725" cy="4324350"/>
          </a:xfrm>
        </p:spPr>
      </p:pic>
    </p:spTree>
    <p:extLst>
      <p:ext uri="{BB962C8B-B14F-4D97-AF65-F5344CB8AC3E}">
        <p14:creationId xmlns:p14="http://schemas.microsoft.com/office/powerpoint/2010/main" val="30698610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9A8C-1BA6-42C7-B2AC-82D4D55EC87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98E856B3-377A-4055-ACB6-E267E6E1D755}"/>
              </a:ext>
            </a:extLst>
          </p:cNvPr>
          <p:cNvSpPr>
            <a:spLocks noGrp="1"/>
          </p:cNvSpPr>
          <p:nvPr>
            <p:ph idx="1"/>
          </p:nvPr>
        </p:nvSpPr>
        <p:spPr/>
        <p:txBody>
          <a:bodyPr>
            <a:normAutofit fontScale="92500"/>
          </a:bodyPr>
          <a:lstStyle/>
          <a:p>
            <a:pPr algn="just"/>
            <a:r>
              <a:rPr lang="en-GB" dirty="0"/>
              <a:t>To make all </a:t>
            </a:r>
            <a:r>
              <a:rPr lang="en-GB" dirty="0" err="1"/>
              <a:t>ToolTalk</a:t>
            </a:r>
            <a:r>
              <a:rPr lang="en-GB" dirty="0"/>
              <a:t> messages available to all interested tools (exactly once),</a:t>
            </a:r>
          </a:p>
          <a:p>
            <a:pPr lvl="1" algn="just"/>
            <a:r>
              <a:rPr lang="en-GB" dirty="0"/>
              <a:t> to allow the tool server utility to "hold" messages for tools that it was starting, </a:t>
            </a:r>
          </a:p>
          <a:p>
            <a:pPr lvl="1" algn="just"/>
            <a:r>
              <a:rPr lang="en-GB" dirty="0"/>
              <a:t>and to accommodate wildcard message classes,</a:t>
            </a:r>
          </a:p>
          <a:p>
            <a:pPr lvl="1" algn="just"/>
            <a:r>
              <a:rPr lang="en-GB" dirty="0"/>
              <a:t> a simple model was used wherein all messages were sent as requests, </a:t>
            </a:r>
          </a:p>
          <a:p>
            <a:pPr lvl="1" algn="just"/>
            <a:r>
              <a:rPr lang="en-GB" dirty="0"/>
              <a:t>and each message handler would release each message to the next interested tool by rejecting the message after it had examined and processed it. </a:t>
            </a:r>
          </a:p>
          <a:p>
            <a:pPr algn="just"/>
            <a:r>
              <a:rPr lang="en-GB" dirty="0"/>
              <a:t>The model was later extended to include notification messages and used a single "exact" message pattern for each user-specified notify/failure message event (to eliminate multiple message delivery).</a:t>
            </a:r>
          </a:p>
          <a:p>
            <a:pPr algn="just"/>
            <a:r>
              <a:rPr lang="en-GB" dirty="0"/>
              <a:t>For details visit page(184-185)</a:t>
            </a:r>
            <a:endParaRPr lang="en-US" dirty="0"/>
          </a:p>
        </p:txBody>
      </p:sp>
    </p:spTree>
    <p:extLst>
      <p:ext uri="{BB962C8B-B14F-4D97-AF65-F5344CB8AC3E}">
        <p14:creationId xmlns:p14="http://schemas.microsoft.com/office/powerpoint/2010/main" val="1883595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833D5-16F5-47A0-8C66-182E50EB65EB}"/>
              </a:ext>
            </a:extLst>
          </p:cNvPr>
          <p:cNvSpPr>
            <a:spLocks noGrp="1"/>
          </p:cNvSpPr>
          <p:nvPr>
            <p:ph type="title"/>
          </p:nvPr>
        </p:nvSpPr>
        <p:spPr/>
        <p:txBody>
          <a:bodyPr/>
          <a:lstStyle/>
          <a:p>
            <a:r>
              <a:rPr lang="en-GB" b="1"/>
              <a:t>Adding ToolTalk to the Emulation Framework</a:t>
            </a:r>
            <a:endParaRPr lang="en-US"/>
          </a:p>
        </p:txBody>
      </p:sp>
      <p:sp>
        <p:nvSpPr>
          <p:cNvPr id="3" name="Content Placeholder 2">
            <a:extLst>
              <a:ext uri="{FF2B5EF4-FFF2-40B4-BE49-F238E27FC236}">
                <a16:creationId xmlns:a16="http://schemas.microsoft.com/office/drawing/2014/main" id="{5A6B8D36-6D6F-4759-A630-E00381CA1ADD}"/>
              </a:ext>
            </a:extLst>
          </p:cNvPr>
          <p:cNvSpPr>
            <a:spLocks noGrp="1"/>
          </p:cNvSpPr>
          <p:nvPr>
            <p:ph idx="1"/>
          </p:nvPr>
        </p:nvSpPr>
        <p:spPr/>
        <p:txBody>
          <a:bodyPr>
            <a:normAutofit fontScale="92500" lnSpcReduction="20000"/>
          </a:bodyPr>
          <a:lstStyle/>
          <a:p>
            <a:pPr algn="just"/>
            <a:r>
              <a:rPr lang="en-GB" dirty="0"/>
              <a:t>Once the emulation framework was developed and the </a:t>
            </a:r>
            <a:r>
              <a:rPr lang="en-GB" dirty="0" err="1"/>
              <a:t>ToolTalk</a:t>
            </a:r>
            <a:r>
              <a:rPr lang="en-GB" dirty="0"/>
              <a:t> experimentation was completed, the addition of </a:t>
            </a:r>
            <a:r>
              <a:rPr lang="en-GB" dirty="0" err="1"/>
              <a:t>ToolTalk</a:t>
            </a:r>
            <a:r>
              <a:rPr lang="en-GB" dirty="0"/>
              <a:t> to the emulation as the message server was, in itself, actually quite easy. </a:t>
            </a:r>
          </a:p>
          <a:p>
            <a:pPr algn="just"/>
            <a:r>
              <a:rPr lang="en-GB" dirty="0"/>
              <a:t>Addition of the </a:t>
            </a:r>
            <a:r>
              <a:rPr lang="en-GB" dirty="0" err="1"/>
              <a:t>ToolTalk</a:t>
            </a:r>
            <a:r>
              <a:rPr lang="en-GB" dirty="0"/>
              <a:t> interface added less than 100 lines of code to the emulation (for comparison, there were about 5,000 lines of code in the entire emulation). </a:t>
            </a:r>
          </a:p>
          <a:p>
            <a:pPr algn="just"/>
            <a:r>
              <a:rPr lang="en-GB" dirty="0"/>
              <a:t>The </a:t>
            </a:r>
            <a:r>
              <a:rPr lang="en-GB" dirty="0" err="1"/>
              <a:t>TooiTalk</a:t>
            </a:r>
            <a:r>
              <a:rPr lang="en-GB" dirty="0"/>
              <a:t> interface code </a:t>
            </a:r>
            <a:r>
              <a:rPr lang="en-US" dirty="0"/>
              <a:t>developed included support for:</a:t>
            </a:r>
          </a:p>
          <a:p>
            <a:pPr lvl="1" algn="just"/>
            <a:r>
              <a:rPr lang="en-GB" dirty="0"/>
              <a:t>initialization of the interface to the </a:t>
            </a:r>
            <a:r>
              <a:rPr lang="en-GB" dirty="0" err="1"/>
              <a:t>ToolTalk</a:t>
            </a:r>
            <a:r>
              <a:rPr lang="en-GB" dirty="0"/>
              <a:t> message server,</a:t>
            </a:r>
          </a:p>
          <a:p>
            <a:pPr lvl="1" algn="just"/>
            <a:r>
              <a:rPr lang="en-US" dirty="0"/>
              <a:t>message pattern creation, registration, and deletion/destruction,</a:t>
            </a:r>
          </a:p>
          <a:p>
            <a:pPr lvl="1" algn="just"/>
            <a:r>
              <a:rPr lang="en-US" dirty="0"/>
              <a:t>message creation and transmittal,</a:t>
            </a:r>
          </a:p>
          <a:p>
            <a:pPr lvl="1" algn="just"/>
            <a:r>
              <a:rPr lang="en-GB" dirty="0"/>
              <a:t>message acknowledgment and acceptance (based on context),</a:t>
            </a:r>
          </a:p>
          <a:p>
            <a:pPr lvl="1" algn="just"/>
            <a:r>
              <a:rPr lang="en-US" dirty="0"/>
              <a:t>message data argument extraction, and</a:t>
            </a:r>
          </a:p>
          <a:p>
            <a:pPr lvl="1" algn="just"/>
            <a:r>
              <a:rPr lang="en-GB" dirty="0"/>
              <a:t>controlled disconnection from the </a:t>
            </a:r>
            <a:r>
              <a:rPr lang="en-GB" dirty="0" err="1"/>
              <a:t>ToolTalk</a:t>
            </a:r>
            <a:r>
              <a:rPr lang="en-GB" dirty="0"/>
              <a:t> message server.</a:t>
            </a:r>
            <a:endParaRPr lang="en-US" dirty="0"/>
          </a:p>
        </p:txBody>
      </p:sp>
    </p:spTree>
    <p:extLst>
      <p:ext uri="{BB962C8B-B14F-4D97-AF65-F5344CB8AC3E}">
        <p14:creationId xmlns:p14="http://schemas.microsoft.com/office/powerpoint/2010/main" val="6873137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8F6A3E-7668-4BB4-8AFD-35FF454DEA24}"/>
              </a:ext>
            </a:extLst>
          </p:cNvPr>
          <p:cNvSpPr>
            <a:spLocks noGrp="1"/>
          </p:cNvSpPr>
          <p:nvPr>
            <p:ph type="title"/>
          </p:nvPr>
        </p:nvSpPr>
        <p:spPr/>
        <p:txBody>
          <a:bodyPr/>
          <a:lstStyle/>
          <a:p>
            <a:r>
              <a:rPr lang="en-US" b="1" dirty="0"/>
              <a:t>Running the Experiment Scenario:</a:t>
            </a:r>
            <a:br>
              <a:rPr lang="en-US" b="1" dirty="0"/>
            </a:br>
            <a:r>
              <a:rPr lang="en-US" b="1" dirty="0"/>
              <a:t>Modifying the EDL Scripts</a:t>
            </a:r>
            <a:endParaRPr lang="en-US" dirty="0"/>
          </a:p>
        </p:txBody>
      </p:sp>
      <p:sp>
        <p:nvSpPr>
          <p:cNvPr id="3" name="Content Placeholder 2">
            <a:extLst>
              <a:ext uri="{FF2B5EF4-FFF2-40B4-BE49-F238E27FC236}">
                <a16:creationId xmlns:a16="http://schemas.microsoft.com/office/drawing/2014/main" id="{CFE5453F-F0C7-4194-A3B0-380357E1D798}"/>
              </a:ext>
            </a:extLst>
          </p:cNvPr>
          <p:cNvSpPr>
            <a:spLocks noGrp="1"/>
          </p:cNvSpPr>
          <p:nvPr>
            <p:ph idx="1"/>
          </p:nvPr>
        </p:nvSpPr>
        <p:spPr/>
        <p:txBody>
          <a:bodyPr>
            <a:normAutofit/>
          </a:bodyPr>
          <a:lstStyle/>
          <a:p>
            <a:pPr algn="just"/>
            <a:r>
              <a:rPr lang="en-GB" dirty="0"/>
              <a:t>The scenario was originally coded for the </a:t>
            </a:r>
            <a:r>
              <a:rPr lang="en-GB" dirty="0" err="1"/>
              <a:t>SoftBench</a:t>
            </a:r>
            <a:r>
              <a:rPr lang="en-GB" dirty="0"/>
              <a:t> </a:t>
            </a:r>
            <a:r>
              <a:rPr lang="en-GB" dirty="0" err="1"/>
              <a:t>Encapsulator</a:t>
            </a:r>
            <a:r>
              <a:rPr lang="en-GB" dirty="0"/>
              <a:t> in </a:t>
            </a:r>
            <a:r>
              <a:rPr lang="en-GB" dirty="0" err="1"/>
              <a:t>Encapsulator</a:t>
            </a:r>
            <a:r>
              <a:rPr lang="en-GB" dirty="0"/>
              <a:t> Definition Language (EDL). </a:t>
            </a:r>
          </a:p>
          <a:p>
            <a:pPr algn="just"/>
            <a:r>
              <a:rPr lang="en-GB" dirty="0"/>
              <a:t>EDL is similar in syntax to C, so each of the EDL-based encapsulations used in the scenario was (easily) rewritten in C.</a:t>
            </a:r>
          </a:p>
          <a:p>
            <a:pPr algn="just"/>
            <a:r>
              <a:rPr lang="en-GB" dirty="0"/>
              <a:t>Some changes had to be made specifically to turn the EDL scripts into working C programs </a:t>
            </a:r>
          </a:p>
          <a:p>
            <a:pPr lvl="1" algn="just"/>
            <a:r>
              <a:rPr lang="en-GB" dirty="0"/>
              <a:t>(e.g., creating a "main" routine, calling an initialization routine), </a:t>
            </a:r>
          </a:p>
          <a:p>
            <a:pPr algn="just"/>
            <a:r>
              <a:rPr lang="en-GB" dirty="0"/>
              <a:t>but no more than would have been required to modify the scripts to run with the </a:t>
            </a:r>
            <a:r>
              <a:rPr lang="en-GB" dirty="0" err="1"/>
              <a:t>Encapsulator</a:t>
            </a:r>
            <a:r>
              <a:rPr lang="en-GB" dirty="0"/>
              <a:t> C language interface </a:t>
            </a:r>
          </a:p>
          <a:p>
            <a:pPr lvl="1" algn="just"/>
            <a:r>
              <a:rPr lang="en-GB" dirty="0"/>
              <a:t>(provided with </a:t>
            </a:r>
            <a:r>
              <a:rPr lang="en-GB" dirty="0" err="1"/>
              <a:t>SoftBench</a:t>
            </a:r>
            <a:r>
              <a:rPr lang="en-GB" dirty="0"/>
              <a:t>).</a:t>
            </a:r>
            <a:endParaRPr lang="en-US" dirty="0"/>
          </a:p>
        </p:txBody>
      </p:sp>
    </p:spTree>
    <p:extLst>
      <p:ext uri="{BB962C8B-B14F-4D97-AF65-F5344CB8AC3E}">
        <p14:creationId xmlns:p14="http://schemas.microsoft.com/office/powerpoint/2010/main" val="3320490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85837-E5DC-40EE-907F-278521E1039E}"/>
              </a:ext>
            </a:extLst>
          </p:cNvPr>
          <p:cNvSpPr>
            <a:spLocks noGrp="1"/>
          </p:cNvSpPr>
          <p:nvPr>
            <p:ph type="title"/>
          </p:nvPr>
        </p:nvSpPr>
        <p:spPr/>
        <p:txBody>
          <a:bodyPr/>
          <a:lstStyle/>
          <a:p>
            <a:r>
              <a:rPr lang="en-GB" b="1"/>
              <a:t>Physical Placement of Tools and Support Software</a:t>
            </a:r>
            <a:endParaRPr lang="en-US"/>
          </a:p>
        </p:txBody>
      </p:sp>
      <p:sp>
        <p:nvSpPr>
          <p:cNvPr id="3" name="Content Placeholder 2">
            <a:extLst>
              <a:ext uri="{FF2B5EF4-FFF2-40B4-BE49-F238E27FC236}">
                <a16:creationId xmlns:a16="http://schemas.microsoft.com/office/drawing/2014/main" id="{F0B5DB21-5D74-4B92-8005-B4230AAFF1CB}"/>
              </a:ext>
            </a:extLst>
          </p:cNvPr>
          <p:cNvSpPr>
            <a:spLocks noGrp="1"/>
          </p:cNvSpPr>
          <p:nvPr>
            <p:ph idx="1"/>
          </p:nvPr>
        </p:nvSpPr>
        <p:spPr/>
        <p:txBody>
          <a:bodyPr>
            <a:normAutofit fontScale="85000" lnSpcReduction="20000"/>
          </a:bodyPr>
          <a:lstStyle/>
          <a:p>
            <a:pPr algn="just"/>
            <a:r>
              <a:rPr lang="en-GB" dirty="0"/>
              <a:t>One of the first difficulties encountered with running the scenario was the problem of having different software tools physically located on different machines.</a:t>
            </a:r>
          </a:p>
          <a:p>
            <a:pPr algn="just"/>
            <a:r>
              <a:rPr lang="en-GB" dirty="0" err="1"/>
              <a:t>ToolTalk</a:t>
            </a:r>
            <a:r>
              <a:rPr lang="en-GB" dirty="0"/>
              <a:t> is included as part of the Sun Open Windows Version 3.0 (or greater) installation and only runs on SunOS version 4.1 ,x, a combination of which was running on only one machine in the network supporting the experiment.</a:t>
            </a:r>
          </a:p>
          <a:p>
            <a:pPr algn="just"/>
            <a:r>
              <a:rPr lang="en-GB" dirty="0"/>
              <a:t> Meanwhile, PCTE, the coding tools, and the testing tools were licensed only on a different machine. </a:t>
            </a:r>
          </a:p>
          <a:p>
            <a:pPr algn="just"/>
            <a:r>
              <a:rPr lang="en-GB" dirty="0"/>
              <a:t>As it turned out, the version of </a:t>
            </a:r>
            <a:r>
              <a:rPr lang="en-GB" dirty="0" err="1"/>
              <a:t>OpenWindows</a:t>
            </a:r>
            <a:r>
              <a:rPr lang="en-GB" dirty="0"/>
              <a:t> on the "license“ machine could be upgraded without having to reinstall the entire system (possibly requiring updated versions of some or all of the COTS tools used in the scenario).</a:t>
            </a:r>
          </a:p>
          <a:p>
            <a:pPr algn="just"/>
            <a:r>
              <a:rPr lang="en-GB" dirty="0"/>
              <a:t>Although such configuration problems were eluded in the experiment, it does point out a potential problem in the general case.</a:t>
            </a:r>
            <a:endParaRPr lang="en-US" dirty="0"/>
          </a:p>
        </p:txBody>
      </p:sp>
    </p:spTree>
    <p:extLst>
      <p:ext uri="{BB962C8B-B14F-4D97-AF65-F5344CB8AC3E}">
        <p14:creationId xmlns:p14="http://schemas.microsoft.com/office/powerpoint/2010/main" val="41519452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DBE256-B304-4F01-B255-E9C447D068BA}"/>
              </a:ext>
            </a:extLst>
          </p:cNvPr>
          <p:cNvSpPr>
            <a:spLocks noGrp="1"/>
          </p:cNvSpPr>
          <p:nvPr>
            <p:ph type="title"/>
          </p:nvPr>
        </p:nvSpPr>
        <p:spPr/>
        <p:txBody>
          <a:bodyPr/>
          <a:lstStyle/>
          <a:p>
            <a:r>
              <a:rPr lang="en-US" b="1" dirty="0"/>
              <a:t>Limitations of the Emulation</a:t>
            </a:r>
            <a:endParaRPr lang="en-US" dirty="0"/>
          </a:p>
        </p:txBody>
      </p:sp>
      <p:sp>
        <p:nvSpPr>
          <p:cNvPr id="3" name="Content Placeholder 2">
            <a:extLst>
              <a:ext uri="{FF2B5EF4-FFF2-40B4-BE49-F238E27FC236}">
                <a16:creationId xmlns:a16="http://schemas.microsoft.com/office/drawing/2014/main" id="{163CA3B1-8212-411B-B0FD-D619EA32236B}"/>
              </a:ext>
            </a:extLst>
          </p:cNvPr>
          <p:cNvSpPr>
            <a:spLocks noGrp="1"/>
          </p:cNvSpPr>
          <p:nvPr>
            <p:ph idx="1"/>
          </p:nvPr>
        </p:nvSpPr>
        <p:spPr/>
        <p:txBody>
          <a:bodyPr>
            <a:normAutofit fontScale="62500" lnSpcReduction="20000"/>
          </a:bodyPr>
          <a:lstStyle/>
          <a:p>
            <a:r>
              <a:rPr lang="en-GB" dirty="0"/>
              <a:t>As previously mentioned, the issue of replacing (</a:t>
            </a:r>
            <a:r>
              <a:rPr lang="en-GB" dirty="0" err="1"/>
              <a:t>SoftBench</a:t>
            </a:r>
            <a:r>
              <a:rPr lang="en-GB" dirty="0"/>
              <a:t>-supplied) support utilities was considered before attempting to fully implement the emulation. </a:t>
            </a:r>
          </a:p>
          <a:p>
            <a:r>
              <a:rPr lang="en-GB" dirty="0"/>
              <a:t>The scenario made use of the </a:t>
            </a:r>
            <a:r>
              <a:rPr lang="en-GB" dirty="0" err="1"/>
              <a:t>SoftBench</a:t>
            </a:r>
            <a:r>
              <a:rPr lang="en-GB" dirty="0"/>
              <a:t> "</a:t>
            </a:r>
            <a:r>
              <a:rPr lang="en-GB" dirty="0" err="1"/>
              <a:t>softeditsrv</a:t>
            </a:r>
            <a:r>
              <a:rPr lang="en-GB" dirty="0"/>
              <a:t>" and "</a:t>
            </a:r>
            <a:r>
              <a:rPr lang="en-GB" dirty="0" err="1"/>
              <a:t>softbuild</a:t>
            </a:r>
            <a:r>
              <a:rPr lang="en-GB" dirty="0"/>
              <a:t>" tools as a visual editor and compiler, respectively. </a:t>
            </a:r>
          </a:p>
          <a:p>
            <a:r>
              <a:rPr lang="en-GB" dirty="0"/>
              <a:t>As it was deemed to be beyond the scope of the experiment to provide an interface to these specific tools, simple "encapsulations" were developed to the X11 "</a:t>
            </a:r>
            <a:r>
              <a:rPr lang="en-GB" dirty="0" err="1"/>
              <a:t>xedit</a:t>
            </a:r>
            <a:r>
              <a:rPr lang="en-GB" dirty="0"/>
              <a:t>" (in place of "</a:t>
            </a:r>
            <a:r>
              <a:rPr lang="en-GB" dirty="0" err="1"/>
              <a:t>softeditsrv</a:t>
            </a:r>
            <a:r>
              <a:rPr lang="en-GB" dirty="0"/>
              <a:t>") and UNIX "cc" (in place of "</a:t>
            </a:r>
            <a:r>
              <a:rPr lang="en-GB" dirty="0" err="1"/>
              <a:t>softbuild</a:t>
            </a:r>
            <a:r>
              <a:rPr lang="en-GB" dirty="0"/>
              <a:t>") utilities. </a:t>
            </a:r>
          </a:p>
          <a:p>
            <a:r>
              <a:rPr lang="en-GB" dirty="0"/>
              <a:t>Identical message interfaces (at least to the extent of that required in the scenario) were incorporated into these encapsulations so that no changes to the scenario were required.</a:t>
            </a:r>
          </a:p>
          <a:p>
            <a:r>
              <a:rPr lang="en-GB" dirty="0"/>
              <a:t>In addition, the server process could not be used in the scenario due to a (since fixed) problem encountered in </a:t>
            </a:r>
            <a:r>
              <a:rPr lang="en-GB" dirty="0" err="1"/>
              <a:t>ToolTalk</a:t>
            </a:r>
            <a:r>
              <a:rPr lang="en-GB" dirty="0"/>
              <a:t> with respect to the mode in which it was used within the emulation (i.e., rejected messages were not being delivered to other matching handlers).</a:t>
            </a:r>
          </a:p>
          <a:p>
            <a:r>
              <a:rPr lang="en-GB" dirty="0"/>
              <a:t> Therefore, all of the processes involved in the scenario had to be started in advance and would then wait for message "instructions." </a:t>
            </a:r>
          </a:p>
          <a:p>
            <a:r>
              <a:rPr lang="en-GB" dirty="0"/>
              <a:t>This removed the "on demand" process-starting capability of the scenario (available with </a:t>
            </a:r>
            <a:r>
              <a:rPr lang="en-GB" dirty="0" err="1"/>
              <a:t>SoftBench</a:t>
            </a:r>
            <a:r>
              <a:rPr lang="en-GB" dirty="0"/>
              <a:t>). It did not, however, change the scenario itself nor did it require any changes to the tool encapsulations (other than to remain installed throughout the duration of the scenario).</a:t>
            </a:r>
            <a:endParaRPr lang="en-US" dirty="0"/>
          </a:p>
        </p:txBody>
      </p:sp>
    </p:spTree>
    <p:extLst>
      <p:ext uri="{BB962C8B-B14F-4D97-AF65-F5344CB8AC3E}">
        <p14:creationId xmlns:p14="http://schemas.microsoft.com/office/powerpoint/2010/main" val="4098444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71C0B6-66FF-4499-9089-D6F4D7A3A2C3}"/>
              </a:ext>
            </a:extLst>
          </p:cNvPr>
          <p:cNvSpPr>
            <a:spLocks noGrp="1"/>
          </p:cNvSpPr>
          <p:nvPr>
            <p:ph type="title"/>
          </p:nvPr>
        </p:nvSpPr>
        <p:spPr/>
        <p:txBody>
          <a:bodyPr>
            <a:normAutofit/>
          </a:bodyPr>
          <a:lstStyle/>
          <a:p>
            <a:r>
              <a:rPr lang="en-GB" b="1" dirty="0"/>
              <a:t>Replacing </a:t>
            </a:r>
            <a:r>
              <a:rPr lang="en-GB" b="1" dirty="0" err="1"/>
              <a:t>ToolTalk</a:t>
            </a:r>
            <a:r>
              <a:rPr lang="en-GB" b="1" dirty="0"/>
              <a:t> in the Emulation Framework</a:t>
            </a:r>
            <a:endParaRPr lang="en-US" dirty="0"/>
          </a:p>
        </p:txBody>
      </p:sp>
      <p:sp>
        <p:nvSpPr>
          <p:cNvPr id="3" name="Content Placeholder 2">
            <a:extLst>
              <a:ext uri="{FF2B5EF4-FFF2-40B4-BE49-F238E27FC236}">
                <a16:creationId xmlns:a16="http://schemas.microsoft.com/office/drawing/2014/main" id="{B21ABFB5-9E01-4FEC-9EC1-624C87D6BE7C}"/>
              </a:ext>
            </a:extLst>
          </p:cNvPr>
          <p:cNvSpPr>
            <a:spLocks noGrp="1"/>
          </p:cNvSpPr>
          <p:nvPr>
            <p:ph idx="1"/>
          </p:nvPr>
        </p:nvSpPr>
        <p:spPr/>
        <p:txBody>
          <a:bodyPr/>
          <a:lstStyle/>
          <a:p>
            <a:pPr algn="just"/>
            <a:r>
              <a:rPr lang="en-GB" dirty="0"/>
              <a:t>As indicated previously, the emulation was written so as to make it possible to replace the interface to </a:t>
            </a:r>
            <a:r>
              <a:rPr lang="en-GB" dirty="0" err="1"/>
              <a:t>ToolTalk</a:t>
            </a:r>
            <a:r>
              <a:rPr lang="en-GB" dirty="0"/>
              <a:t> with that of another message service. </a:t>
            </a:r>
          </a:p>
          <a:p>
            <a:pPr algn="just"/>
            <a:r>
              <a:rPr lang="en-GB" dirty="0"/>
              <a:t>When access to Digital's FUSE became available, an extension to the message service replacement experiment was subsequently conducted.</a:t>
            </a:r>
            <a:endParaRPr lang="en-US" dirty="0"/>
          </a:p>
          <a:p>
            <a:endParaRPr lang="en-US" dirty="0"/>
          </a:p>
        </p:txBody>
      </p:sp>
    </p:spTree>
    <p:extLst>
      <p:ext uri="{BB962C8B-B14F-4D97-AF65-F5344CB8AC3E}">
        <p14:creationId xmlns:p14="http://schemas.microsoft.com/office/powerpoint/2010/main" val="5726261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8DA0B-6E65-498B-8C26-782C6CFB88E4}"/>
              </a:ext>
            </a:extLst>
          </p:cNvPr>
          <p:cNvSpPr>
            <a:spLocks noGrp="1"/>
          </p:cNvSpPr>
          <p:nvPr>
            <p:ph type="title"/>
          </p:nvPr>
        </p:nvSpPr>
        <p:spPr/>
        <p:txBody>
          <a:bodyPr/>
          <a:lstStyle/>
          <a:p>
            <a:r>
              <a:rPr lang="en-US" b="1" dirty="0"/>
              <a:t>FUSE</a:t>
            </a:r>
            <a:endParaRPr lang="en-US" dirty="0"/>
          </a:p>
        </p:txBody>
      </p:sp>
      <p:sp>
        <p:nvSpPr>
          <p:cNvPr id="3" name="Content Placeholder 2">
            <a:extLst>
              <a:ext uri="{FF2B5EF4-FFF2-40B4-BE49-F238E27FC236}">
                <a16:creationId xmlns:a16="http://schemas.microsoft.com/office/drawing/2014/main" id="{9A2B93DD-DE38-4AAA-9A17-7A3BD8079BC1}"/>
              </a:ext>
            </a:extLst>
          </p:cNvPr>
          <p:cNvSpPr>
            <a:spLocks noGrp="1"/>
          </p:cNvSpPr>
          <p:nvPr>
            <p:ph idx="1"/>
          </p:nvPr>
        </p:nvSpPr>
        <p:spPr/>
        <p:txBody>
          <a:bodyPr>
            <a:normAutofit fontScale="85000" lnSpcReduction="20000"/>
          </a:bodyPr>
          <a:lstStyle/>
          <a:p>
            <a:pPr algn="just"/>
            <a:r>
              <a:rPr lang="en-GB" dirty="0"/>
              <a:t>In FUSE, the message server is accessed through a set of programming facilities called FUSE </a:t>
            </a:r>
            <a:r>
              <a:rPr lang="en-GB" dirty="0" err="1"/>
              <a:t>EnCASE</a:t>
            </a:r>
            <a:r>
              <a:rPr lang="en-GB" dirty="0"/>
              <a:t>. Like BMS, messages received by FUSE are distributed to all tools in the session that have registered interest in those messages. </a:t>
            </a:r>
          </a:p>
          <a:p>
            <a:pPr algn="just"/>
            <a:r>
              <a:rPr lang="en-GB" dirty="0"/>
              <a:t>FUSE </a:t>
            </a:r>
            <a:r>
              <a:rPr lang="en-GB" dirty="0" err="1"/>
              <a:t>EnCASE</a:t>
            </a:r>
            <a:r>
              <a:rPr lang="en-GB" dirty="0"/>
              <a:t> employs a Tool Integration Language (TIL) to specify the attributes of the messages that a tool sends and receives, and stores that information in a schema file for use by the message server. The language has the following </a:t>
            </a:r>
            <a:r>
              <a:rPr lang="en-US" dirty="0"/>
              <a:t>components:</a:t>
            </a:r>
          </a:p>
          <a:p>
            <a:pPr lvl="1" algn="just"/>
            <a:r>
              <a:rPr lang="en-GB" i="1" dirty="0"/>
              <a:t>Class. </a:t>
            </a:r>
            <a:r>
              <a:rPr lang="en-GB" dirty="0"/>
              <a:t>The name of the tool.</a:t>
            </a:r>
          </a:p>
          <a:p>
            <a:pPr lvl="1" algn="just"/>
            <a:r>
              <a:rPr lang="en-GB" i="1" dirty="0"/>
              <a:t>Attributes. </a:t>
            </a:r>
            <a:r>
              <a:rPr lang="en-GB" dirty="0"/>
              <a:t>A specification of the tool for use by the FUSE </a:t>
            </a:r>
            <a:r>
              <a:rPr lang="en-GB" dirty="0" err="1"/>
              <a:t>EnCASE</a:t>
            </a:r>
            <a:r>
              <a:rPr lang="en-GB" dirty="0"/>
              <a:t> Control Panel and the FUSE message server; contains such information as the tool label, the tool pathname, and the tool grouping characteristics ("local" or "global" scope of message exchange).</a:t>
            </a:r>
          </a:p>
          <a:p>
            <a:pPr lvl="1" algn="just"/>
            <a:r>
              <a:rPr lang="en-GB" i="1" dirty="0"/>
              <a:t>Messages. </a:t>
            </a:r>
            <a:r>
              <a:rPr lang="en-GB" dirty="0"/>
              <a:t>A list of names and response, parameter, and return-value types for each message type that the tool can send and receive.</a:t>
            </a:r>
          </a:p>
          <a:p>
            <a:pPr lvl="1" algn="just"/>
            <a:r>
              <a:rPr lang="en-GB" i="1" dirty="0"/>
              <a:t>States. </a:t>
            </a:r>
            <a:r>
              <a:rPr lang="en-GB" dirty="0"/>
              <a:t>A specification of the tool state name, and the types of messages (both predefined FUSE message types and those from the "Messages" list) that can be sent and received by the tool in each state.</a:t>
            </a:r>
            <a:endParaRPr lang="en-US" dirty="0"/>
          </a:p>
        </p:txBody>
      </p:sp>
    </p:spTree>
    <p:extLst>
      <p:ext uri="{BB962C8B-B14F-4D97-AF65-F5344CB8AC3E}">
        <p14:creationId xmlns:p14="http://schemas.microsoft.com/office/powerpoint/2010/main" val="13425947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2536D-8EFE-496A-A002-357E8ABDBD4A}"/>
              </a:ext>
            </a:extLst>
          </p:cNvPr>
          <p:cNvSpPr>
            <a:spLocks noGrp="1"/>
          </p:cNvSpPr>
          <p:nvPr>
            <p:ph type="title"/>
          </p:nvPr>
        </p:nvSpPr>
        <p:spPr/>
        <p:txBody>
          <a:bodyPr/>
          <a:lstStyle/>
          <a:p>
            <a:r>
              <a:rPr lang="en-GB" b="1" dirty="0"/>
              <a:t>Use of FUSE in the Emulation Framework</a:t>
            </a:r>
            <a:endParaRPr lang="en-US" dirty="0"/>
          </a:p>
        </p:txBody>
      </p:sp>
      <p:sp>
        <p:nvSpPr>
          <p:cNvPr id="3" name="Content Placeholder 2">
            <a:extLst>
              <a:ext uri="{FF2B5EF4-FFF2-40B4-BE49-F238E27FC236}">
                <a16:creationId xmlns:a16="http://schemas.microsoft.com/office/drawing/2014/main" id="{4F8246BB-C128-48C9-8BB8-52FD307584F0}"/>
              </a:ext>
            </a:extLst>
          </p:cNvPr>
          <p:cNvSpPr>
            <a:spLocks noGrp="1"/>
          </p:cNvSpPr>
          <p:nvPr>
            <p:ph idx="1"/>
          </p:nvPr>
        </p:nvSpPr>
        <p:spPr/>
        <p:txBody>
          <a:bodyPr>
            <a:normAutofit fontScale="62500" lnSpcReduction="20000"/>
          </a:bodyPr>
          <a:lstStyle/>
          <a:p>
            <a:pPr algn="just"/>
            <a:r>
              <a:rPr lang="en-GB" dirty="0"/>
              <a:t>It turned out to be very easy to add the FUSE interface to the emulation, as the callable interface and associated documentation are quite straightforward. </a:t>
            </a:r>
          </a:p>
          <a:p>
            <a:pPr algn="just"/>
            <a:r>
              <a:rPr lang="en-GB" dirty="0"/>
              <a:t>For purposes of the experiment, the documentation used was the </a:t>
            </a:r>
            <a:r>
              <a:rPr lang="en-GB" i="1" dirty="0"/>
              <a:t>DEC FUSE Reference Manual </a:t>
            </a:r>
            <a:r>
              <a:rPr lang="en-GB" dirty="0"/>
              <a:t>and </a:t>
            </a:r>
            <a:r>
              <a:rPr lang="en-GB" i="1" dirty="0"/>
              <a:t>DEC FUSE </a:t>
            </a:r>
            <a:r>
              <a:rPr lang="en-GB" i="1" dirty="0" err="1"/>
              <a:t>EnCASE</a:t>
            </a:r>
            <a:r>
              <a:rPr lang="en-GB" i="1" dirty="0"/>
              <a:t> Manual </a:t>
            </a:r>
            <a:r>
              <a:rPr lang="en-GB" dirty="0"/>
              <a:t>(based on FUSE version 1</a:t>
            </a:r>
            <a:r>
              <a:rPr lang="en-GB" i="1" dirty="0"/>
              <a:t>.2) </a:t>
            </a:r>
            <a:r>
              <a:rPr lang="en-US" dirty="0"/>
              <a:t>from Digital.</a:t>
            </a:r>
          </a:p>
          <a:p>
            <a:pPr algn="just"/>
            <a:r>
              <a:rPr lang="en-GB" dirty="0"/>
              <a:t>A simple model was chosen for use with FUSE that used a single message type consisting of a simple character string parameter (the BMS-type message pattern).</a:t>
            </a:r>
          </a:p>
          <a:p>
            <a:pPr algn="just"/>
            <a:r>
              <a:rPr lang="en-GB" dirty="0"/>
              <a:t>Much of the original debug interface code of the emulation doubled as "support" code for the FUSE interface, or was modified slightly to also serve as such. </a:t>
            </a:r>
          </a:p>
          <a:p>
            <a:pPr algn="just"/>
            <a:r>
              <a:rPr lang="en-GB" dirty="0"/>
              <a:t>Only about 20 lines of C language code were written specifically to provide the actual emulation interface to FUSE/</a:t>
            </a:r>
            <a:r>
              <a:rPr lang="en-GB" dirty="0" err="1"/>
              <a:t>EnCASE</a:t>
            </a:r>
            <a:r>
              <a:rPr lang="en-GB" dirty="0"/>
              <a:t>. </a:t>
            </a:r>
          </a:p>
          <a:p>
            <a:pPr algn="just"/>
            <a:r>
              <a:rPr lang="en-GB" dirty="0"/>
              <a:t>The only problem encountered in the FUSE version of the emulation was similar to that of the "unhandled messages" problem encountered with </a:t>
            </a:r>
            <a:r>
              <a:rPr lang="en-GB" dirty="0" err="1"/>
              <a:t>ToolTalk</a:t>
            </a:r>
            <a:r>
              <a:rPr lang="en-GB" dirty="0"/>
              <a:t>. </a:t>
            </a:r>
          </a:p>
          <a:p>
            <a:pPr algn="just"/>
            <a:r>
              <a:rPr lang="en-GB" dirty="0"/>
              <a:t>In the case of FUSE, though, messages sent while message events were not being handled were simply lost, and no coding work-around could be determined. </a:t>
            </a:r>
          </a:p>
          <a:p>
            <a:pPr algn="just"/>
            <a:r>
              <a:rPr lang="en-GB" dirty="0"/>
              <a:t>The only tool involved in the scenario that this affected was the CM tool, which blocks messages during initialization. This process was simply </a:t>
            </a:r>
            <a:r>
              <a:rPr lang="en-GB" dirty="0" err="1"/>
              <a:t>prestarted</a:t>
            </a:r>
            <a:r>
              <a:rPr lang="en-GB" dirty="0"/>
              <a:t> and allowed to initialize in advance of running the scenario.</a:t>
            </a:r>
            <a:endParaRPr lang="en-US" dirty="0"/>
          </a:p>
        </p:txBody>
      </p:sp>
    </p:spTree>
    <p:extLst>
      <p:ext uri="{BB962C8B-B14F-4D97-AF65-F5344CB8AC3E}">
        <p14:creationId xmlns:p14="http://schemas.microsoft.com/office/powerpoint/2010/main" val="5912640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F7EA5-F743-46E4-8D2F-4BC0C25DB85B}"/>
              </a:ext>
            </a:extLst>
          </p:cNvPr>
          <p:cNvSpPr>
            <a:spLocks noGrp="1"/>
          </p:cNvSpPr>
          <p:nvPr>
            <p:ph type="title"/>
          </p:nvPr>
        </p:nvSpPr>
        <p:spPr/>
        <p:txBody>
          <a:bodyPr/>
          <a:lstStyle/>
          <a:p>
            <a:r>
              <a:rPr lang="en-US" b="1" dirty="0"/>
              <a:t>Contents </a:t>
            </a:r>
          </a:p>
        </p:txBody>
      </p:sp>
      <p:sp>
        <p:nvSpPr>
          <p:cNvPr id="3" name="Content Placeholder 2">
            <a:extLst>
              <a:ext uri="{FF2B5EF4-FFF2-40B4-BE49-F238E27FC236}">
                <a16:creationId xmlns:a16="http://schemas.microsoft.com/office/drawing/2014/main" id="{CDACD416-55EB-49FD-8DC8-457611CB34B2}"/>
              </a:ext>
            </a:extLst>
          </p:cNvPr>
          <p:cNvSpPr>
            <a:spLocks noGrp="1"/>
          </p:cNvSpPr>
          <p:nvPr>
            <p:ph idx="1"/>
          </p:nvPr>
        </p:nvSpPr>
        <p:spPr/>
        <p:txBody>
          <a:bodyPr/>
          <a:lstStyle/>
          <a:p>
            <a:r>
              <a:rPr lang="en-US" dirty="0"/>
              <a:t>Background</a:t>
            </a:r>
          </a:p>
          <a:p>
            <a:r>
              <a:rPr lang="en-US" dirty="0"/>
              <a:t>Adding the </a:t>
            </a:r>
            <a:r>
              <a:rPr lang="en-US" dirty="0" err="1"/>
              <a:t>ToolTalk</a:t>
            </a:r>
            <a:r>
              <a:rPr lang="en-US" dirty="0"/>
              <a:t> Interface</a:t>
            </a:r>
          </a:p>
          <a:p>
            <a:r>
              <a:rPr lang="en-US" dirty="0"/>
              <a:t>Running the Experiment Scenario</a:t>
            </a:r>
            <a:endParaRPr lang="en-GB" dirty="0"/>
          </a:p>
          <a:p>
            <a:r>
              <a:rPr lang="en-GB" dirty="0"/>
              <a:t>Replacing </a:t>
            </a:r>
            <a:r>
              <a:rPr lang="en-GB" dirty="0" err="1"/>
              <a:t>ToolTalk</a:t>
            </a:r>
            <a:r>
              <a:rPr lang="en-GB" dirty="0"/>
              <a:t> in the Emulation Framework</a:t>
            </a:r>
            <a:endParaRPr lang="en-US" dirty="0"/>
          </a:p>
        </p:txBody>
      </p:sp>
    </p:spTree>
    <p:extLst>
      <p:ext uri="{BB962C8B-B14F-4D97-AF65-F5344CB8AC3E}">
        <p14:creationId xmlns:p14="http://schemas.microsoft.com/office/powerpoint/2010/main" val="12817950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1DE0EE-2688-4A44-9677-2E7A7B8A9CC5}"/>
              </a:ext>
            </a:extLst>
          </p:cNvPr>
          <p:cNvSpPr>
            <a:spLocks noGrp="1"/>
          </p:cNvSpPr>
          <p:nvPr>
            <p:ph type="title"/>
          </p:nvPr>
        </p:nvSpPr>
        <p:spPr/>
        <p:txBody>
          <a:bodyPr/>
          <a:lstStyle/>
          <a:p>
            <a:r>
              <a:rPr lang="en-US" b="1" dirty="0"/>
              <a:t>Background</a:t>
            </a:r>
            <a:endParaRPr lang="en-US" dirty="0"/>
          </a:p>
        </p:txBody>
      </p:sp>
      <p:sp>
        <p:nvSpPr>
          <p:cNvPr id="3" name="Content Placeholder 2">
            <a:extLst>
              <a:ext uri="{FF2B5EF4-FFF2-40B4-BE49-F238E27FC236}">
                <a16:creationId xmlns:a16="http://schemas.microsoft.com/office/drawing/2014/main" id="{4D8C0FA7-9169-42AF-A70C-E758DC414073}"/>
              </a:ext>
            </a:extLst>
          </p:cNvPr>
          <p:cNvSpPr>
            <a:spLocks noGrp="1"/>
          </p:cNvSpPr>
          <p:nvPr>
            <p:ph idx="1"/>
          </p:nvPr>
        </p:nvSpPr>
        <p:spPr/>
        <p:txBody>
          <a:bodyPr>
            <a:normAutofit fontScale="92500"/>
          </a:bodyPr>
          <a:lstStyle/>
          <a:p>
            <a:pPr algn="just"/>
            <a:r>
              <a:rPr lang="en-GB" dirty="0"/>
              <a:t>According to the original experiment scenario, the tools used provide support for a typical software maintenance function. </a:t>
            </a:r>
          </a:p>
          <a:p>
            <a:pPr algn="just"/>
            <a:r>
              <a:rPr lang="en-GB" dirty="0"/>
              <a:t>The scenario was structured around coding, metrics, testing, message server, and CM tools, along with a process control tool to manage execution of the scenario. </a:t>
            </a:r>
          </a:p>
          <a:p>
            <a:pPr algn="just"/>
            <a:r>
              <a:rPr lang="en-GB" dirty="0"/>
              <a:t>The scenario was initially implemented around BMS as the integration framework, with PCTE as the CM data repository. </a:t>
            </a:r>
          </a:p>
          <a:p>
            <a:pPr algn="just"/>
            <a:r>
              <a:rPr lang="en-GB" dirty="0"/>
              <a:t>To use the capabilities of PCTE, a simple file transfer mechanism was developed between PCTE and the UNIX file system. </a:t>
            </a:r>
          </a:p>
          <a:p>
            <a:pPr algn="just"/>
            <a:r>
              <a:rPr lang="en-GB" dirty="0"/>
              <a:t>Figure 30 identifies the tools and framework components of the scenario.</a:t>
            </a:r>
            <a:endParaRPr lang="en-US" dirty="0"/>
          </a:p>
        </p:txBody>
      </p:sp>
    </p:spTree>
    <p:extLst>
      <p:ext uri="{BB962C8B-B14F-4D97-AF65-F5344CB8AC3E}">
        <p14:creationId xmlns:p14="http://schemas.microsoft.com/office/powerpoint/2010/main" val="473076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6E95-53C3-4FF3-B685-E9D9D936834A}"/>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9864083-B71E-416A-9296-BA6B92F4834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72536" y="1825625"/>
            <a:ext cx="7046927" cy="4351338"/>
          </a:xfrm>
        </p:spPr>
      </p:pic>
    </p:spTree>
    <p:extLst>
      <p:ext uri="{BB962C8B-B14F-4D97-AF65-F5344CB8AC3E}">
        <p14:creationId xmlns:p14="http://schemas.microsoft.com/office/powerpoint/2010/main" val="2629765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8F79-3DC8-4D48-8324-25E7C9374E5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173DBB47-C96A-412E-8570-E9C836B9D363}"/>
              </a:ext>
            </a:extLst>
          </p:cNvPr>
          <p:cNvSpPr>
            <a:spLocks noGrp="1"/>
          </p:cNvSpPr>
          <p:nvPr>
            <p:ph idx="1"/>
          </p:nvPr>
        </p:nvSpPr>
        <p:spPr/>
        <p:txBody>
          <a:bodyPr>
            <a:normAutofit fontScale="92500" lnSpcReduction="20000"/>
          </a:bodyPr>
          <a:lstStyle/>
          <a:p>
            <a:pPr algn="just"/>
            <a:r>
              <a:rPr lang="en-GB" dirty="0"/>
              <a:t>In this experiment, it was decided that </a:t>
            </a:r>
            <a:r>
              <a:rPr lang="en-GB" dirty="0" err="1"/>
              <a:t>ToolTalk</a:t>
            </a:r>
            <a:r>
              <a:rPr lang="en-GB" dirty="0"/>
              <a:t> would be used as the alternate message service as it was readily available (</a:t>
            </a:r>
            <a:r>
              <a:rPr lang="en-GB" dirty="0" err="1"/>
              <a:t>ToolTalk</a:t>
            </a:r>
            <a:r>
              <a:rPr lang="en-GB" dirty="0"/>
              <a:t> is included as part of Sun </a:t>
            </a:r>
            <a:r>
              <a:rPr lang="en-GB" dirty="0" err="1"/>
              <a:t>OpenWindows</a:t>
            </a:r>
            <a:r>
              <a:rPr lang="en-GB" dirty="0"/>
              <a:t> Version 3.0). </a:t>
            </a:r>
          </a:p>
          <a:p>
            <a:pPr algn="just"/>
            <a:r>
              <a:rPr lang="en-GB" dirty="0"/>
              <a:t>The preferred approach was to modify the Soft-Bench </a:t>
            </a:r>
            <a:r>
              <a:rPr lang="en-GB" dirty="0" err="1"/>
              <a:t>Encapsulator</a:t>
            </a:r>
            <a:r>
              <a:rPr lang="en-GB" dirty="0"/>
              <a:t> to use </a:t>
            </a:r>
            <a:r>
              <a:rPr lang="en-GB" dirty="0" err="1"/>
              <a:t>ToolTalk</a:t>
            </a:r>
            <a:r>
              <a:rPr lang="en-GB" dirty="0"/>
              <a:t> instead of BMS, but the </a:t>
            </a:r>
            <a:r>
              <a:rPr lang="en-GB" dirty="0" err="1"/>
              <a:t>SoftBench</a:t>
            </a:r>
            <a:r>
              <a:rPr lang="en-GB" dirty="0"/>
              <a:t> source code was unavailable. </a:t>
            </a:r>
          </a:p>
          <a:p>
            <a:pPr algn="just"/>
            <a:r>
              <a:rPr lang="en-GB" dirty="0"/>
              <a:t>It was decided instead that some portion of </a:t>
            </a:r>
            <a:r>
              <a:rPr lang="en-GB" dirty="0" err="1"/>
              <a:t>SoftBench</a:t>
            </a:r>
            <a:r>
              <a:rPr lang="en-GB" dirty="0"/>
              <a:t> would be "reinvented" to support the experiment. It was also noted that the </a:t>
            </a:r>
            <a:r>
              <a:rPr lang="en-GB" dirty="0" err="1"/>
              <a:t>SoftBench</a:t>
            </a:r>
            <a:r>
              <a:rPr lang="en-GB" dirty="0"/>
              <a:t> utilities of the </a:t>
            </a:r>
            <a:r>
              <a:rPr lang="en-GB" dirty="0" err="1"/>
              <a:t>Encapsulator</a:t>
            </a:r>
            <a:r>
              <a:rPr lang="en-GB" dirty="0"/>
              <a:t> would have to be replaced by other technologies.</a:t>
            </a:r>
          </a:p>
          <a:p>
            <a:pPr algn="just"/>
            <a:r>
              <a:rPr lang="en-GB" dirty="0" err="1"/>
              <a:t>ToolTalk</a:t>
            </a:r>
            <a:r>
              <a:rPr lang="en-GB" dirty="0"/>
              <a:t> does not provide the support for user interface generation available via </a:t>
            </a:r>
            <a:r>
              <a:rPr lang="en-GB" dirty="0" err="1"/>
              <a:t>SoftBench's</a:t>
            </a:r>
            <a:r>
              <a:rPr lang="en-GB" dirty="0"/>
              <a:t> </a:t>
            </a:r>
            <a:r>
              <a:rPr lang="en-GB" dirty="0" err="1"/>
              <a:t>Encapsulator</a:t>
            </a:r>
            <a:r>
              <a:rPr lang="en-GB" dirty="0"/>
              <a:t>. </a:t>
            </a:r>
            <a:r>
              <a:rPr lang="en-GB" dirty="0" err="1"/>
              <a:t>ToolTalk</a:t>
            </a:r>
            <a:r>
              <a:rPr lang="en-GB" dirty="0"/>
              <a:t> also does not provide readymade integrations to tools such as editors, compilers, and SCCS. These features were used heavily in the integration experiments.</a:t>
            </a:r>
            <a:endParaRPr lang="en-US" dirty="0"/>
          </a:p>
        </p:txBody>
      </p:sp>
    </p:spTree>
    <p:extLst>
      <p:ext uri="{BB962C8B-B14F-4D97-AF65-F5344CB8AC3E}">
        <p14:creationId xmlns:p14="http://schemas.microsoft.com/office/powerpoint/2010/main" val="50223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614D2-8D0F-422B-900C-690693A4F66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865E0BB-A3FE-45CA-8F45-143841BA31D4}"/>
              </a:ext>
            </a:extLst>
          </p:cNvPr>
          <p:cNvSpPr>
            <a:spLocks noGrp="1"/>
          </p:cNvSpPr>
          <p:nvPr>
            <p:ph idx="1"/>
          </p:nvPr>
        </p:nvSpPr>
        <p:spPr/>
        <p:txBody>
          <a:bodyPr>
            <a:normAutofit lnSpcReduction="10000"/>
          </a:bodyPr>
          <a:lstStyle/>
          <a:p>
            <a:pPr algn="just"/>
            <a:r>
              <a:rPr lang="en-GB" dirty="0"/>
              <a:t>Due to resource limitations, it was decided that only the C language interface functions of </a:t>
            </a:r>
            <a:r>
              <a:rPr lang="en-GB" dirty="0" err="1"/>
              <a:t>SoftBench</a:t>
            </a:r>
            <a:r>
              <a:rPr lang="en-GB" dirty="0"/>
              <a:t> </a:t>
            </a:r>
            <a:r>
              <a:rPr lang="en-GB" dirty="0" err="1"/>
              <a:t>Encapsulator</a:t>
            </a:r>
            <a:r>
              <a:rPr lang="en-GB" dirty="0"/>
              <a:t> would be emulated for use with </a:t>
            </a:r>
            <a:r>
              <a:rPr lang="en-GB" dirty="0" err="1"/>
              <a:t>ToolTalk</a:t>
            </a:r>
            <a:r>
              <a:rPr lang="en-GB" dirty="0"/>
              <a:t>.</a:t>
            </a:r>
          </a:p>
          <a:p>
            <a:pPr algn="just"/>
            <a:r>
              <a:rPr lang="en-GB" dirty="0"/>
              <a:t>This would help keep the experiment focused on the integration mechanisms and eliminate the need to restructure or redesign the process scenario. It also allowed the experiment to use the same </a:t>
            </a:r>
            <a:r>
              <a:rPr lang="en-GB" dirty="0" err="1"/>
              <a:t>Encapsulator</a:t>
            </a:r>
            <a:r>
              <a:rPr lang="en-GB" dirty="0"/>
              <a:t> source code "scripts“ without requiring development of a script interpreter (as in </a:t>
            </a:r>
            <a:r>
              <a:rPr lang="en-GB" dirty="0" err="1"/>
              <a:t>Encapsulator</a:t>
            </a:r>
            <a:r>
              <a:rPr lang="en-GB" dirty="0"/>
              <a:t>).</a:t>
            </a:r>
          </a:p>
          <a:p>
            <a:pPr algn="just"/>
            <a:r>
              <a:rPr lang="en-GB" dirty="0"/>
              <a:t>Again, the intent was to make the emulation and message service replacements completely transparent to the original experiment scenario. This emulation approach is illustrated in Figure 31.</a:t>
            </a:r>
            <a:endParaRPr lang="en-US" dirty="0"/>
          </a:p>
        </p:txBody>
      </p:sp>
    </p:spTree>
    <p:extLst>
      <p:ext uri="{BB962C8B-B14F-4D97-AF65-F5344CB8AC3E}">
        <p14:creationId xmlns:p14="http://schemas.microsoft.com/office/powerpoint/2010/main" val="374964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3897B-2321-4F52-AE23-D662A039691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9320AFD-77DC-4EAE-9080-139D8416C314}"/>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65236" y="1825625"/>
            <a:ext cx="7261527" cy="4351338"/>
          </a:xfrm>
        </p:spPr>
      </p:pic>
    </p:spTree>
    <p:extLst>
      <p:ext uri="{BB962C8B-B14F-4D97-AF65-F5344CB8AC3E}">
        <p14:creationId xmlns:p14="http://schemas.microsoft.com/office/powerpoint/2010/main" val="1116932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B9F1B-A4DB-4842-8162-3EEBE6DC0BDC}"/>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7024249-C9BA-4A1E-B56B-290C94DB2DEA}"/>
              </a:ext>
            </a:extLst>
          </p:cNvPr>
          <p:cNvSpPr>
            <a:spLocks noGrp="1"/>
          </p:cNvSpPr>
          <p:nvPr>
            <p:ph idx="1"/>
          </p:nvPr>
        </p:nvSpPr>
        <p:spPr/>
        <p:txBody>
          <a:bodyPr>
            <a:normAutofit fontScale="92500"/>
          </a:bodyPr>
          <a:lstStyle/>
          <a:p>
            <a:pPr algn="just"/>
            <a:r>
              <a:rPr lang="en-GB" dirty="0"/>
              <a:t>It should be noted here that this experiment was not intended as an evaluation of </a:t>
            </a:r>
            <a:r>
              <a:rPr lang="en-GB" dirty="0" err="1"/>
              <a:t>ToolTalk</a:t>
            </a:r>
            <a:r>
              <a:rPr lang="en-GB" dirty="0"/>
              <a:t>, nor as a lesson in "redevelopment" of </a:t>
            </a:r>
            <a:r>
              <a:rPr lang="en-GB" dirty="0" err="1"/>
              <a:t>SoftBench</a:t>
            </a:r>
            <a:r>
              <a:rPr lang="en-GB" dirty="0"/>
              <a:t>. </a:t>
            </a:r>
          </a:p>
          <a:p>
            <a:pPr algn="just"/>
            <a:r>
              <a:rPr lang="en-GB" dirty="0"/>
              <a:t>As such, it was not necessary to use all of the features of </a:t>
            </a:r>
            <a:r>
              <a:rPr lang="en-GB" dirty="0" err="1"/>
              <a:t>ToolTalk</a:t>
            </a:r>
            <a:r>
              <a:rPr lang="en-GB" dirty="0"/>
              <a:t> (e.g., object-oriented messaging, static message patterns), although the experiment did attempt to provide the (rough) equivalent of </a:t>
            </a:r>
            <a:r>
              <a:rPr lang="en-GB" dirty="0" err="1"/>
              <a:t>Encapsulator</a:t>
            </a:r>
            <a:r>
              <a:rPr lang="en-GB" dirty="0"/>
              <a:t>/BMS to the original process scenario. </a:t>
            </a:r>
          </a:p>
          <a:p>
            <a:pPr algn="just"/>
            <a:r>
              <a:rPr lang="en-GB" dirty="0"/>
              <a:t>It should also be noted that while the experiment employed framework components that are equivalent to those being integrated by the COSE alliance (i.e., </a:t>
            </a:r>
            <a:r>
              <a:rPr lang="en-GB" dirty="0" err="1"/>
              <a:t>SoftBench</a:t>
            </a:r>
            <a:r>
              <a:rPr lang="en-GB" dirty="0"/>
              <a:t> and </a:t>
            </a:r>
            <a:r>
              <a:rPr lang="en-GB" dirty="0" err="1"/>
              <a:t>ToolTalk</a:t>
            </a:r>
            <a:r>
              <a:rPr lang="en-GB" dirty="0"/>
              <a:t>), the experiment was intended to be generic in purpose, and the lessons learned from the experiment are no less valid.</a:t>
            </a:r>
            <a:endParaRPr lang="en-US" dirty="0"/>
          </a:p>
        </p:txBody>
      </p:sp>
    </p:spTree>
    <p:extLst>
      <p:ext uri="{BB962C8B-B14F-4D97-AF65-F5344CB8AC3E}">
        <p14:creationId xmlns:p14="http://schemas.microsoft.com/office/powerpoint/2010/main" val="37258535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9FA20-3637-4486-A8CD-60B2D470E659}"/>
              </a:ext>
            </a:extLst>
          </p:cNvPr>
          <p:cNvSpPr>
            <a:spLocks noGrp="1"/>
          </p:cNvSpPr>
          <p:nvPr>
            <p:ph type="title"/>
          </p:nvPr>
        </p:nvSpPr>
        <p:spPr/>
        <p:txBody>
          <a:bodyPr/>
          <a:lstStyle/>
          <a:p>
            <a:r>
              <a:rPr lang="en-US" b="1" dirty="0"/>
              <a:t>Adding the </a:t>
            </a:r>
            <a:r>
              <a:rPr lang="en-US" b="1" dirty="0" err="1"/>
              <a:t>ToolTalk</a:t>
            </a:r>
            <a:r>
              <a:rPr lang="en-US" b="1" dirty="0"/>
              <a:t> Interface: </a:t>
            </a:r>
            <a:r>
              <a:rPr lang="en-GB" b="1" dirty="0"/>
              <a:t>Learning How to Use </a:t>
            </a:r>
            <a:r>
              <a:rPr lang="en-GB" b="1" dirty="0" err="1"/>
              <a:t>ToolTalk</a:t>
            </a:r>
            <a:endParaRPr lang="en-US" b="1" dirty="0"/>
          </a:p>
        </p:txBody>
      </p:sp>
      <p:sp>
        <p:nvSpPr>
          <p:cNvPr id="3" name="Content Placeholder 2">
            <a:extLst>
              <a:ext uri="{FF2B5EF4-FFF2-40B4-BE49-F238E27FC236}">
                <a16:creationId xmlns:a16="http://schemas.microsoft.com/office/drawing/2014/main" id="{B25016A5-A781-424F-9A4B-B7B76603EDC5}"/>
              </a:ext>
            </a:extLst>
          </p:cNvPr>
          <p:cNvSpPr>
            <a:spLocks noGrp="1"/>
          </p:cNvSpPr>
          <p:nvPr>
            <p:ph idx="1"/>
          </p:nvPr>
        </p:nvSpPr>
        <p:spPr/>
        <p:txBody>
          <a:bodyPr>
            <a:normAutofit fontScale="92500" lnSpcReduction="20000"/>
          </a:bodyPr>
          <a:lstStyle/>
          <a:p>
            <a:pPr algn="just"/>
            <a:r>
              <a:rPr lang="en-GB" dirty="0"/>
              <a:t>Programming with the </a:t>
            </a:r>
            <a:r>
              <a:rPr lang="en-GB" dirty="0" err="1"/>
              <a:t>ToolTalk</a:t>
            </a:r>
            <a:r>
              <a:rPr lang="en-GB" dirty="0"/>
              <a:t> message interface was basically a self-taught undertaking. </a:t>
            </a:r>
          </a:p>
          <a:p>
            <a:pPr algn="just"/>
            <a:r>
              <a:rPr lang="en-GB" dirty="0"/>
              <a:t>This was accomplished primarily via reference to the documents </a:t>
            </a:r>
            <a:r>
              <a:rPr lang="en-GB" i="1" dirty="0" err="1"/>
              <a:t>ToolTalk</a:t>
            </a:r>
            <a:r>
              <a:rPr lang="en-GB" i="1" dirty="0"/>
              <a:t> 1.0 Programmer's Guide </a:t>
            </a:r>
            <a:r>
              <a:rPr lang="en-GB" dirty="0"/>
              <a:t>and </a:t>
            </a:r>
            <a:r>
              <a:rPr lang="en-GB" i="1" dirty="0"/>
              <a:t>Application Integration with </a:t>
            </a:r>
            <a:r>
              <a:rPr lang="en-GB" i="1" dirty="0" err="1"/>
              <a:t>ToolTalk</a:t>
            </a:r>
            <a:r>
              <a:rPr lang="en-GB" i="1" dirty="0"/>
              <a:t> </a:t>
            </a:r>
            <a:r>
              <a:rPr lang="en-GB" dirty="0"/>
              <a:t>— </a:t>
            </a:r>
            <a:r>
              <a:rPr lang="en-GB" i="1" dirty="0"/>
              <a:t>A Tutorial, </a:t>
            </a:r>
            <a:r>
              <a:rPr lang="en-GB" dirty="0"/>
              <a:t>both of which are provided by Sun Microsystems. </a:t>
            </a:r>
          </a:p>
          <a:p>
            <a:pPr algn="just"/>
            <a:r>
              <a:rPr lang="en-GB" dirty="0"/>
              <a:t>The tutorial provided a basic example that was used as a starting point for interface code development.</a:t>
            </a:r>
          </a:p>
          <a:p>
            <a:pPr algn="just"/>
            <a:r>
              <a:rPr lang="en-GB" dirty="0"/>
              <a:t>The goal at this stage of the experiment was to add a straightforward interface to </a:t>
            </a:r>
            <a:r>
              <a:rPr lang="en-GB" dirty="0" err="1"/>
              <a:t>ToolTalk</a:t>
            </a:r>
            <a:r>
              <a:rPr lang="en-GB" dirty="0"/>
              <a:t> without any "bells and whistles." </a:t>
            </a:r>
          </a:p>
          <a:p>
            <a:pPr algn="just"/>
            <a:r>
              <a:rPr lang="en-GB" dirty="0"/>
              <a:t>At this point, some basic experiments were conducted with </a:t>
            </a:r>
            <a:r>
              <a:rPr lang="en-GB" dirty="0" err="1"/>
              <a:t>ToolTalk</a:t>
            </a:r>
            <a:r>
              <a:rPr lang="en-GB" dirty="0"/>
              <a:t> (via the Application Programming Interface (API)) to determine the most appropriate messaging model for use in </a:t>
            </a:r>
            <a:r>
              <a:rPr lang="en-US" dirty="0"/>
              <a:t>the emulation.</a:t>
            </a:r>
          </a:p>
        </p:txBody>
      </p:sp>
    </p:spTree>
    <p:extLst>
      <p:ext uri="{BB962C8B-B14F-4D97-AF65-F5344CB8AC3E}">
        <p14:creationId xmlns:p14="http://schemas.microsoft.com/office/powerpoint/2010/main" val="21811625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48</TotalTime>
  <Words>2125</Words>
  <Application>Microsoft Office PowerPoint</Application>
  <PresentationFormat>Widescreen</PresentationFormat>
  <Paragraphs>94</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Replacing the Message Service in a CASE Integration Framework</vt:lpstr>
      <vt:lpstr>Contents </vt:lpstr>
      <vt:lpstr>Background</vt:lpstr>
      <vt:lpstr>PowerPoint Presentation</vt:lpstr>
      <vt:lpstr>PowerPoint Presentation</vt:lpstr>
      <vt:lpstr>PowerPoint Presentation</vt:lpstr>
      <vt:lpstr>PowerPoint Presentation</vt:lpstr>
      <vt:lpstr>PowerPoint Presentation</vt:lpstr>
      <vt:lpstr>Adding the ToolTalk Interface: Learning How to Use ToolTalk</vt:lpstr>
      <vt:lpstr>Emulating BMS with ToolTalk</vt:lpstr>
      <vt:lpstr>PowerPoint Presentation</vt:lpstr>
      <vt:lpstr>PowerPoint Presentation</vt:lpstr>
      <vt:lpstr>Adding ToolTalk to the Emulation Framework</vt:lpstr>
      <vt:lpstr>Running the Experiment Scenario: Modifying the EDL Scripts</vt:lpstr>
      <vt:lpstr>Physical Placement of Tools and Support Software</vt:lpstr>
      <vt:lpstr>Limitations of the Emulation</vt:lpstr>
      <vt:lpstr>Replacing ToolTalk in the Emulation Framework</vt:lpstr>
      <vt:lpstr>FUSE</vt:lpstr>
      <vt:lpstr>Use of FUSE in the Emulation Framework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asma khan</dc:creator>
  <cp:lastModifiedBy>asma khan</cp:lastModifiedBy>
  <cp:revision>7</cp:revision>
  <dcterms:created xsi:type="dcterms:W3CDTF">2020-03-02T17:09:29Z</dcterms:created>
  <dcterms:modified xsi:type="dcterms:W3CDTF">2020-03-18T05:46:59Z</dcterms:modified>
</cp:coreProperties>
</file>